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5"/>
  </p:sldMasterIdLst>
  <p:notesMasterIdLst>
    <p:notesMasterId r:id="rId21"/>
  </p:notesMasterIdLst>
  <p:sldIdLst>
    <p:sldId id="2577" r:id="rId6"/>
    <p:sldId id="2597" r:id="rId7"/>
    <p:sldId id="2605" r:id="rId8"/>
    <p:sldId id="2602" r:id="rId9"/>
    <p:sldId id="2584" r:id="rId10"/>
    <p:sldId id="2608" r:id="rId11"/>
    <p:sldId id="2606" r:id="rId12"/>
    <p:sldId id="2604" r:id="rId13"/>
    <p:sldId id="2586" r:id="rId14"/>
    <p:sldId id="2596" r:id="rId15"/>
    <p:sldId id="2587" r:id="rId16"/>
    <p:sldId id="2595" r:id="rId17"/>
    <p:sldId id="2593" r:id="rId18"/>
    <p:sldId id="2594" r:id="rId19"/>
    <p:sldId id="2578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1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313A"/>
    <a:srgbClr val="D2B42A"/>
    <a:srgbClr val="F2F2F2"/>
    <a:srgbClr val="D3CDBD"/>
    <a:srgbClr val="627F98"/>
    <a:srgbClr val="414042"/>
    <a:srgbClr val="273892"/>
    <a:srgbClr val="006B99"/>
    <a:srgbClr val="5A9A3B"/>
    <a:srgbClr val="0B53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792" autoAdjust="0"/>
    <p:restoredTop sz="66328" autoAdjust="0"/>
  </p:normalViewPr>
  <p:slideViewPr>
    <p:cSldViewPr snapToGrid="0" snapToObjects="1">
      <p:cViewPr varScale="1">
        <p:scale>
          <a:sx n="63" d="100"/>
          <a:sy n="63" d="100"/>
        </p:scale>
        <p:origin x="2434" y="38"/>
      </p:cViewPr>
      <p:guideLst>
        <p:guide orient="horz" pos="2160"/>
        <p:guide pos="1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pho Roberts" userId="31e47f97-f032-421d-8e4d-cfe5f16ed623" providerId="ADAL" clId="{1514B149-7735-43BD-B30D-37C428EB5E0E}"/>
    <pc:docChg chg="modSld">
      <pc:chgData name="Mpho Roberts" userId="31e47f97-f032-421d-8e4d-cfe5f16ed623" providerId="ADAL" clId="{1514B149-7735-43BD-B30D-37C428EB5E0E}" dt="2025-09-15T07:49:44.806" v="1" actId="20577"/>
      <pc:docMkLst>
        <pc:docMk/>
      </pc:docMkLst>
      <pc:sldChg chg="modSp mod">
        <pc:chgData name="Mpho Roberts" userId="31e47f97-f032-421d-8e4d-cfe5f16ed623" providerId="ADAL" clId="{1514B149-7735-43BD-B30D-37C428EB5E0E}" dt="2025-09-15T07:49:44.806" v="1" actId="20577"/>
        <pc:sldMkLst>
          <pc:docMk/>
          <pc:sldMk cId="2398887471" sldId="2577"/>
        </pc:sldMkLst>
        <pc:spChg chg="mod">
          <ac:chgData name="Mpho Roberts" userId="31e47f97-f032-421d-8e4d-cfe5f16ed623" providerId="ADAL" clId="{1514B149-7735-43BD-B30D-37C428EB5E0E}" dt="2025-09-15T07:49:44.806" v="1" actId="20577"/>
          <ac:spMkLst>
            <pc:docMk/>
            <pc:sldMk cId="2398887471" sldId="2577"/>
            <ac:spMk id="9" creationId="{99369423-4749-FA40-9148-41BAAD5B3B73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924C2B-B8F5-43E0-8248-E36E14B1F9F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E308BB8-E95F-48E5-B419-80E447339DA8}">
      <dgm:prSet custT="1"/>
      <dgm:spPr>
        <a:solidFill>
          <a:srgbClr val="FFFFFF"/>
        </a:solidFill>
        <a:ln w="12700" cap="flat" cmpd="sng" algn="ctr">
          <a:solidFill>
            <a:srgbClr val="FFFFFF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80010" tIns="80010" rIns="80010" bIns="80010" numCol="1" spcCol="1270" anchor="ctr" anchorCtr="0"/>
        <a:lstStyle/>
        <a:p>
          <a:pPr marL="0" lvl="0" indent="0" algn="just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But why haven’t all sectors adopted smart meters</a:t>
          </a:r>
          <a:r>
            <a:rPr lang="en-US" sz="1600" b="1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?</a:t>
          </a:r>
          <a:r>
            <a:rPr lang="en-US" sz="16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 </a:t>
          </a:r>
        </a:p>
      </dgm:t>
    </dgm:pt>
    <dgm:pt modelId="{4C883955-28E8-4473-9001-F482B9810A3B}" type="parTrans" cxnId="{1C62123C-ECC4-4480-BE8B-0ACF9289E5E6}">
      <dgm:prSet/>
      <dgm:spPr/>
      <dgm:t>
        <a:bodyPr/>
        <a:lstStyle/>
        <a:p>
          <a:endParaRPr lang="en-US"/>
        </a:p>
      </dgm:t>
    </dgm:pt>
    <dgm:pt modelId="{CC63D83F-BD3A-4D78-9D3C-6109F94F4660}" type="sibTrans" cxnId="{1C62123C-ECC4-4480-BE8B-0ACF9289E5E6}">
      <dgm:prSet/>
      <dgm:spPr/>
      <dgm:t>
        <a:bodyPr/>
        <a:lstStyle/>
        <a:p>
          <a:endParaRPr lang="en-US"/>
        </a:p>
      </dgm:t>
    </dgm:pt>
    <dgm:pt modelId="{AB956F18-7B65-41C7-B063-9C7BED633AAF}">
      <dgm:prSet custT="1"/>
      <dgm:spPr>
        <a:ln>
          <a:solidFill>
            <a:srgbClr val="273892"/>
          </a:solidFill>
        </a:ln>
      </dgm:spPr>
      <dgm:t>
        <a:bodyPr/>
        <a:lstStyle/>
        <a:p>
          <a:pPr algn="just">
            <a:lnSpc>
              <a:spcPct val="150000"/>
            </a:lnSpc>
            <a:buFont typeface="Wingdings" panose="05000000000000000000" pitchFamily="2" charset="2"/>
            <a:buChar char="q"/>
          </a:pPr>
          <a:r>
            <a:rPr lang="en-US" sz="1600" b="1" dirty="0"/>
            <a:t>High upfront costs</a:t>
          </a:r>
          <a:r>
            <a:rPr lang="en-US" sz="1600" dirty="0"/>
            <a:t>, especially for communication infrastructure and software.</a:t>
          </a:r>
        </a:p>
      </dgm:t>
    </dgm:pt>
    <dgm:pt modelId="{DC49AFE7-8304-4616-9B97-4FCBE90A3BC3}" type="parTrans" cxnId="{EB2ED466-F87E-4D22-9A29-D6AB7C9186EA}">
      <dgm:prSet/>
      <dgm:spPr/>
      <dgm:t>
        <a:bodyPr/>
        <a:lstStyle/>
        <a:p>
          <a:endParaRPr lang="en-US"/>
        </a:p>
      </dgm:t>
    </dgm:pt>
    <dgm:pt modelId="{F3311C7C-04E4-4085-A842-FBC465C36F3A}" type="sibTrans" cxnId="{EB2ED466-F87E-4D22-9A29-D6AB7C9186EA}">
      <dgm:prSet/>
      <dgm:spPr/>
      <dgm:t>
        <a:bodyPr/>
        <a:lstStyle/>
        <a:p>
          <a:endParaRPr lang="en-US"/>
        </a:p>
      </dgm:t>
    </dgm:pt>
    <dgm:pt modelId="{86EC69E8-69F3-4A79-9B5F-CBF8872B307C}">
      <dgm:prSet custT="1"/>
      <dgm:spPr>
        <a:ln>
          <a:solidFill>
            <a:srgbClr val="273892"/>
          </a:solidFill>
        </a:ln>
      </dgm:spPr>
      <dgm:t>
        <a:bodyPr/>
        <a:lstStyle/>
        <a:p>
          <a:pPr algn="just">
            <a:lnSpc>
              <a:spcPct val="150000"/>
            </a:lnSpc>
            <a:buFont typeface="Wingdings" panose="05000000000000000000" pitchFamily="2" charset="2"/>
            <a:buChar char="q"/>
          </a:pPr>
          <a:r>
            <a:rPr lang="en-US" sz="1600" b="1" dirty="0"/>
            <a:t>Connectivity gaps - </a:t>
          </a:r>
          <a:r>
            <a:rPr lang="en-US" sz="1600" dirty="0"/>
            <a:t>poor mobile signal in rural and peri-urban areas.</a:t>
          </a:r>
        </a:p>
      </dgm:t>
    </dgm:pt>
    <dgm:pt modelId="{7B6F5E94-3D54-4A6D-95F3-9CFEAE42C2C8}" type="parTrans" cxnId="{0C23432A-D6FA-4C0B-9DB2-262758017643}">
      <dgm:prSet/>
      <dgm:spPr/>
      <dgm:t>
        <a:bodyPr/>
        <a:lstStyle/>
        <a:p>
          <a:endParaRPr lang="en-ZA"/>
        </a:p>
      </dgm:t>
    </dgm:pt>
    <dgm:pt modelId="{8632E9B8-7B98-41ED-9A8E-5EF363797E80}" type="sibTrans" cxnId="{0C23432A-D6FA-4C0B-9DB2-262758017643}">
      <dgm:prSet/>
      <dgm:spPr/>
      <dgm:t>
        <a:bodyPr/>
        <a:lstStyle/>
        <a:p>
          <a:endParaRPr lang="en-ZA"/>
        </a:p>
      </dgm:t>
    </dgm:pt>
    <dgm:pt modelId="{07761890-CD06-4E15-B999-06025DB0580B}">
      <dgm:prSet custT="1"/>
      <dgm:spPr>
        <a:ln>
          <a:solidFill>
            <a:srgbClr val="273892"/>
          </a:solidFill>
        </a:ln>
      </dgm:spPr>
      <dgm:t>
        <a:bodyPr/>
        <a:lstStyle/>
        <a:p>
          <a:pPr algn="just">
            <a:lnSpc>
              <a:spcPct val="150000"/>
            </a:lnSpc>
            <a:buFont typeface="Wingdings" panose="05000000000000000000" pitchFamily="2" charset="2"/>
            <a:buChar char="q"/>
          </a:pPr>
          <a:r>
            <a:rPr lang="en-US" sz="1600" b="1" dirty="0"/>
            <a:t>Staff shortages - </a:t>
          </a:r>
          <a:r>
            <a:rPr lang="en-US" sz="1600" dirty="0"/>
            <a:t>many municipalities lack the technical expertise to operate and manage smart meter platforms.</a:t>
          </a:r>
        </a:p>
      </dgm:t>
    </dgm:pt>
    <dgm:pt modelId="{BE1DEF1D-7622-4DB9-B5C1-D4715E580CD7}" type="parTrans" cxnId="{081B504F-0067-4163-84E4-B7B1D03B1BB5}">
      <dgm:prSet/>
      <dgm:spPr/>
      <dgm:t>
        <a:bodyPr/>
        <a:lstStyle/>
        <a:p>
          <a:endParaRPr lang="en-ZA"/>
        </a:p>
      </dgm:t>
    </dgm:pt>
    <dgm:pt modelId="{E1C5DC6E-0808-4390-9CE7-706978B6CC26}" type="sibTrans" cxnId="{081B504F-0067-4163-84E4-B7B1D03B1BB5}">
      <dgm:prSet/>
      <dgm:spPr/>
      <dgm:t>
        <a:bodyPr/>
        <a:lstStyle/>
        <a:p>
          <a:endParaRPr lang="en-ZA"/>
        </a:p>
      </dgm:t>
    </dgm:pt>
    <dgm:pt modelId="{7C1F4615-0F4D-4B4D-93F9-053323AC69A3}">
      <dgm:prSet custT="1"/>
      <dgm:spPr>
        <a:ln>
          <a:solidFill>
            <a:srgbClr val="273892"/>
          </a:solidFill>
        </a:ln>
      </dgm:spPr>
      <dgm:t>
        <a:bodyPr/>
        <a:lstStyle/>
        <a:p>
          <a:pPr algn="just">
            <a:lnSpc>
              <a:spcPct val="150000"/>
            </a:lnSpc>
            <a:buFont typeface="Wingdings" panose="05000000000000000000" pitchFamily="2" charset="2"/>
            <a:buChar char="q"/>
          </a:pPr>
          <a:r>
            <a:rPr lang="en-US" sz="1600" b="1" dirty="0"/>
            <a:t>Widespread theft - </a:t>
          </a:r>
          <a:r>
            <a:rPr lang="en-US" sz="1600" dirty="0"/>
            <a:t>meters and SIM cards are often stolen or tampered with.</a:t>
          </a:r>
        </a:p>
      </dgm:t>
    </dgm:pt>
    <dgm:pt modelId="{074ACF50-969C-4455-A731-F2C24D6F1397}" type="parTrans" cxnId="{8F517CB7-C58F-447D-A53A-DD49F7D0098E}">
      <dgm:prSet/>
      <dgm:spPr/>
      <dgm:t>
        <a:bodyPr/>
        <a:lstStyle/>
        <a:p>
          <a:endParaRPr lang="en-ZA"/>
        </a:p>
      </dgm:t>
    </dgm:pt>
    <dgm:pt modelId="{0A16CEE4-FE82-42F9-B54D-999BB0472F6D}" type="sibTrans" cxnId="{8F517CB7-C58F-447D-A53A-DD49F7D0098E}">
      <dgm:prSet/>
      <dgm:spPr/>
      <dgm:t>
        <a:bodyPr/>
        <a:lstStyle/>
        <a:p>
          <a:endParaRPr lang="en-ZA"/>
        </a:p>
      </dgm:t>
    </dgm:pt>
    <dgm:pt modelId="{6C42D58F-5757-499C-B4B1-16D090A9F069}">
      <dgm:prSet custT="1"/>
      <dgm:spPr>
        <a:ln>
          <a:solidFill>
            <a:srgbClr val="273892"/>
          </a:solidFill>
        </a:ln>
      </dgm:spPr>
      <dgm:t>
        <a:bodyPr/>
        <a:lstStyle/>
        <a:p>
          <a:pPr algn="just">
            <a:lnSpc>
              <a:spcPct val="150000"/>
            </a:lnSpc>
            <a:buFont typeface="Wingdings" panose="05000000000000000000" pitchFamily="2" charset="2"/>
            <a:buNone/>
          </a:pPr>
          <a:endParaRPr lang="en-US" sz="400" dirty="0"/>
        </a:p>
      </dgm:t>
    </dgm:pt>
    <dgm:pt modelId="{81EE4E93-555D-4960-8CAC-0487C3BDB299}" type="parTrans" cxnId="{093D7189-5105-43B0-AB25-E72A71C868D5}">
      <dgm:prSet/>
      <dgm:spPr/>
      <dgm:t>
        <a:bodyPr/>
        <a:lstStyle/>
        <a:p>
          <a:endParaRPr lang="en-ZA"/>
        </a:p>
      </dgm:t>
    </dgm:pt>
    <dgm:pt modelId="{D3EF4D87-E4D8-42E7-98AB-1A8AFF642C63}" type="sibTrans" cxnId="{093D7189-5105-43B0-AB25-E72A71C868D5}">
      <dgm:prSet/>
      <dgm:spPr/>
      <dgm:t>
        <a:bodyPr/>
        <a:lstStyle/>
        <a:p>
          <a:endParaRPr lang="en-ZA"/>
        </a:p>
      </dgm:t>
    </dgm:pt>
    <dgm:pt modelId="{68661A44-9D4F-4EBB-9E72-06953ADBC30A}">
      <dgm:prSet custT="1"/>
      <dgm:spPr>
        <a:ln>
          <a:solidFill>
            <a:srgbClr val="273892"/>
          </a:solidFill>
        </a:ln>
      </dgm:spPr>
      <dgm:t>
        <a:bodyPr/>
        <a:lstStyle/>
        <a:p>
          <a:pPr algn="just">
            <a:lnSpc>
              <a:spcPct val="150000"/>
            </a:lnSpc>
            <a:buFont typeface="Wingdings" panose="05000000000000000000" pitchFamily="2" charset="2"/>
            <a:buNone/>
          </a:pPr>
          <a:r>
            <a:rPr lang="en-US" sz="1600" dirty="0"/>
            <a:t>Perhaps the most critical issue is that, </a:t>
          </a:r>
          <a:r>
            <a:rPr lang="en-US" sz="1600" b="1" dirty="0"/>
            <a:t>without smart meters and AI agents, municipalities lack visibility,</a:t>
          </a:r>
          <a:r>
            <a:rPr lang="en-US" sz="1600" dirty="0"/>
            <a:t> with no way to detect theft, balance loads, or improve revenue collection.</a:t>
          </a:r>
          <a:endParaRPr lang="en-US" sz="800" dirty="0"/>
        </a:p>
      </dgm:t>
    </dgm:pt>
    <dgm:pt modelId="{7F290537-BD7C-4D0F-8E96-F13B1D0671D6}" type="parTrans" cxnId="{F71FF031-23E0-41DF-A8D8-9FC25C570CD0}">
      <dgm:prSet/>
      <dgm:spPr/>
      <dgm:t>
        <a:bodyPr/>
        <a:lstStyle/>
        <a:p>
          <a:endParaRPr lang="en-ZA"/>
        </a:p>
      </dgm:t>
    </dgm:pt>
    <dgm:pt modelId="{2976F145-B3FE-4A97-8293-561EBD54F9F5}" type="sibTrans" cxnId="{F71FF031-23E0-41DF-A8D8-9FC25C570CD0}">
      <dgm:prSet/>
      <dgm:spPr/>
      <dgm:t>
        <a:bodyPr/>
        <a:lstStyle/>
        <a:p>
          <a:endParaRPr lang="en-ZA"/>
        </a:p>
      </dgm:t>
    </dgm:pt>
    <dgm:pt modelId="{3526F56B-BFD7-42EE-A952-0B289AB1D856}">
      <dgm:prSet custT="1"/>
      <dgm:spPr>
        <a:ln>
          <a:solidFill>
            <a:srgbClr val="273892"/>
          </a:solidFill>
        </a:ln>
      </dgm:spPr>
      <dgm:t>
        <a:bodyPr/>
        <a:lstStyle/>
        <a:p>
          <a:pPr algn="just">
            <a:lnSpc>
              <a:spcPct val="150000"/>
            </a:lnSpc>
            <a:buFont typeface="Wingdings" panose="05000000000000000000" pitchFamily="2" charset="2"/>
            <a:buNone/>
          </a:pPr>
          <a:endParaRPr lang="en-US" sz="400" dirty="0"/>
        </a:p>
      </dgm:t>
    </dgm:pt>
    <dgm:pt modelId="{B87A321C-3EF2-4D20-938C-9070DB18782C}" type="parTrans" cxnId="{4551C0FA-8830-46C1-A063-61040ED9663B}">
      <dgm:prSet/>
      <dgm:spPr/>
      <dgm:t>
        <a:bodyPr/>
        <a:lstStyle/>
        <a:p>
          <a:endParaRPr lang="en-ZA"/>
        </a:p>
      </dgm:t>
    </dgm:pt>
    <dgm:pt modelId="{73C54985-2F48-4777-ADD8-C4FC595E99E4}" type="sibTrans" cxnId="{4551C0FA-8830-46C1-A063-61040ED9663B}">
      <dgm:prSet/>
      <dgm:spPr/>
      <dgm:t>
        <a:bodyPr/>
        <a:lstStyle/>
        <a:p>
          <a:endParaRPr lang="en-ZA"/>
        </a:p>
      </dgm:t>
    </dgm:pt>
    <dgm:pt modelId="{5A713E8B-D6BA-4D09-9D55-A4C669E4301B}">
      <dgm:prSet custT="1"/>
      <dgm:spPr>
        <a:ln>
          <a:solidFill>
            <a:srgbClr val="273892"/>
          </a:solidFill>
        </a:ln>
      </dgm:spPr>
      <dgm:t>
        <a:bodyPr/>
        <a:lstStyle/>
        <a:p>
          <a:pPr algn="just">
            <a:lnSpc>
              <a:spcPct val="150000"/>
            </a:lnSpc>
            <a:buFont typeface="Wingdings" panose="05000000000000000000" pitchFamily="2" charset="2"/>
            <a:buChar char="§"/>
          </a:pPr>
          <a:r>
            <a:rPr lang="en-US" sz="1600" b="1" dirty="0">
              <a:solidFill>
                <a:srgbClr val="5A9A3B"/>
              </a:solidFill>
            </a:rPr>
            <a:t>Without smart metering, there are negative impacts: Revenue loss, unpaid bulk accounts, delays/ difficulty in connecting to the grid.</a:t>
          </a:r>
          <a:endParaRPr lang="en-US" sz="1600" b="1" dirty="0"/>
        </a:p>
      </dgm:t>
    </dgm:pt>
    <dgm:pt modelId="{73A3A946-2CE5-49D6-929B-D631A713148A}" type="parTrans" cxnId="{4C87A153-4817-4CDD-91B0-F578EAF4A60D}">
      <dgm:prSet/>
      <dgm:spPr/>
      <dgm:t>
        <a:bodyPr/>
        <a:lstStyle/>
        <a:p>
          <a:endParaRPr lang="en-ZA"/>
        </a:p>
      </dgm:t>
    </dgm:pt>
    <dgm:pt modelId="{F410D22C-708D-4BDF-AD80-38F993A0557F}" type="sibTrans" cxnId="{4C87A153-4817-4CDD-91B0-F578EAF4A60D}">
      <dgm:prSet/>
      <dgm:spPr/>
      <dgm:t>
        <a:bodyPr/>
        <a:lstStyle/>
        <a:p>
          <a:endParaRPr lang="en-ZA"/>
        </a:p>
      </dgm:t>
    </dgm:pt>
    <dgm:pt modelId="{5E4BEE14-74FA-4AA8-AB09-54D4210EFAEC}" type="pres">
      <dgm:prSet presAssocID="{9C924C2B-B8F5-43E0-8248-E36E14B1F9F1}" presName="linear" presStyleCnt="0">
        <dgm:presLayoutVars>
          <dgm:animLvl val="lvl"/>
          <dgm:resizeHandles val="exact"/>
        </dgm:presLayoutVars>
      </dgm:prSet>
      <dgm:spPr/>
    </dgm:pt>
    <dgm:pt modelId="{D8395085-18C3-4C94-9B65-8FA5A9A2D779}" type="pres">
      <dgm:prSet presAssocID="{AE308BB8-E95F-48E5-B419-80E447339DA8}" presName="parentText" presStyleLbl="node1" presStyleIdx="0" presStyleCnt="1" custScaleX="98503" custScaleY="145117" custLinFactNeighborX="464" custLinFactNeighborY="-6219">
        <dgm:presLayoutVars>
          <dgm:chMax val="0"/>
          <dgm:bulletEnabled val="1"/>
        </dgm:presLayoutVars>
      </dgm:prSet>
      <dgm:spPr>
        <a:xfrm>
          <a:off x="0" y="61409"/>
          <a:ext cx="9101090" cy="954719"/>
        </a:xfrm>
        <a:prstGeom prst="roundRect">
          <a:avLst/>
        </a:prstGeom>
      </dgm:spPr>
    </dgm:pt>
    <dgm:pt modelId="{55B82F45-53BD-4AC4-BDB5-FFEAC44891D0}" type="pres">
      <dgm:prSet presAssocID="{AE308BB8-E95F-48E5-B419-80E447339DA8}" presName="childText" presStyleLbl="revTx" presStyleIdx="0" presStyleCnt="1" custScaleY="136867" custLinFactNeighborX="1216" custLinFactNeighborY="520">
        <dgm:presLayoutVars>
          <dgm:bulletEnabled val="1"/>
        </dgm:presLayoutVars>
      </dgm:prSet>
      <dgm:spPr/>
    </dgm:pt>
  </dgm:ptLst>
  <dgm:cxnLst>
    <dgm:cxn modelId="{A079760E-BFB3-4278-80A3-AD2E4693E068}" type="presOf" srcId="{9C924C2B-B8F5-43E0-8248-E36E14B1F9F1}" destId="{5E4BEE14-74FA-4AA8-AB09-54D4210EFAEC}" srcOrd="0" destOrd="0" presId="urn:microsoft.com/office/officeart/2005/8/layout/vList2"/>
    <dgm:cxn modelId="{37AE281C-2B6E-4E5D-A170-5E1E7905F740}" type="presOf" srcId="{7C1F4615-0F4D-4B4D-93F9-053323AC69A3}" destId="{55B82F45-53BD-4AC4-BDB5-FFEAC44891D0}" srcOrd="0" destOrd="3" presId="urn:microsoft.com/office/officeart/2005/8/layout/vList2"/>
    <dgm:cxn modelId="{0C23432A-D6FA-4C0B-9DB2-262758017643}" srcId="{AE308BB8-E95F-48E5-B419-80E447339DA8}" destId="{86EC69E8-69F3-4A79-9B5F-CBF8872B307C}" srcOrd="1" destOrd="0" parTransId="{7B6F5E94-3D54-4A6D-95F3-9CFEAE42C2C8}" sibTransId="{8632E9B8-7B98-41ED-9A8E-5EF363797E80}"/>
    <dgm:cxn modelId="{F71FF031-23E0-41DF-A8D8-9FC25C570CD0}" srcId="{AE308BB8-E95F-48E5-B419-80E447339DA8}" destId="{68661A44-9D4F-4EBB-9E72-06953ADBC30A}" srcOrd="5" destOrd="0" parTransId="{7F290537-BD7C-4D0F-8E96-F13B1D0671D6}" sibTransId="{2976F145-B3FE-4A97-8293-561EBD54F9F5}"/>
    <dgm:cxn modelId="{CD1D7333-8203-4ACF-BF0B-BB2F6E043D06}" type="presOf" srcId="{AE308BB8-E95F-48E5-B419-80E447339DA8}" destId="{D8395085-18C3-4C94-9B65-8FA5A9A2D779}" srcOrd="0" destOrd="0" presId="urn:microsoft.com/office/officeart/2005/8/layout/vList2"/>
    <dgm:cxn modelId="{1C62123C-ECC4-4480-BE8B-0ACF9289E5E6}" srcId="{9C924C2B-B8F5-43E0-8248-E36E14B1F9F1}" destId="{AE308BB8-E95F-48E5-B419-80E447339DA8}" srcOrd="0" destOrd="0" parTransId="{4C883955-28E8-4473-9001-F482B9810A3B}" sibTransId="{CC63D83F-BD3A-4D78-9D3C-6109F94F4660}"/>
    <dgm:cxn modelId="{EB2ED466-F87E-4D22-9A29-D6AB7C9186EA}" srcId="{AE308BB8-E95F-48E5-B419-80E447339DA8}" destId="{AB956F18-7B65-41C7-B063-9C7BED633AAF}" srcOrd="0" destOrd="0" parTransId="{DC49AFE7-8304-4616-9B97-4FCBE90A3BC3}" sibTransId="{F3311C7C-04E4-4085-A842-FBC465C36F3A}"/>
    <dgm:cxn modelId="{081B504F-0067-4163-84E4-B7B1D03B1BB5}" srcId="{AE308BB8-E95F-48E5-B419-80E447339DA8}" destId="{07761890-CD06-4E15-B999-06025DB0580B}" srcOrd="2" destOrd="0" parTransId="{BE1DEF1D-7622-4DB9-B5C1-D4715E580CD7}" sibTransId="{E1C5DC6E-0808-4390-9CE7-706978B6CC26}"/>
    <dgm:cxn modelId="{1E06E670-4E28-4193-B5AE-45A5078732D5}" type="presOf" srcId="{AB956F18-7B65-41C7-B063-9C7BED633AAF}" destId="{55B82F45-53BD-4AC4-BDB5-FFEAC44891D0}" srcOrd="0" destOrd="0" presId="urn:microsoft.com/office/officeart/2005/8/layout/vList2"/>
    <dgm:cxn modelId="{4C87A153-4817-4CDD-91B0-F578EAF4A60D}" srcId="{AE308BB8-E95F-48E5-B419-80E447339DA8}" destId="{5A713E8B-D6BA-4D09-9D55-A4C669E4301B}" srcOrd="7" destOrd="0" parTransId="{73A3A946-2CE5-49D6-929B-D631A713148A}" sibTransId="{F410D22C-708D-4BDF-AD80-38F993A0557F}"/>
    <dgm:cxn modelId="{64532576-5AC5-4B80-8C32-2A41ECDB56F1}" type="presOf" srcId="{68661A44-9D4F-4EBB-9E72-06953ADBC30A}" destId="{55B82F45-53BD-4AC4-BDB5-FFEAC44891D0}" srcOrd="0" destOrd="5" presId="urn:microsoft.com/office/officeart/2005/8/layout/vList2"/>
    <dgm:cxn modelId="{093D7189-5105-43B0-AB25-E72A71C868D5}" srcId="{AE308BB8-E95F-48E5-B419-80E447339DA8}" destId="{6C42D58F-5757-499C-B4B1-16D090A9F069}" srcOrd="4" destOrd="0" parTransId="{81EE4E93-555D-4960-8CAC-0487C3BDB299}" sibTransId="{D3EF4D87-E4D8-42E7-98AB-1A8AFF642C63}"/>
    <dgm:cxn modelId="{1E59E699-39A6-4E4A-BE60-E94CB7003DB4}" type="presOf" srcId="{86EC69E8-69F3-4A79-9B5F-CBF8872B307C}" destId="{55B82F45-53BD-4AC4-BDB5-FFEAC44891D0}" srcOrd="0" destOrd="1" presId="urn:microsoft.com/office/officeart/2005/8/layout/vList2"/>
    <dgm:cxn modelId="{6EC26CB4-6AF6-44D2-9776-ECA3831E3250}" type="presOf" srcId="{3526F56B-BFD7-42EE-A952-0B289AB1D856}" destId="{55B82F45-53BD-4AC4-BDB5-FFEAC44891D0}" srcOrd="0" destOrd="6" presId="urn:microsoft.com/office/officeart/2005/8/layout/vList2"/>
    <dgm:cxn modelId="{8F517CB7-C58F-447D-A53A-DD49F7D0098E}" srcId="{AE308BB8-E95F-48E5-B419-80E447339DA8}" destId="{7C1F4615-0F4D-4B4D-93F9-053323AC69A3}" srcOrd="3" destOrd="0" parTransId="{074ACF50-969C-4455-A731-F2C24D6F1397}" sibTransId="{0A16CEE4-FE82-42F9-B54D-999BB0472F6D}"/>
    <dgm:cxn modelId="{5D56B4DF-7785-48AF-ABA4-FD45AB14FAA8}" type="presOf" srcId="{07761890-CD06-4E15-B999-06025DB0580B}" destId="{55B82F45-53BD-4AC4-BDB5-FFEAC44891D0}" srcOrd="0" destOrd="2" presId="urn:microsoft.com/office/officeart/2005/8/layout/vList2"/>
    <dgm:cxn modelId="{C6D8C4E5-BC21-42D0-9E6C-E44B3045C97E}" type="presOf" srcId="{5A713E8B-D6BA-4D09-9D55-A4C669E4301B}" destId="{55B82F45-53BD-4AC4-BDB5-FFEAC44891D0}" srcOrd="0" destOrd="7" presId="urn:microsoft.com/office/officeart/2005/8/layout/vList2"/>
    <dgm:cxn modelId="{C941B1F2-23A4-410A-A2E1-C43A73A21362}" type="presOf" srcId="{6C42D58F-5757-499C-B4B1-16D090A9F069}" destId="{55B82F45-53BD-4AC4-BDB5-FFEAC44891D0}" srcOrd="0" destOrd="4" presId="urn:microsoft.com/office/officeart/2005/8/layout/vList2"/>
    <dgm:cxn modelId="{4551C0FA-8830-46C1-A063-61040ED9663B}" srcId="{AE308BB8-E95F-48E5-B419-80E447339DA8}" destId="{3526F56B-BFD7-42EE-A952-0B289AB1D856}" srcOrd="6" destOrd="0" parTransId="{B87A321C-3EF2-4D20-938C-9070DB18782C}" sibTransId="{73C54985-2F48-4777-ADD8-C4FC595E99E4}"/>
    <dgm:cxn modelId="{F81D9FAC-28F6-4FF0-8011-648818238896}" type="presParOf" srcId="{5E4BEE14-74FA-4AA8-AB09-54D4210EFAEC}" destId="{D8395085-18C3-4C94-9B65-8FA5A9A2D779}" srcOrd="0" destOrd="0" presId="urn:microsoft.com/office/officeart/2005/8/layout/vList2"/>
    <dgm:cxn modelId="{2242E539-0189-4F3F-BB95-CDA0EFA109FD}" type="presParOf" srcId="{5E4BEE14-74FA-4AA8-AB09-54D4210EFAEC}" destId="{55B82F45-53BD-4AC4-BDB5-FFEAC44891D0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BC440F-7A34-45E5-B5FD-80D7E4D8198B}" type="doc">
      <dgm:prSet loTypeId="urn:microsoft.com/office/officeart/2005/8/layout/lProcess3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ZA"/>
        </a:p>
      </dgm:t>
    </dgm:pt>
    <dgm:pt modelId="{AAAB6DC6-5941-41CE-9D18-C073279B6FEA}">
      <dgm:prSet phldrT="[Text]" custT="1"/>
      <dgm:spPr/>
      <dgm:t>
        <a:bodyPr/>
        <a:lstStyle/>
        <a:p>
          <a:pPr>
            <a:buNone/>
          </a:pPr>
          <a:r>
            <a:rPr lang="en-ZA" sz="1400" b="1" dirty="0"/>
            <a:t>Readiness</a:t>
          </a:r>
        </a:p>
      </dgm:t>
    </dgm:pt>
    <dgm:pt modelId="{71F9C6C3-1ECF-4147-A6D5-69D06EC64746}" type="parTrans" cxnId="{6388FF1E-0A4D-46EB-8315-AA9ED20595D3}">
      <dgm:prSet/>
      <dgm:spPr/>
      <dgm:t>
        <a:bodyPr/>
        <a:lstStyle/>
        <a:p>
          <a:endParaRPr lang="en-ZA" sz="1050"/>
        </a:p>
      </dgm:t>
    </dgm:pt>
    <dgm:pt modelId="{56956D50-8383-49DA-A795-1CB9773D7A02}" type="sibTrans" cxnId="{6388FF1E-0A4D-46EB-8315-AA9ED20595D3}">
      <dgm:prSet/>
      <dgm:spPr/>
      <dgm:t>
        <a:bodyPr/>
        <a:lstStyle/>
        <a:p>
          <a:endParaRPr lang="en-ZA" sz="1050"/>
        </a:p>
      </dgm:t>
    </dgm:pt>
    <dgm:pt modelId="{C481C339-FFDC-4603-9BD3-2C35D3D3D133}">
      <dgm:prSet phldrT="[Text]" custT="1"/>
      <dgm:spPr/>
      <dgm:t>
        <a:bodyPr/>
        <a:lstStyle/>
        <a:p>
          <a:pPr algn="l">
            <a:buNone/>
          </a:pPr>
          <a:r>
            <a:rPr lang="en-US" sz="1400" dirty="0"/>
            <a:t>Audit existing metering infrastructure; assess data flows; identify high‑loss feeders</a:t>
          </a:r>
          <a:endParaRPr lang="en-ZA" sz="1400" dirty="0"/>
        </a:p>
      </dgm:t>
    </dgm:pt>
    <dgm:pt modelId="{8E26839B-405E-4CED-8B48-D9F91D4A7F4D}" type="parTrans" cxnId="{CAEF45EB-C8AD-409C-9073-ADD4066EA4EA}">
      <dgm:prSet/>
      <dgm:spPr/>
      <dgm:t>
        <a:bodyPr/>
        <a:lstStyle/>
        <a:p>
          <a:endParaRPr lang="en-ZA" sz="1050"/>
        </a:p>
      </dgm:t>
    </dgm:pt>
    <dgm:pt modelId="{BE0E1306-610B-4556-8398-EF6FE230A48B}" type="sibTrans" cxnId="{CAEF45EB-C8AD-409C-9073-ADD4066EA4EA}">
      <dgm:prSet/>
      <dgm:spPr/>
      <dgm:t>
        <a:bodyPr/>
        <a:lstStyle/>
        <a:p>
          <a:endParaRPr lang="en-ZA" sz="1050"/>
        </a:p>
      </dgm:t>
    </dgm:pt>
    <dgm:pt modelId="{E2994995-DAF7-4FFD-86DE-8DC9C9C21D8F}">
      <dgm:prSet phldrT="[Text]" custT="1"/>
      <dgm:spPr/>
      <dgm:t>
        <a:bodyPr/>
        <a:lstStyle/>
        <a:p>
          <a:pPr algn="l">
            <a:buNone/>
          </a:pPr>
          <a:r>
            <a:rPr lang="en-US" sz="1400" dirty="0"/>
            <a:t>Municipal technical depts; Eskom (where it supplies); IPPs/DER connected customers; NERSA set requirements</a:t>
          </a:r>
          <a:endParaRPr lang="en-ZA" sz="1400" dirty="0"/>
        </a:p>
      </dgm:t>
    </dgm:pt>
    <dgm:pt modelId="{8B6BBB02-D1F5-4329-AF02-91B77606C93F}" type="parTrans" cxnId="{88084EE4-9ECC-4081-9436-4077FAA6DA6D}">
      <dgm:prSet/>
      <dgm:spPr/>
      <dgm:t>
        <a:bodyPr/>
        <a:lstStyle/>
        <a:p>
          <a:endParaRPr lang="en-ZA" sz="1050"/>
        </a:p>
      </dgm:t>
    </dgm:pt>
    <dgm:pt modelId="{3CAB0991-A0AA-448A-A809-D435A41FE13D}" type="sibTrans" cxnId="{88084EE4-9ECC-4081-9436-4077FAA6DA6D}">
      <dgm:prSet/>
      <dgm:spPr/>
      <dgm:t>
        <a:bodyPr/>
        <a:lstStyle/>
        <a:p>
          <a:endParaRPr lang="en-ZA" sz="1050"/>
        </a:p>
      </dgm:t>
    </dgm:pt>
    <dgm:pt modelId="{2AFF8572-A8F0-415D-9F89-D4A06DC663D1}">
      <dgm:prSet phldrT="[Text]" custT="1"/>
      <dgm:spPr/>
      <dgm:t>
        <a:bodyPr/>
        <a:lstStyle/>
        <a:p>
          <a:pPr>
            <a:buNone/>
          </a:pPr>
          <a:r>
            <a:rPr lang="en-US" sz="1400" b="1"/>
            <a:t>Infrastructure &amp; Data Layer</a:t>
          </a:r>
          <a:endParaRPr lang="en-ZA" sz="1400" b="1" dirty="0"/>
        </a:p>
      </dgm:t>
    </dgm:pt>
    <dgm:pt modelId="{F8EFD5E1-82EC-4A34-A322-E3B446235D66}" type="parTrans" cxnId="{DE6B3B29-F739-427D-B91A-2FF3F0734E0B}">
      <dgm:prSet/>
      <dgm:spPr/>
      <dgm:t>
        <a:bodyPr/>
        <a:lstStyle/>
        <a:p>
          <a:endParaRPr lang="en-ZA" sz="1050"/>
        </a:p>
      </dgm:t>
    </dgm:pt>
    <dgm:pt modelId="{4F13FCF4-C182-49E0-AC0E-FB76ABDBC83A}" type="sibTrans" cxnId="{DE6B3B29-F739-427D-B91A-2FF3F0734E0B}">
      <dgm:prSet/>
      <dgm:spPr/>
      <dgm:t>
        <a:bodyPr/>
        <a:lstStyle/>
        <a:p>
          <a:endParaRPr lang="en-ZA" sz="1050"/>
        </a:p>
      </dgm:t>
    </dgm:pt>
    <dgm:pt modelId="{544FA909-E118-47B4-99A1-49CA56902E58}">
      <dgm:prSet phldrT="[Text]" custT="1"/>
      <dgm:spPr/>
      <dgm:t>
        <a:bodyPr/>
        <a:lstStyle/>
        <a:p>
          <a:pPr algn="l">
            <a:buNone/>
          </a:pPr>
          <a:r>
            <a:rPr lang="en-US" sz="1400" dirty="0"/>
            <a:t>Rollout of smart meters in pilot zones; feeder metering; establish unified data layers / MDM; ensure connectivity</a:t>
          </a:r>
          <a:endParaRPr lang="en-ZA" sz="1400" dirty="0"/>
        </a:p>
      </dgm:t>
    </dgm:pt>
    <dgm:pt modelId="{9775FFB5-0BA8-4086-938E-8E54215D447D}" type="parTrans" cxnId="{401AE5D0-40DF-43BC-BB00-D6D0ECD97568}">
      <dgm:prSet/>
      <dgm:spPr/>
      <dgm:t>
        <a:bodyPr/>
        <a:lstStyle/>
        <a:p>
          <a:endParaRPr lang="en-ZA" sz="1050"/>
        </a:p>
      </dgm:t>
    </dgm:pt>
    <dgm:pt modelId="{EBCEB643-7D80-4C54-9E2E-9AA21E40BF48}" type="sibTrans" cxnId="{401AE5D0-40DF-43BC-BB00-D6D0ECD97568}">
      <dgm:prSet/>
      <dgm:spPr/>
      <dgm:t>
        <a:bodyPr/>
        <a:lstStyle/>
        <a:p>
          <a:endParaRPr lang="en-ZA" sz="1050"/>
        </a:p>
      </dgm:t>
    </dgm:pt>
    <dgm:pt modelId="{79FB950F-B269-4D28-B850-A80206562A73}">
      <dgm:prSet phldrT="[Text]" custT="1"/>
      <dgm:spPr/>
      <dgm:t>
        <a:bodyPr/>
        <a:lstStyle/>
        <a:p>
          <a:pPr algn="l">
            <a:buNone/>
          </a:pPr>
          <a:r>
            <a:rPr lang="en-ZA" sz="1400" dirty="0"/>
            <a:t>Municipalities; Eskom; communications firms; IoT / meter vendors</a:t>
          </a:r>
        </a:p>
      </dgm:t>
    </dgm:pt>
    <dgm:pt modelId="{0F54AED8-A9F4-4107-B6A6-61DB677E5B00}" type="parTrans" cxnId="{9095B3F3-6E35-4A07-98E4-5046C102BFD8}">
      <dgm:prSet/>
      <dgm:spPr/>
      <dgm:t>
        <a:bodyPr/>
        <a:lstStyle/>
        <a:p>
          <a:endParaRPr lang="en-ZA" sz="1050"/>
        </a:p>
      </dgm:t>
    </dgm:pt>
    <dgm:pt modelId="{6F5AF3AC-25B9-45E5-8856-89440F105F37}" type="sibTrans" cxnId="{9095B3F3-6E35-4A07-98E4-5046C102BFD8}">
      <dgm:prSet/>
      <dgm:spPr/>
      <dgm:t>
        <a:bodyPr/>
        <a:lstStyle/>
        <a:p>
          <a:endParaRPr lang="en-ZA" sz="1050"/>
        </a:p>
      </dgm:t>
    </dgm:pt>
    <dgm:pt modelId="{BB472B19-1406-4168-917F-6AD60800FF5C}">
      <dgm:prSet phldrT="[Text]" custT="1"/>
      <dgm:spPr/>
      <dgm:t>
        <a:bodyPr/>
        <a:lstStyle/>
        <a:p>
          <a:pPr>
            <a:buNone/>
          </a:pPr>
          <a:r>
            <a:rPr lang="en-US" sz="1400" b="1"/>
            <a:t>Phase 3 (AI/Analytics Deployment)</a:t>
          </a:r>
          <a:endParaRPr lang="en-ZA" sz="1400" b="1" dirty="0"/>
        </a:p>
      </dgm:t>
    </dgm:pt>
    <dgm:pt modelId="{7FCA08F2-AD92-4FAD-B4AF-5EF05F6A1DF9}" type="parTrans" cxnId="{87F3BAC2-58A1-4873-B5B7-7DF31AB896C9}">
      <dgm:prSet/>
      <dgm:spPr/>
      <dgm:t>
        <a:bodyPr/>
        <a:lstStyle/>
        <a:p>
          <a:endParaRPr lang="en-ZA" sz="1050"/>
        </a:p>
      </dgm:t>
    </dgm:pt>
    <dgm:pt modelId="{916F62C9-96EF-4AAA-B263-8BB5BCF1049D}" type="sibTrans" cxnId="{87F3BAC2-58A1-4873-B5B7-7DF31AB896C9}">
      <dgm:prSet/>
      <dgm:spPr/>
      <dgm:t>
        <a:bodyPr/>
        <a:lstStyle/>
        <a:p>
          <a:endParaRPr lang="en-ZA" sz="1050"/>
        </a:p>
      </dgm:t>
    </dgm:pt>
    <dgm:pt modelId="{39D3D0AA-1131-4446-8880-4A6FB0782C43}">
      <dgm:prSet phldrT="[Text]" custT="1"/>
      <dgm:spPr/>
      <dgm:t>
        <a:bodyPr/>
        <a:lstStyle/>
        <a:p>
          <a:pPr algn="l">
            <a:buNone/>
          </a:pPr>
          <a:r>
            <a:rPr lang="en-US" sz="1400" dirty="0"/>
            <a:t>Deploy AI for theft detection, load forecasting, DER impact modeling, demand response</a:t>
          </a:r>
          <a:endParaRPr lang="en-ZA" sz="1400" dirty="0"/>
        </a:p>
      </dgm:t>
    </dgm:pt>
    <dgm:pt modelId="{41688297-D497-4E4C-8AD8-2EA6E1961B2C}" type="parTrans" cxnId="{512B4530-0BD3-431E-8A95-34E7D5A2484A}">
      <dgm:prSet/>
      <dgm:spPr/>
      <dgm:t>
        <a:bodyPr/>
        <a:lstStyle/>
        <a:p>
          <a:endParaRPr lang="en-ZA" sz="1050"/>
        </a:p>
      </dgm:t>
    </dgm:pt>
    <dgm:pt modelId="{ADE4D87E-B0ED-4B1F-BF88-5CAEC6A02A2E}" type="sibTrans" cxnId="{512B4530-0BD3-431E-8A95-34E7D5A2484A}">
      <dgm:prSet/>
      <dgm:spPr/>
      <dgm:t>
        <a:bodyPr/>
        <a:lstStyle/>
        <a:p>
          <a:endParaRPr lang="en-ZA" sz="1050"/>
        </a:p>
      </dgm:t>
    </dgm:pt>
    <dgm:pt modelId="{5F118E70-110E-4329-AE65-F1FFECA06749}">
      <dgm:prSet phldrT="[Text]" custT="1"/>
      <dgm:spPr/>
      <dgm:t>
        <a:bodyPr/>
        <a:lstStyle/>
        <a:p>
          <a:pPr algn="l">
            <a:buNone/>
          </a:pPr>
          <a:r>
            <a:rPr lang="en-US" sz="1400" dirty="0"/>
            <a:t>Analytics firms; municipalities; Eskom; IPPs; policy/regulation enabling environment</a:t>
          </a:r>
          <a:endParaRPr lang="en-ZA" sz="1400" dirty="0"/>
        </a:p>
      </dgm:t>
    </dgm:pt>
    <dgm:pt modelId="{FBDE3DC4-5023-4566-972C-152CC4BF3B08}" type="parTrans" cxnId="{F9ADD3A2-85EB-4D77-A76A-2ED7D9C47448}">
      <dgm:prSet/>
      <dgm:spPr/>
      <dgm:t>
        <a:bodyPr/>
        <a:lstStyle/>
        <a:p>
          <a:endParaRPr lang="en-ZA" sz="1050"/>
        </a:p>
      </dgm:t>
    </dgm:pt>
    <dgm:pt modelId="{5A6A9003-1A14-4210-98F7-4C1EE7CEE7AB}" type="sibTrans" cxnId="{F9ADD3A2-85EB-4D77-A76A-2ED7D9C47448}">
      <dgm:prSet/>
      <dgm:spPr/>
      <dgm:t>
        <a:bodyPr/>
        <a:lstStyle/>
        <a:p>
          <a:endParaRPr lang="en-ZA" sz="1050"/>
        </a:p>
      </dgm:t>
    </dgm:pt>
    <dgm:pt modelId="{30C35995-068B-49A6-8B82-77A733F94925}">
      <dgm:prSet custT="1"/>
      <dgm:spPr/>
      <dgm:t>
        <a:bodyPr spcFirstLastPara="0" vert="horz" wrap="square" lIns="11430" tIns="5715" rIns="0" bIns="5715" numCol="1" spcCol="1270" anchor="ctr" anchorCtr="0"/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400" b="1" kern="1200">
              <a:latin typeface="Calibri" panose="020F0502020204030204"/>
              <a:ea typeface="+mn-ea"/>
              <a:cs typeface="+mn-cs"/>
            </a:rPr>
            <a:t>Phase 4 (Scaling &amp; Regulation)</a:t>
          </a:r>
          <a:endParaRPr lang="en-ZA" sz="1400" b="1" kern="1200" dirty="0">
            <a:latin typeface="Calibri" panose="020F0502020204030204"/>
            <a:ea typeface="+mn-ea"/>
            <a:cs typeface="+mn-cs"/>
          </a:endParaRPr>
        </a:p>
      </dgm:t>
    </dgm:pt>
    <dgm:pt modelId="{36416631-C3C3-4397-ACC8-3FAB6EBC4977}" type="parTrans" cxnId="{42CB6FD4-9D21-46DA-8E9F-C5E10EEE8F06}">
      <dgm:prSet/>
      <dgm:spPr/>
      <dgm:t>
        <a:bodyPr/>
        <a:lstStyle/>
        <a:p>
          <a:endParaRPr lang="en-ZA" sz="2400"/>
        </a:p>
      </dgm:t>
    </dgm:pt>
    <dgm:pt modelId="{03C745A0-A353-4793-866C-DCBEE42C6D27}" type="sibTrans" cxnId="{42CB6FD4-9D21-46DA-8E9F-C5E10EEE8F06}">
      <dgm:prSet/>
      <dgm:spPr/>
      <dgm:t>
        <a:bodyPr/>
        <a:lstStyle/>
        <a:p>
          <a:endParaRPr lang="en-ZA" sz="2400"/>
        </a:p>
      </dgm:t>
    </dgm:pt>
    <dgm:pt modelId="{6E809664-F1A9-400E-9EBB-54FE2EF6487D}">
      <dgm:prSet custT="1"/>
      <dgm:spPr/>
      <dgm:t>
        <a:bodyPr/>
        <a:lstStyle/>
        <a:p>
          <a:r>
            <a:rPr lang="en-US" sz="1400" kern="1200" dirty="0">
              <a:latin typeface="Calibri" panose="020F0502020204030204"/>
              <a:ea typeface="+mn-ea"/>
              <a:cs typeface="+mn-cs"/>
            </a:rPr>
            <a:t>Expand coverage; ensure legal / regulatory frameworks support trading, wheeling, pricing innovation; ensure cost recovery; integrate dynamic pricing / TOU tariffs</a:t>
          </a:r>
          <a:endParaRPr lang="en-ZA" sz="1400" kern="1200" dirty="0">
            <a:latin typeface="Calibri" panose="020F0502020204030204"/>
            <a:ea typeface="+mn-ea"/>
            <a:cs typeface="+mn-cs"/>
          </a:endParaRPr>
        </a:p>
      </dgm:t>
    </dgm:pt>
    <dgm:pt modelId="{3AF88153-7463-4386-87D3-EA91C7C5BE33}" type="parTrans" cxnId="{AC3920AF-9C9F-44E5-9F95-60B759FA39DF}">
      <dgm:prSet/>
      <dgm:spPr/>
      <dgm:t>
        <a:bodyPr/>
        <a:lstStyle/>
        <a:p>
          <a:endParaRPr lang="en-ZA" sz="2400"/>
        </a:p>
      </dgm:t>
    </dgm:pt>
    <dgm:pt modelId="{938EAD32-BD19-4FE7-B6C7-F41B0655F417}" type="sibTrans" cxnId="{AC3920AF-9C9F-44E5-9F95-60B759FA39DF}">
      <dgm:prSet/>
      <dgm:spPr/>
      <dgm:t>
        <a:bodyPr/>
        <a:lstStyle/>
        <a:p>
          <a:endParaRPr lang="en-ZA" sz="2400"/>
        </a:p>
      </dgm:t>
    </dgm:pt>
    <dgm:pt modelId="{CAE6A55B-02D4-461A-92B2-C9EFC905B9AD}">
      <dgm:prSet custT="1"/>
      <dgm:spPr/>
      <dgm:t>
        <a:bodyPr/>
        <a:lstStyle/>
        <a:p>
          <a:pPr algn="l"/>
          <a:r>
            <a:rPr lang="en-US" sz="1400" kern="1200" dirty="0">
              <a:latin typeface="Calibri" panose="020F0502020204030204"/>
              <a:ea typeface="+mn-ea"/>
              <a:cs typeface="+mn-cs"/>
            </a:rPr>
            <a:t>NERSA; Ministry of Energy / Electricity; SALGA / AMEU; Municipalities; Eskom; IPPs; energy traders</a:t>
          </a:r>
          <a:endParaRPr lang="en-ZA" sz="1400" kern="1200" dirty="0">
            <a:latin typeface="Calibri" panose="020F0502020204030204"/>
            <a:ea typeface="+mn-ea"/>
            <a:cs typeface="+mn-cs"/>
          </a:endParaRPr>
        </a:p>
      </dgm:t>
    </dgm:pt>
    <dgm:pt modelId="{7F543CB4-6872-406D-9983-E2AACC0B2154}" type="parTrans" cxnId="{4F21F8F4-BE73-475D-A034-DF619F09C2B5}">
      <dgm:prSet/>
      <dgm:spPr/>
      <dgm:t>
        <a:bodyPr/>
        <a:lstStyle/>
        <a:p>
          <a:endParaRPr lang="en-ZA" sz="2400"/>
        </a:p>
      </dgm:t>
    </dgm:pt>
    <dgm:pt modelId="{396EBD07-AA84-4451-AFEE-E36039CF307D}" type="sibTrans" cxnId="{4F21F8F4-BE73-475D-A034-DF619F09C2B5}">
      <dgm:prSet/>
      <dgm:spPr/>
      <dgm:t>
        <a:bodyPr/>
        <a:lstStyle/>
        <a:p>
          <a:endParaRPr lang="en-ZA" sz="2400"/>
        </a:p>
      </dgm:t>
    </dgm:pt>
    <dgm:pt modelId="{B6DF226A-D633-4094-BF1C-FC0478A083F0}" type="pres">
      <dgm:prSet presAssocID="{16BC440F-7A34-45E5-B5FD-80D7E4D8198B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149A2B3C-63CF-4342-B352-E7FF966A1066}" type="pres">
      <dgm:prSet presAssocID="{AAAB6DC6-5941-41CE-9D18-C073279B6FEA}" presName="horFlow" presStyleCnt="0"/>
      <dgm:spPr/>
    </dgm:pt>
    <dgm:pt modelId="{D7B186F4-5DD7-4F15-A630-EC4A7C05861C}" type="pres">
      <dgm:prSet presAssocID="{AAAB6DC6-5941-41CE-9D18-C073279B6FEA}" presName="bigChev" presStyleLbl="node1" presStyleIdx="0" presStyleCnt="4" custScaleX="78942" custScaleY="82138"/>
      <dgm:spPr/>
    </dgm:pt>
    <dgm:pt modelId="{0EFCADD8-C879-4150-A519-38E7DD3AA9CC}" type="pres">
      <dgm:prSet presAssocID="{8E26839B-405E-4CED-8B48-D9F91D4A7F4D}" presName="parTrans" presStyleCnt="0"/>
      <dgm:spPr/>
    </dgm:pt>
    <dgm:pt modelId="{001B146F-DC81-4401-A153-06826CC7EC92}" type="pres">
      <dgm:prSet presAssocID="{C481C339-FFDC-4603-9BD3-2C35D3D3D133}" presName="node" presStyleLbl="alignAccFollowNode1" presStyleIdx="0" presStyleCnt="8" custScaleX="208339" custScaleY="98961">
        <dgm:presLayoutVars>
          <dgm:bulletEnabled val="1"/>
        </dgm:presLayoutVars>
      </dgm:prSet>
      <dgm:spPr/>
    </dgm:pt>
    <dgm:pt modelId="{BAE5699D-6523-4963-A763-1D56A2E4ABEF}" type="pres">
      <dgm:prSet presAssocID="{BE0E1306-610B-4556-8398-EF6FE230A48B}" presName="sibTrans" presStyleCnt="0"/>
      <dgm:spPr/>
    </dgm:pt>
    <dgm:pt modelId="{372B0F5B-C4F0-49FB-90CE-41D004ABAB42}" type="pres">
      <dgm:prSet presAssocID="{E2994995-DAF7-4FFD-86DE-8DC9C9C21D8F}" presName="node" presStyleLbl="alignAccFollowNode1" presStyleIdx="1" presStyleCnt="8" custScaleX="166671" custScaleY="98961">
        <dgm:presLayoutVars>
          <dgm:bulletEnabled val="1"/>
        </dgm:presLayoutVars>
      </dgm:prSet>
      <dgm:spPr/>
    </dgm:pt>
    <dgm:pt modelId="{CC3EF00B-B87C-4312-8A09-319090410C33}" type="pres">
      <dgm:prSet presAssocID="{AAAB6DC6-5941-41CE-9D18-C073279B6FEA}" presName="vSp" presStyleCnt="0"/>
      <dgm:spPr/>
    </dgm:pt>
    <dgm:pt modelId="{53E27613-FC6E-4BF5-A106-1BD6E6DDDA2E}" type="pres">
      <dgm:prSet presAssocID="{2AFF8572-A8F0-415D-9F89-D4A06DC663D1}" presName="horFlow" presStyleCnt="0"/>
      <dgm:spPr/>
    </dgm:pt>
    <dgm:pt modelId="{0FA5DF7B-FA10-4D85-85C0-A6F366621F3C}" type="pres">
      <dgm:prSet presAssocID="{2AFF8572-A8F0-415D-9F89-D4A06DC663D1}" presName="bigChev" presStyleLbl="node1" presStyleIdx="1" presStyleCnt="4" custScaleX="78942" custScaleY="82138"/>
      <dgm:spPr/>
    </dgm:pt>
    <dgm:pt modelId="{A9D2335D-FA9F-4BCC-9C77-00716ABC9501}" type="pres">
      <dgm:prSet presAssocID="{9775FFB5-0BA8-4086-938E-8E54215D447D}" presName="parTrans" presStyleCnt="0"/>
      <dgm:spPr/>
    </dgm:pt>
    <dgm:pt modelId="{6F0E931E-4AC3-404B-8160-379C0E532067}" type="pres">
      <dgm:prSet presAssocID="{544FA909-E118-47B4-99A1-49CA56902E58}" presName="node" presStyleLbl="alignAccFollowNode1" presStyleIdx="2" presStyleCnt="8" custScaleX="208339" custScaleY="98961">
        <dgm:presLayoutVars>
          <dgm:bulletEnabled val="1"/>
        </dgm:presLayoutVars>
      </dgm:prSet>
      <dgm:spPr/>
    </dgm:pt>
    <dgm:pt modelId="{C02AC2CD-85F3-41C8-834D-1EF0F26EDC8B}" type="pres">
      <dgm:prSet presAssocID="{EBCEB643-7D80-4C54-9E2E-9AA21E40BF48}" presName="sibTrans" presStyleCnt="0"/>
      <dgm:spPr/>
    </dgm:pt>
    <dgm:pt modelId="{A113B099-1433-46CF-BD59-57A98A44C688}" type="pres">
      <dgm:prSet presAssocID="{79FB950F-B269-4D28-B850-A80206562A73}" presName="node" presStyleLbl="alignAccFollowNode1" presStyleIdx="3" presStyleCnt="8" custScaleX="166671" custScaleY="98961">
        <dgm:presLayoutVars>
          <dgm:bulletEnabled val="1"/>
        </dgm:presLayoutVars>
      </dgm:prSet>
      <dgm:spPr/>
    </dgm:pt>
    <dgm:pt modelId="{C3408B1D-AA21-4BCF-8715-2763A0FE836A}" type="pres">
      <dgm:prSet presAssocID="{2AFF8572-A8F0-415D-9F89-D4A06DC663D1}" presName="vSp" presStyleCnt="0"/>
      <dgm:spPr/>
    </dgm:pt>
    <dgm:pt modelId="{9A69023A-12D5-4441-A285-3E795E08A72D}" type="pres">
      <dgm:prSet presAssocID="{BB472B19-1406-4168-917F-6AD60800FF5C}" presName="horFlow" presStyleCnt="0"/>
      <dgm:spPr/>
    </dgm:pt>
    <dgm:pt modelId="{5B6679F6-86F9-46B1-B7E8-86D142175521}" type="pres">
      <dgm:prSet presAssocID="{BB472B19-1406-4168-917F-6AD60800FF5C}" presName="bigChev" presStyleLbl="node1" presStyleIdx="2" presStyleCnt="4" custScaleX="78942" custScaleY="82138"/>
      <dgm:spPr/>
    </dgm:pt>
    <dgm:pt modelId="{34172CB9-0A69-4C37-AEEB-25E6C761FE4C}" type="pres">
      <dgm:prSet presAssocID="{41688297-D497-4E4C-8AD8-2EA6E1961B2C}" presName="parTrans" presStyleCnt="0"/>
      <dgm:spPr/>
    </dgm:pt>
    <dgm:pt modelId="{8B895846-43B3-4CB4-896B-0ACE10751378}" type="pres">
      <dgm:prSet presAssocID="{39D3D0AA-1131-4446-8880-4A6FB0782C43}" presName="node" presStyleLbl="alignAccFollowNode1" presStyleIdx="4" presStyleCnt="8" custScaleX="208339" custScaleY="98961">
        <dgm:presLayoutVars>
          <dgm:bulletEnabled val="1"/>
        </dgm:presLayoutVars>
      </dgm:prSet>
      <dgm:spPr/>
    </dgm:pt>
    <dgm:pt modelId="{6E2B8D10-70B0-4810-9F4E-90D5076891A9}" type="pres">
      <dgm:prSet presAssocID="{ADE4D87E-B0ED-4B1F-BF88-5CAEC6A02A2E}" presName="sibTrans" presStyleCnt="0"/>
      <dgm:spPr/>
    </dgm:pt>
    <dgm:pt modelId="{57D04700-5F6F-4FBB-BBC3-B1AF94D76954}" type="pres">
      <dgm:prSet presAssocID="{5F118E70-110E-4329-AE65-F1FFECA06749}" presName="node" presStyleLbl="alignAccFollowNode1" presStyleIdx="5" presStyleCnt="8" custScaleX="166671" custScaleY="98961">
        <dgm:presLayoutVars>
          <dgm:bulletEnabled val="1"/>
        </dgm:presLayoutVars>
      </dgm:prSet>
      <dgm:spPr/>
    </dgm:pt>
    <dgm:pt modelId="{FDAD7C71-65BF-4A35-8917-DF98D5C80E88}" type="pres">
      <dgm:prSet presAssocID="{BB472B19-1406-4168-917F-6AD60800FF5C}" presName="vSp" presStyleCnt="0"/>
      <dgm:spPr/>
    </dgm:pt>
    <dgm:pt modelId="{94A1C448-1A6B-433A-92F2-C8526EF8AF60}" type="pres">
      <dgm:prSet presAssocID="{30C35995-068B-49A6-8B82-77A733F94925}" presName="horFlow" presStyleCnt="0"/>
      <dgm:spPr/>
    </dgm:pt>
    <dgm:pt modelId="{1156A4D1-E24C-41B5-9D33-485A3664EB21}" type="pres">
      <dgm:prSet presAssocID="{30C35995-068B-49A6-8B82-77A733F94925}" presName="bigChev" presStyleLbl="node1" presStyleIdx="3" presStyleCnt="4" custScaleX="78942" custScaleY="82138"/>
      <dgm:spPr>
        <a:xfrm>
          <a:off x="1442089" y="2263599"/>
          <a:ext cx="1652999" cy="661199"/>
        </a:xfrm>
        <a:prstGeom prst="chevron">
          <a:avLst/>
        </a:prstGeom>
      </dgm:spPr>
    </dgm:pt>
    <dgm:pt modelId="{6CB63C35-911E-4169-A481-6F44639CD54F}" type="pres">
      <dgm:prSet presAssocID="{3AF88153-7463-4386-87D3-EA91C7C5BE33}" presName="parTrans" presStyleCnt="0"/>
      <dgm:spPr/>
    </dgm:pt>
    <dgm:pt modelId="{F196CB6F-DC5B-49A1-996C-F6967747BEB9}" type="pres">
      <dgm:prSet presAssocID="{6E809664-F1A9-400E-9EBB-54FE2EF6487D}" presName="node" presStyleLbl="alignAccFollowNode1" presStyleIdx="6" presStyleCnt="8" custScaleX="208339" custScaleY="98961">
        <dgm:presLayoutVars>
          <dgm:bulletEnabled val="1"/>
        </dgm:presLayoutVars>
      </dgm:prSet>
      <dgm:spPr/>
    </dgm:pt>
    <dgm:pt modelId="{0BE8D0CC-859D-417B-84A9-81FE93A911D0}" type="pres">
      <dgm:prSet presAssocID="{938EAD32-BD19-4FE7-B6C7-F41B0655F417}" presName="sibTrans" presStyleCnt="0"/>
      <dgm:spPr/>
    </dgm:pt>
    <dgm:pt modelId="{3BFF1856-0B96-4B7E-9863-F87C8B62BBF2}" type="pres">
      <dgm:prSet presAssocID="{CAE6A55B-02D4-461A-92B2-C9EFC905B9AD}" presName="node" presStyleLbl="alignAccFollowNode1" presStyleIdx="7" presStyleCnt="8" custScaleX="166671" custScaleY="98961">
        <dgm:presLayoutVars>
          <dgm:bulletEnabled val="1"/>
        </dgm:presLayoutVars>
      </dgm:prSet>
      <dgm:spPr/>
    </dgm:pt>
  </dgm:ptLst>
  <dgm:cxnLst>
    <dgm:cxn modelId="{9FC3C603-EBE2-424F-A9A7-A18522CE7682}" type="presOf" srcId="{79FB950F-B269-4D28-B850-A80206562A73}" destId="{A113B099-1433-46CF-BD59-57A98A44C688}" srcOrd="0" destOrd="0" presId="urn:microsoft.com/office/officeart/2005/8/layout/lProcess3"/>
    <dgm:cxn modelId="{F1A8D60A-833F-4F50-8333-09C5B201EEE3}" type="presOf" srcId="{39D3D0AA-1131-4446-8880-4A6FB0782C43}" destId="{8B895846-43B3-4CB4-896B-0ACE10751378}" srcOrd="0" destOrd="0" presId="urn:microsoft.com/office/officeart/2005/8/layout/lProcess3"/>
    <dgm:cxn modelId="{6388FF1E-0A4D-46EB-8315-AA9ED20595D3}" srcId="{16BC440F-7A34-45E5-B5FD-80D7E4D8198B}" destId="{AAAB6DC6-5941-41CE-9D18-C073279B6FEA}" srcOrd="0" destOrd="0" parTransId="{71F9C6C3-1ECF-4147-A6D5-69D06EC64746}" sibTransId="{56956D50-8383-49DA-A795-1CB9773D7A02}"/>
    <dgm:cxn modelId="{1990D122-472F-4631-806C-207F6A13A3EE}" type="presOf" srcId="{16BC440F-7A34-45E5-B5FD-80D7E4D8198B}" destId="{B6DF226A-D633-4094-BF1C-FC0478A083F0}" srcOrd="0" destOrd="0" presId="urn:microsoft.com/office/officeart/2005/8/layout/lProcess3"/>
    <dgm:cxn modelId="{DE6B3B29-F739-427D-B91A-2FF3F0734E0B}" srcId="{16BC440F-7A34-45E5-B5FD-80D7E4D8198B}" destId="{2AFF8572-A8F0-415D-9F89-D4A06DC663D1}" srcOrd="1" destOrd="0" parTransId="{F8EFD5E1-82EC-4A34-A322-E3B446235D66}" sibTransId="{4F13FCF4-C182-49E0-AC0E-FB76ABDBC83A}"/>
    <dgm:cxn modelId="{512B4530-0BD3-431E-8A95-34E7D5A2484A}" srcId="{BB472B19-1406-4168-917F-6AD60800FF5C}" destId="{39D3D0AA-1131-4446-8880-4A6FB0782C43}" srcOrd="0" destOrd="0" parTransId="{41688297-D497-4E4C-8AD8-2EA6E1961B2C}" sibTransId="{ADE4D87E-B0ED-4B1F-BF88-5CAEC6A02A2E}"/>
    <dgm:cxn modelId="{385B4236-433C-4399-A7EC-B94847B119FE}" type="presOf" srcId="{CAE6A55B-02D4-461A-92B2-C9EFC905B9AD}" destId="{3BFF1856-0B96-4B7E-9863-F87C8B62BBF2}" srcOrd="0" destOrd="0" presId="urn:microsoft.com/office/officeart/2005/8/layout/lProcess3"/>
    <dgm:cxn modelId="{3B111359-1E0D-4473-9A72-FE72F9E2F3CA}" type="presOf" srcId="{30C35995-068B-49A6-8B82-77A733F94925}" destId="{1156A4D1-E24C-41B5-9D33-485A3664EB21}" srcOrd="0" destOrd="0" presId="urn:microsoft.com/office/officeart/2005/8/layout/lProcess3"/>
    <dgm:cxn modelId="{CD718190-E47F-45C6-BDD0-BC6455A8E4A0}" type="presOf" srcId="{E2994995-DAF7-4FFD-86DE-8DC9C9C21D8F}" destId="{372B0F5B-C4F0-49FB-90CE-41D004ABAB42}" srcOrd="0" destOrd="0" presId="urn:microsoft.com/office/officeart/2005/8/layout/lProcess3"/>
    <dgm:cxn modelId="{F9ADD3A2-85EB-4D77-A76A-2ED7D9C47448}" srcId="{BB472B19-1406-4168-917F-6AD60800FF5C}" destId="{5F118E70-110E-4329-AE65-F1FFECA06749}" srcOrd="1" destOrd="0" parTransId="{FBDE3DC4-5023-4566-972C-152CC4BF3B08}" sibTransId="{5A6A9003-1A14-4210-98F7-4C1EE7CEE7AB}"/>
    <dgm:cxn modelId="{AC3920AF-9C9F-44E5-9F95-60B759FA39DF}" srcId="{30C35995-068B-49A6-8B82-77A733F94925}" destId="{6E809664-F1A9-400E-9EBB-54FE2EF6487D}" srcOrd="0" destOrd="0" parTransId="{3AF88153-7463-4386-87D3-EA91C7C5BE33}" sibTransId="{938EAD32-BD19-4FE7-B6C7-F41B0655F417}"/>
    <dgm:cxn modelId="{84AFF0BA-176F-4831-81CB-CC288097C08D}" type="presOf" srcId="{544FA909-E118-47B4-99A1-49CA56902E58}" destId="{6F0E931E-4AC3-404B-8160-379C0E532067}" srcOrd="0" destOrd="0" presId="urn:microsoft.com/office/officeart/2005/8/layout/lProcess3"/>
    <dgm:cxn modelId="{87F3BAC2-58A1-4873-B5B7-7DF31AB896C9}" srcId="{16BC440F-7A34-45E5-B5FD-80D7E4D8198B}" destId="{BB472B19-1406-4168-917F-6AD60800FF5C}" srcOrd="2" destOrd="0" parTransId="{7FCA08F2-AD92-4FAD-B4AF-5EF05F6A1DF9}" sibTransId="{916F62C9-96EF-4AAA-B263-8BB5BCF1049D}"/>
    <dgm:cxn modelId="{401AE5D0-40DF-43BC-BB00-D6D0ECD97568}" srcId="{2AFF8572-A8F0-415D-9F89-D4A06DC663D1}" destId="{544FA909-E118-47B4-99A1-49CA56902E58}" srcOrd="0" destOrd="0" parTransId="{9775FFB5-0BA8-4086-938E-8E54215D447D}" sibTransId="{EBCEB643-7D80-4C54-9E2E-9AA21E40BF48}"/>
    <dgm:cxn modelId="{42CB6FD4-9D21-46DA-8E9F-C5E10EEE8F06}" srcId="{16BC440F-7A34-45E5-B5FD-80D7E4D8198B}" destId="{30C35995-068B-49A6-8B82-77A733F94925}" srcOrd="3" destOrd="0" parTransId="{36416631-C3C3-4397-ACC8-3FAB6EBC4977}" sibTransId="{03C745A0-A353-4793-866C-DCBEE42C6D27}"/>
    <dgm:cxn modelId="{EA7D5EDF-05AB-444C-A27D-487DAB66A948}" type="presOf" srcId="{6E809664-F1A9-400E-9EBB-54FE2EF6487D}" destId="{F196CB6F-DC5B-49A1-996C-F6967747BEB9}" srcOrd="0" destOrd="0" presId="urn:microsoft.com/office/officeart/2005/8/layout/lProcess3"/>
    <dgm:cxn modelId="{C98F74E2-AD31-4555-A93B-86363141D411}" type="presOf" srcId="{AAAB6DC6-5941-41CE-9D18-C073279B6FEA}" destId="{D7B186F4-5DD7-4F15-A630-EC4A7C05861C}" srcOrd="0" destOrd="0" presId="urn:microsoft.com/office/officeart/2005/8/layout/lProcess3"/>
    <dgm:cxn modelId="{88084EE4-9ECC-4081-9436-4077FAA6DA6D}" srcId="{AAAB6DC6-5941-41CE-9D18-C073279B6FEA}" destId="{E2994995-DAF7-4FFD-86DE-8DC9C9C21D8F}" srcOrd="1" destOrd="0" parTransId="{8B6BBB02-D1F5-4329-AF02-91B77606C93F}" sibTransId="{3CAB0991-A0AA-448A-A809-D435A41FE13D}"/>
    <dgm:cxn modelId="{895710E8-527F-4860-AB3C-1FF62C3D6DE8}" type="presOf" srcId="{BB472B19-1406-4168-917F-6AD60800FF5C}" destId="{5B6679F6-86F9-46B1-B7E8-86D142175521}" srcOrd="0" destOrd="0" presId="urn:microsoft.com/office/officeart/2005/8/layout/lProcess3"/>
    <dgm:cxn modelId="{76C603EB-A0D0-4547-ACD5-D5428EECEF61}" type="presOf" srcId="{2AFF8572-A8F0-415D-9F89-D4A06DC663D1}" destId="{0FA5DF7B-FA10-4D85-85C0-A6F366621F3C}" srcOrd="0" destOrd="0" presId="urn:microsoft.com/office/officeart/2005/8/layout/lProcess3"/>
    <dgm:cxn modelId="{CAEF45EB-C8AD-409C-9073-ADD4066EA4EA}" srcId="{AAAB6DC6-5941-41CE-9D18-C073279B6FEA}" destId="{C481C339-FFDC-4603-9BD3-2C35D3D3D133}" srcOrd="0" destOrd="0" parTransId="{8E26839B-405E-4CED-8B48-D9F91D4A7F4D}" sibTransId="{BE0E1306-610B-4556-8398-EF6FE230A48B}"/>
    <dgm:cxn modelId="{DB0983F3-E622-4BF4-943C-6E0F089EFA0F}" type="presOf" srcId="{C481C339-FFDC-4603-9BD3-2C35D3D3D133}" destId="{001B146F-DC81-4401-A153-06826CC7EC92}" srcOrd="0" destOrd="0" presId="urn:microsoft.com/office/officeart/2005/8/layout/lProcess3"/>
    <dgm:cxn modelId="{9095B3F3-6E35-4A07-98E4-5046C102BFD8}" srcId="{2AFF8572-A8F0-415D-9F89-D4A06DC663D1}" destId="{79FB950F-B269-4D28-B850-A80206562A73}" srcOrd="1" destOrd="0" parTransId="{0F54AED8-A9F4-4107-B6A6-61DB677E5B00}" sibTransId="{6F5AF3AC-25B9-45E5-8856-89440F105F37}"/>
    <dgm:cxn modelId="{4F21F8F4-BE73-475D-A034-DF619F09C2B5}" srcId="{30C35995-068B-49A6-8B82-77A733F94925}" destId="{CAE6A55B-02D4-461A-92B2-C9EFC905B9AD}" srcOrd="1" destOrd="0" parTransId="{7F543CB4-6872-406D-9983-E2AACC0B2154}" sibTransId="{396EBD07-AA84-4451-AFEE-E36039CF307D}"/>
    <dgm:cxn modelId="{4F3C0CF6-3C6C-4868-9918-751299752131}" type="presOf" srcId="{5F118E70-110E-4329-AE65-F1FFECA06749}" destId="{57D04700-5F6F-4FBB-BBC3-B1AF94D76954}" srcOrd="0" destOrd="0" presId="urn:microsoft.com/office/officeart/2005/8/layout/lProcess3"/>
    <dgm:cxn modelId="{2D7CD795-7648-4204-8773-53168287A773}" type="presParOf" srcId="{B6DF226A-D633-4094-BF1C-FC0478A083F0}" destId="{149A2B3C-63CF-4342-B352-E7FF966A1066}" srcOrd="0" destOrd="0" presId="urn:microsoft.com/office/officeart/2005/8/layout/lProcess3"/>
    <dgm:cxn modelId="{986C6359-F2F4-4C73-B10D-677DC10355C3}" type="presParOf" srcId="{149A2B3C-63CF-4342-B352-E7FF966A1066}" destId="{D7B186F4-5DD7-4F15-A630-EC4A7C05861C}" srcOrd="0" destOrd="0" presId="urn:microsoft.com/office/officeart/2005/8/layout/lProcess3"/>
    <dgm:cxn modelId="{ED7676DB-41B8-4DB7-B83B-5649B2EF774C}" type="presParOf" srcId="{149A2B3C-63CF-4342-B352-E7FF966A1066}" destId="{0EFCADD8-C879-4150-A519-38E7DD3AA9CC}" srcOrd="1" destOrd="0" presId="urn:microsoft.com/office/officeart/2005/8/layout/lProcess3"/>
    <dgm:cxn modelId="{B1227774-42B0-4D19-849D-A5EB1D55EBF3}" type="presParOf" srcId="{149A2B3C-63CF-4342-B352-E7FF966A1066}" destId="{001B146F-DC81-4401-A153-06826CC7EC92}" srcOrd="2" destOrd="0" presId="urn:microsoft.com/office/officeart/2005/8/layout/lProcess3"/>
    <dgm:cxn modelId="{0D21DB52-50AA-46C0-BB33-17D33A5A879E}" type="presParOf" srcId="{149A2B3C-63CF-4342-B352-E7FF966A1066}" destId="{BAE5699D-6523-4963-A763-1D56A2E4ABEF}" srcOrd="3" destOrd="0" presId="urn:microsoft.com/office/officeart/2005/8/layout/lProcess3"/>
    <dgm:cxn modelId="{CAA9A87E-A660-41C0-9C33-CA6D68C4347A}" type="presParOf" srcId="{149A2B3C-63CF-4342-B352-E7FF966A1066}" destId="{372B0F5B-C4F0-49FB-90CE-41D004ABAB42}" srcOrd="4" destOrd="0" presId="urn:microsoft.com/office/officeart/2005/8/layout/lProcess3"/>
    <dgm:cxn modelId="{F20D8204-9634-46B5-9446-C24B12F9722E}" type="presParOf" srcId="{B6DF226A-D633-4094-BF1C-FC0478A083F0}" destId="{CC3EF00B-B87C-4312-8A09-319090410C33}" srcOrd="1" destOrd="0" presId="urn:microsoft.com/office/officeart/2005/8/layout/lProcess3"/>
    <dgm:cxn modelId="{C1C65086-BBEE-4EAD-B86A-DD600972D6FF}" type="presParOf" srcId="{B6DF226A-D633-4094-BF1C-FC0478A083F0}" destId="{53E27613-FC6E-4BF5-A106-1BD6E6DDDA2E}" srcOrd="2" destOrd="0" presId="urn:microsoft.com/office/officeart/2005/8/layout/lProcess3"/>
    <dgm:cxn modelId="{AA2F3CD1-990E-40EA-BB61-15F801184C31}" type="presParOf" srcId="{53E27613-FC6E-4BF5-A106-1BD6E6DDDA2E}" destId="{0FA5DF7B-FA10-4D85-85C0-A6F366621F3C}" srcOrd="0" destOrd="0" presId="urn:microsoft.com/office/officeart/2005/8/layout/lProcess3"/>
    <dgm:cxn modelId="{C2397099-28EF-41AA-AD34-CC9867666542}" type="presParOf" srcId="{53E27613-FC6E-4BF5-A106-1BD6E6DDDA2E}" destId="{A9D2335D-FA9F-4BCC-9C77-00716ABC9501}" srcOrd="1" destOrd="0" presId="urn:microsoft.com/office/officeart/2005/8/layout/lProcess3"/>
    <dgm:cxn modelId="{5766D2B6-2CE6-488B-9734-C1F1F47913F2}" type="presParOf" srcId="{53E27613-FC6E-4BF5-A106-1BD6E6DDDA2E}" destId="{6F0E931E-4AC3-404B-8160-379C0E532067}" srcOrd="2" destOrd="0" presId="urn:microsoft.com/office/officeart/2005/8/layout/lProcess3"/>
    <dgm:cxn modelId="{EA0CADE5-F29D-4646-A367-BC2963C325DB}" type="presParOf" srcId="{53E27613-FC6E-4BF5-A106-1BD6E6DDDA2E}" destId="{C02AC2CD-85F3-41C8-834D-1EF0F26EDC8B}" srcOrd="3" destOrd="0" presId="urn:microsoft.com/office/officeart/2005/8/layout/lProcess3"/>
    <dgm:cxn modelId="{8394E792-7918-4C44-8F2E-8C649689A840}" type="presParOf" srcId="{53E27613-FC6E-4BF5-A106-1BD6E6DDDA2E}" destId="{A113B099-1433-46CF-BD59-57A98A44C688}" srcOrd="4" destOrd="0" presId="urn:microsoft.com/office/officeart/2005/8/layout/lProcess3"/>
    <dgm:cxn modelId="{FE606DFD-2C1D-49C1-B15F-F24894ED143A}" type="presParOf" srcId="{B6DF226A-D633-4094-BF1C-FC0478A083F0}" destId="{C3408B1D-AA21-4BCF-8715-2763A0FE836A}" srcOrd="3" destOrd="0" presId="urn:microsoft.com/office/officeart/2005/8/layout/lProcess3"/>
    <dgm:cxn modelId="{92189E86-0194-4D43-8265-347FB7A108DE}" type="presParOf" srcId="{B6DF226A-D633-4094-BF1C-FC0478A083F0}" destId="{9A69023A-12D5-4441-A285-3E795E08A72D}" srcOrd="4" destOrd="0" presId="urn:microsoft.com/office/officeart/2005/8/layout/lProcess3"/>
    <dgm:cxn modelId="{D5BB6BE9-5D32-47F3-A4F1-AF470BDEA9C6}" type="presParOf" srcId="{9A69023A-12D5-4441-A285-3E795E08A72D}" destId="{5B6679F6-86F9-46B1-B7E8-86D142175521}" srcOrd="0" destOrd="0" presId="urn:microsoft.com/office/officeart/2005/8/layout/lProcess3"/>
    <dgm:cxn modelId="{B5EF5274-676E-4A45-A368-A0A6056B5C04}" type="presParOf" srcId="{9A69023A-12D5-4441-A285-3E795E08A72D}" destId="{34172CB9-0A69-4C37-AEEB-25E6C761FE4C}" srcOrd="1" destOrd="0" presId="urn:microsoft.com/office/officeart/2005/8/layout/lProcess3"/>
    <dgm:cxn modelId="{9281A3DA-81A9-4857-949B-F679FC4D4B8B}" type="presParOf" srcId="{9A69023A-12D5-4441-A285-3E795E08A72D}" destId="{8B895846-43B3-4CB4-896B-0ACE10751378}" srcOrd="2" destOrd="0" presId="urn:microsoft.com/office/officeart/2005/8/layout/lProcess3"/>
    <dgm:cxn modelId="{A07C2DB0-4BC4-44C1-9900-4364238D0BC4}" type="presParOf" srcId="{9A69023A-12D5-4441-A285-3E795E08A72D}" destId="{6E2B8D10-70B0-4810-9F4E-90D5076891A9}" srcOrd="3" destOrd="0" presId="urn:microsoft.com/office/officeart/2005/8/layout/lProcess3"/>
    <dgm:cxn modelId="{B99C0239-7611-4536-AD0D-32B620350A4E}" type="presParOf" srcId="{9A69023A-12D5-4441-A285-3E795E08A72D}" destId="{57D04700-5F6F-4FBB-BBC3-B1AF94D76954}" srcOrd="4" destOrd="0" presId="urn:microsoft.com/office/officeart/2005/8/layout/lProcess3"/>
    <dgm:cxn modelId="{0DD5EE5C-E52A-4A8A-BCCF-8A7A0B5F8C30}" type="presParOf" srcId="{B6DF226A-D633-4094-BF1C-FC0478A083F0}" destId="{FDAD7C71-65BF-4A35-8917-DF98D5C80E88}" srcOrd="5" destOrd="0" presId="urn:microsoft.com/office/officeart/2005/8/layout/lProcess3"/>
    <dgm:cxn modelId="{6F5AA60E-C82B-4AE2-8B54-EA1B5133490B}" type="presParOf" srcId="{B6DF226A-D633-4094-BF1C-FC0478A083F0}" destId="{94A1C448-1A6B-433A-92F2-C8526EF8AF60}" srcOrd="6" destOrd="0" presId="urn:microsoft.com/office/officeart/2005/8/layout/lProcess3"/>
    <dgm:cxn modelId="{CB9E7C3E-66C3-4E74-9C63-1C6E0FC5CC20}" type="presParOf" srcId="{94A1C448-1A6B-433A-92F2-C8526EF8AF60}" destId="{1156A4D1-E24C-41B5-9D33-485A3664EB21}" srcOrd="0" destOrd="0" presId="urn:microsoft.com/office/officeart/2005/8/layout/lProcess3"/>
    <dgm:cxn modelId="{19EC2F4B-69C4-4522-A96D-D88A2546B3E3}" type="presParOf" srcId="{94A1C448-1A6B-433A-92F2-C8526EF8AF60}" destId="{6CB63C35-911E-4169-A481-6F44639CD54F}" srcOrd="1" destOrd="0" presId="urn:microsoft.com/office/officeart/2005/8/layout/lProcess3"/>
    <dgm:cxn modelId="{CB976D02-3A94-497E-947D-686401A41763}" type="presParOf" srcId="{94A1C448-1A6B-433A-92F2-C8526EF8AF60}" destId="{F196CB6F-DC5B-49A1-996C-F6967747BEB9}" srcOrd="2" destOrd="0" presId="urn:microsoft.com/office/officeart/2005/8/layout/lProcess3"/>
    <dgm:cxn modelId="{D6257D4B-36D2-4C89-B18E-502C9BDB0BFE}" type="presParOf" srcId="{94A1C448-1A6B-433A-92F2-C8526EF8AF60}" destId="{0BE8D0CC-859D-417B-84A9-81FE93A911D0}" srcOrd="3" destOrd="0" presId="urn:microsoft.com/office/officeart/2005/8/layout/lProcess3"/>
    <dgm:cxn modelId="{7129F24A-E61E-4CF6-8C67-047D49BF93CF}" type="presParOf" srcId="{94A1C448-1A6B-433A-92F2-C8526EF8AF60}" destId="{3BFF1856-0B96-4B7E-9863-F87C8B62BBF2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FFF349F-2D99-4D01-840D-B032E431E1F5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1258528C-A354-4C6E-BFD5-0D7CF49F2911}">
      <dgm:prSet phldrT="[Text]" phldr="0"/>
      <dgm:spPr/>
      <dgm:t>
        <a:bodyPr/>
        <a:lstStyle/>
        <a:p>
          <a:r>
            <a:rPr lang="en-ZA" dirty="0"/>
            <a:t>Connect</a:t>
          </a:r>
        </a:p>
      </dgm:t>
    </dgm:pt>
    <dgm:pt modelId="{757406A9-2889-4204-9BCD-8D59FBED2104}" type="parTrans" cxnId="{40CA3019-B103-467C-B9F0-8BF24F4FD3D8}">
      <dgm:prSet/>
      <dgm:spPr/>
      <dgm:t>
        <a:bodyPr/>
        <a:lstStyle/>
        <a:p>
          <a:endParaRPr lang="en-ZA"/>
        </a:p>
      </dgm:t>
    </dgm:pt>
    <dgm:pt modelId="{04AC4A7C-77EC-42E3-A353-A837211DA27F}" type="sibTrans" cxnId="{40CA3019-B103-467C-B9F0-8BF24F4FD3D8}">
      <dgm:prSet/>
      <dgm:spPr/>
      <dgm:t>
        <a:bodyPr/>
        <a:lstStyle/>
        <a:p>
          <a:endParaRPr lang="en-ZA"/>
        </a:p>
      </dgm:t>
    </dgm:pt>
    <dgm:pt modelId="{051D5362-5F03-4707-9B4C-3713D2BEFA4C}">
      <dgm:prSet phldrT="[Text]" phldr="0"/>
      <dgm:spPr/>
      <dgm:t>
        <a:bodyPr/>
        <a:lstStyle/>
        <a:p>
          <a:r>
            <a:rPr lang="en-ZA" dirty="0"/>
            <a:t>Collect</a:t>
          </a:r>
        </a:p>
      </dgm:t>
    </dgm:pt>
    <dgm:pt modelId="{A14C34BE-C138-4B25-A5CB-CDEE0392D3B9}" type="parTrans" cxnId="{11D8EC47-7717-4282-B67A-6DFB606D3F4F}">
      <dgm:prSet/>
      <dgm:spPr/>
      <dgm:t>
        <a:bodyPr/>
        <a:lstStyle/>
        <a:p>
          <a:endParaRPr lang="en-ZA"/>
        </a:p>
      </dgm:t>
    </dgm:pt>
    <dgm:pt modelId="{823FEB05-EEAA-427F-8627-35E9B1124684}" type="sibTrans" cxnId="{11D8EC47-7717-4282-B67A-6DFB606D3F4F}">
      <dgm:prSet/>
      <dgm:spPr/>
      <dgm:t>
        <a:bodyPr/>
        <a:lstStyle/>
        <a:p>
          <a:endParaRPr lang="en-ZA"/>
        </a:p>
      </dgm:t>
    </dgm:pt>
    <dgm:pt modelId="{157E3857-20CF-4060-9CA7-4BAB8EFC006C}">
      <dgm:prSet phldrT="[Text]" phldr="0"/>
      <dgm:spPr/>
      <dgm:t>
        <a:bodyPr/>
        <a:lstStyle/>
        <a:p>
          <a:r>
            <a:rPr lang="en-ZA" dirty="0"/>
            <a:t>Store</a:t>
          </a:r>
        </a:p>
      </dgm:t>
    </dgm:pt>
    <dgm:pt modelId="{1FCD8BE0-6D3E-41A9-A966-BCF7FB11C57E}" type="parTrans" cxnId="{D69BCFF3-417F-4EFB-8E93-5AE2BC568456}">
      <dgm:prSet/>
      <dgm:spPr/>
      <dgm:t>
        <a:bodyPr/>
        <a:lstStyle/>
        <a:p>
          <a:endParaRPr lang="en-ZA"/>
        </a:p>
      </dgm:t>
    </dgm:pt>
    <dgm:pt modelId="{5D9A967A-9200-4FA0-876E-23F0F9F413B5}" type="sibTrans" cxnId="{D69BCFF3-417F-4EFB-8E93-5AE2BC568456}">
      <dgm:prSet/>
      <dgm:spPr/>
      <dgm:t>
        <a:bodyPr/>
        <a:lstStyle/>
        <a:p>
          <a:endParaRPr lang="en-ZA"/>
        </a:p>
      </dgm:t>
    </dgm:pt>
    <dgm:pt modelId="{3460375B-55DC-4C9F-8B69-E8D52A70B917}">
      <dgm:prSet/>
      <dgm:spPr/>
      <dgm:t>
        <a:bodyPr/>
        <a:lstStyle/>
        <a:p>
          <a:r>
            <a:rPr lang="en-ZA" dirty="0"/>
            <a:t>Analyse</a:t>
          </a:r>
        </a:p>
      </dgm:t>
    </dgm:pt>
    <dgm:pt modelId="{64A491BE-CDBD-4323-86A1-CB1CEE197593}" type="parTrans" cxnId="{47276209-BB11-4C1C-8363-40372E3E3D41}">
      <dgm:prSet/>
      <dgm:spPr/>
      <dgm:t>
        <a:bodyPr/>
        <a:lstStyle/>
        <a:p>
          <a:endParaRPr lang="en-ZA"/>
        </a:p>
      </dgm:t>
    </dgm:pt>
    <dgm:pt modelId="{05F3338B-40DA-4725-BE21-291FCE88ECF4}" type="sibTrans" cxnId="{47276209-BB11-4C1C-8363-40372E3E3D41}">
      <dgm:prSet/>
      <dgm:spPr/>
      <dgm:t>
        <a:bodyPr/>
        <a:lstStyle/>
        <a:p>
          <a:endParaRPr lang="en-ZA"/>
        </a:p>
      </dgm:t>
    </dgm:pt>
    <dgm:pt modelId="{E3E8524B-4725-4E18-B740-DE5F3ADA0787}">
      <dgm:prSet/>
      <dgm:spPr/>
      <dgm:t>
        <a:bodyPr/>
        <a:lstStyle/>
        <a:p>
          <a:r>
            <a:rPr lang="en-ZA" dirty="0"/>
            <a:t>Visualize</a:t>
          </a:r>
        </a:p>
      </dgm:t>
    </dgm:pt>
    <dgm:pt modelId="{96DCBE06-261D-4074-9BA3-6637A454BB65}" type="parTrans" cxnId="{F5CBA342-8144-469A-A528-9F2985F3D908}">
      <dgm:prSet/>
      <dgm:spPr/>
      <dgm:t>
        <a:bodyPr/>
        <a:lstStyle/>
        <a:p>
          <a:endParaRPr lang="en-ZA"/>
        </a:p>
      </dgm:t>
    </dgm:pt>
    <dgm:pt modelId="{E7A61D01-665F-46F1-881A-E1802C91C17B}" type="sibTrans" cxnId="{F5CBA342-8144-469A-A528-9F2985F3D908}">
      <dgm:prSet/>
      <dgm:spPr/>
      <dgm:t>
        <a:bodyPr/>
        <a:lstStyle/>
        <a:p>
          <a:endParaRPr lang="en-ZA"/>
        </a:p>
      </dgm:t>
    </dgm:pt>
    <dgm:pt modelId="{9C44F17D-7DA4-4E6D-94A3-5BFB64742F90}">
      <dgm:prSet/>
      <dgm:spPr/>
      <dgm:t>
        <a:bodyPr/>
        <a:lstStyle/>
        <a:p>
          <a:r>
            <a:rPr lang="en-ZA" dirty="0"/>
            <a:t>Improve</a:t>
          </a:r>
        </a:p>
      </dgm:t>
    </dgm:pt>
    <dgm:pt modelId="{AA2C3166-2D1B-4EB6-8498-FD6890FE7E69}" type="parTrans" cxnId="{0E53438A-2A92-4314-A6C7-B0114961D5A5}">
      <dgm:prSet/>
      <dgm:spPr/>
      <dgm:t>
        <a:bodyPr/>
        <a:lstStyle/>
        <a:p>
          <a:endParaRPr lang="en-ZA"/>
        </a:p>
      </dgm:t>
    </dgm:pt>
    <dgm:pt modelId="{FC6BB02A-AD01-42EA-9306-F6FCC4A1AEDE}" type="sibTrans" cxnId="{0E53438A-2A92-4314-A6C7-B0114961D5A5}">
      <dgm:prSet/>
      <dgm:spPr/>
      <dgm:t>
        <a:bodyPr/>
        <a:lstStyle/>
        <a:p>
          <a:endParaRPr lang="en-ZA"/>
        </a:p>
      </dgm:t>
    </dgm:pt>
    <dgm:pt modelId="{F80802F8-4770-4A49-8DDE-9DB2A94DABB8}" type="pres">
      <dgm:prSet presAssocID="{6FFF349F-2D99-4D01-840D-B032E431E1F5}" presName="Name0" presStyleCnt="0">
        <dgm:presLayoutVars>
          <dgm:dir/>
          <dgm:animLvl val="lvl"/>
          <dgm:resizeHandles val="exact"/>
        </dgm:presLayoutVars>
      </dgm:prSet>
      <dgm:spPr/>
    </dgm:pt>
    <dgm:pt modelId="{A33B8ABB-BBAD-49BF-A3D9-9D28E4A48836}" type="pres">
      <dgm:prSet presAssocID="{1258528C-A354-4C6E-BFD5-0D7CF49F2911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4FDAAB4E-C144-45B1-9CB1-77F9CDA709E3}" type="pres">
      <dgm:prSet presAssocID="{04AC4A7C-77EC-42E3-A353-A837211DA27F}" presName="parTxOnlySpace" presStyleCnt="0"/>
      <dgm:spPr/>
    </dgm:pt>
    <dgm:pt modelId="{32A8BC91-2618-4EAC-AA58-372C65E1E380}" type="pres">
      <dgm:prSet presAssocID="{051D5362-5F03-4707-9B4C-3713D2BEFA4C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B67ECA0B-7293-4BE3-8837-CFB19DF97D9A}" type="pres">
      <dgm:prSet presAssocID="{823FEB05-EEAA-427F-8627-35E9B1124684}" presName="parTxOnlySpace" presStyleCnt="0"/>
      <dgm:spPr/>
    </dgm:pt>
    <dgm:pt modelId="{C98BD8BC-5971-4DC8-8D36-AE8FBE06D6B9}" type="pres">
      <dgm:prSet presAssocID="{157E3857-20CF-4060-9CA7-4BAB8EFC006C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4DD8DC63-D382-4511-BBFC-41AC701114A6}" type="pres">
      <dgm:prSet presAssocID="{5D9A967A-9200-4FA0-876E-23F0F9F413B5}" presName="parTxOnlySpace" presStyleCnt="0"/>
      <dgm:spPr/>
    </dgm:pt>
    <dgm:pt modelId="{AE737579-7A65-4F8D-B00A-91F5984AC831}" type="pres">
      <dgm:prSet presAssocID="{3460375B-55DC-4C9F-8B69-E8D52A70B917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E739B7E8-8754-48CE-99A9-6F6F50BBEC18}" type="pres">
      <dgm:prSet presAssocID="{05F3338B-40DA-4725-BE21-291FCE88ECF4}" presName="parTxOnlySpace" presStyleCnt="0"/>
      <dgm:spPr/>
    </dgm:pt>
    <dgm:pt modelId="{A4CABF7E-5B8B-4CC6-A0E9-8472A80BFE0A}" type="pres">
      <dgm:prSet presAssocID="{E3E8524B-4725-4E18-B740-DE5F3ADA0787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C3C5086B-F7DD-4CE1-A452-692CBED944C6}" type="pres">
      <dgm:prSet presAssocID="{E7A61D01-665F-46F1-881A-E1802C91C17B}" presName="parTxOnlySpace" presStyleCnt="0"/>
      <dgm:spPr/>
    </dgm:pt>
    <dgm:pt modelId="{29E93DDA-B1E0-4079-9DF9-EDF71B8E7312}" type="pres">
      <dgm:prSet presAssocID="{9C44F17D-7DA4-4E6D-94A3-5BFB64742F90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47276209-BB11-4C1C-8363-40372E3E3D41}" srcId="{6FFF349F-2D99-4D01-840D-B032E431E1F5}" destId="{3460375B-55DC-4C9F-8B69-E8D52A70B917}" srcOrd="3" destOrd="0" parTransId="{64A491BE-CDBD-4323-86A1-CB1CEE197593}" sibTransId="{05F3338B-40DA-4725-BE21-291FCE88ECF4}"/>
    <dgm:cxn modelId="{40CA3019-B103-467C-B9F0-8BF24F4FD3D8}" srcId="{6FFF349F-2D99-4D01-840D-B032E431E1F5}" destId="{1258528C-A354-4C6E-BFD5-0D7CF49F2911}" srcOrd="0" destOrd="0" parTransId="{757406A9-2889-4204-9BCD-8D59FBED2104}" sibTransId="{04AC4A7C-77EC-42E3-A353-A837211DA27F}"/>
    <dgm:cxn modelId="{A60E342F-7223-4383-B0AB-41914BDC2697}" type="presOf" srcId="{051D5362-5F03-4707-9B4C-3713D2BEFA4C}" destId="{32A8BC91-2618-4EAC-AA58-372C65E1E380}" srcOrd="0" destOrd="0" presId="urn:microsoft.com/office/officeart/2005/8/layout/chevron1"/>
    <dgm:cxn modelId="{A976C93C-D4A4-4A7E-8437-22164A6D409C}" type="presOf" srcId="{3460375B-55DC-4C9F-8B69-E8D52A70B917}" destId="{AE737579-7A65-4F8D-B00A-91F5984AC831}" srcOrd="0" destOrd="0" presId="urn:microsoft.com/office/officeart/2005/8/layout/chevron1"/>
    <dgm:cxn modelId="{F5CBA342-8144-469A-A528-9F2985F3D908}" srcId="{6FFF349F-2D99-4D01-840D-B032E431E1F5}" destId="{E3E8524B-4725-4E18-B740-DE5F3ADA0787}" srcOrd="4" destOrd="0" parTransId="{96DCBE06-261D-4074-9BA3-6637A454BB65}" sibTransId="{E7A61D01-665F-46F1-881A-E1802C91C17B}"/>
    <dgm:cxn modelId="{11D8EC47-7717-4282-B67A-6DFB606D3F4F}" srcId="{6FFF349F-2D99-4D01-840D-B032E431E1F5}" destId="{051D5362-5F03-4707-9B4C-3713D2BEFA4C}" srcOrd="1" destOrd="0" parTransId="{A14C34BE-C138-4B25-A5CB-CDEE0392D3B9}" sibTransId="{823FEB05-EEAA-427F-8627-35E9B1124684}"/>
    <dgm:cxn modelId="{1E268359-4C92-40D0-B1CC-E851D990702F}" type="presOf" srcId="{6FFF349F-2D99-4D01-840D-B032E431E1F5}" destId="{F80802F8-4770-4A49-8DDE-9DB2A94DABB8}" srcOrd="0" destOrd="0" presId="urn:microsoft.com/office/officeart/2005/8/layout/chevron1"/>
    <dgm:cxn modelId="{2B77BE86-13C9-4CFE-B989-519C03DFDACF}" type="presOf" srcId="{E3E8524B-4725-4E18-B740-DE5F3ADA0787}" destId="{A4CABF7E-5B8B-4CC6-A0E9-8472A80BFE0A}" srcOrd="0" destOrd="0" presId="urn:microsoft.com/office/officeart/2005/8/layout/chevron1"/>
    <dgm:cxn modelId="{0E53438A-2A92-4314-A6C7-B0114961D5A5}" srcId="{6FFF349F-2D99-4D01-840D-B032E431E1F5}" destId="{9C44F17D-7DA4-4E6D-94A3-5BFB64742F90}" srcOrd="5" destOrd="0" parTransId="{AA2C3166-2D1B-4EB6-8498-FD6890FE7E69}" sibTransId="{FC6BB02A-AD01-42EA-9306-F6FCC4A1AEDE}"/>
    <dgm:cxn modelId="{4F2D33A2-1083-4564-AB93-94D16F2761C7}" type="presOf" srcId="{9C44F17D-7DA4-4E6D-94A3-5BFB64742F90}" destId="{29E93DDA-B1E0-4079-9DF9-EDF71B8E7312}" srcOrd="0" destOrd="0" presId="urn:microsoft.com/office/officeart/2005/8/layout/chevron1"/>
    <dgm:cxn modelId="{E7C256EF-0B57-472B-AE9E-8AF58C5B73D3}" type="presOf" srcId="{1258528C-A354-4C6E-BFD5-0D7CF49F2911}" destId="{A33B8ABB-BBAD-49BF-A3D9-9D28E4A48836}" srcOrd="0" destOrd="0" presId="urn:microsoft.com/office/officeart/2005/8/layout/chevron1"/>
    <dgm:cxn modelId="{D69BCFF3-417F-4EFB-8E93-5AE2BC568456}" srcId="{6FFF349F-2D99-4D01-840D-B032E431E1F5}" destId="{157E3857-20CF-4060-9CA7-4BAB8EFC006C}" srcOrd="2" destOrd="0" parTransId="{1FCD8BE0-6D3E-41A9-A966-BCF7FB11C57E}" sibTransId="{5D9A967A-9200-4FA0-876E-23F0F9F413B5}"/>
    <dgm:cxn modelId="{BB380FF8-C2F2-4E80-8B0D-A2F115837309}" type="presOf" srcId="{157E3857-20CF-4060-9CA7-4BAB8EFC006C}" destId="{C98BD8BC-5971-4DC8-8D36-AE8FBE06D6B9}" srcOrd="0" destOrd="0" presId="urn:microsoft.com/office/officeart/2005/8/layout/chevron1"/>
    <dgm:cxn modelId="{C51DA64A-A53A-4CEC-8868-1AA9DA383E66}" type="presParOf" srcId="{F80802F8-4770-4A49-8DDE-9DB2A94DABB8}" destId="{A33B8ABB-BBAD-49BF-A3D9-9D28E4A48836}" srcOrd="0" destOrd="0" presId="urn:microsoft.com/office/officeart/2005/8/layout/chevron1"/>
    <dgm:cxn modelId="{582C48A2-64A1-4398-AEAC-E16533C321F8}" type="presParOf" srcId="{F80802F8-4770-4A49-8DDE-9DB2A94DABB8}" destId="{4FDAAB4E-C144-45B1-9CB1-77F9CDA709E3}" srcOrd="1" destOrd="0" presId="urn:microsoft.com/office/officeart/2005/8/layout/chevron1"/>
    <dgm:cxn modelId="{C359E8E0-FAC8-46B7-AA27-22F02934B88F}" type="presParOf" srcId="{F80802F8-4770-4A49-8DDE-9DB2A94DABB8}" destId="{32A8BC91-2618-4EAC-AA58-372C65E1E380}" srcOrd="2" destOrd="0" presId="urn:microsoft.com/office/officeart/2005/8/layout/chevron1"/>
    <dgm:cxn modelId="{EDB4B075-748F-42CD-A9B8-53C8D3E47C5D}" type="presParOf" srcId="{F80802F8-4770-4A49-8DDE-9DB2A94DABB8}" destId="{B67ECA0B-7293-4BE3-8837-CFB19DF97D9A}" srcOrd="3" destOrd="0" presId="urn:microsoft.com/office/officeart/2005/8/layout/chevron1"/>
    <dgm:cxn modelId="{7BC2C01B-F1B9-4625-A37B-94EA5E1EFD22}" type="presParOf" srcId="{F80802F8-4770-4A49-8DDE-9DB2A94DABB8}" destId="{C98BD8BC-5971-4DC8-8D36-AE8FBE06D6B9}" srcOrd="4" destOrd="0" presId="urn:microsoft.com/office/officeart/2005/8/layout/chevron1"/>
    <dgm:cxn modelId="{414713B4-DF87-406F-AD29-E91EE7FAA175}" type="presParOf" srcId="{F80802F8-4770-4A49-8DDE-9DB2A94DABB8}" destId="{4DD8DC63-D382-4511-BBFC-41AC701114A6}" srcOrd="5" destOrd="0" presId="urn:microsoft.com/office/officeart/2005/8/layout/chevron1"/>
    <dgm:cxn modelId="{0A0AC4E0-260D-44DD-8BD9-BFC38CF6C726}" type="presParOf" srcId="{F80802F8-4770-4A49-8DDE-9DB2A94DABB8}" destId="{AE737579-7A65-4F8D-B00A-91F5984AC831}" srcOrd="6" destOrd="0" presId="urn:microsoft.com/office/officeart/2005/8/layout/chevron1"/>
    <dgm:cxn modelId="{8EC9A727-7AC2-4895-9D6C-360BB48F024C}" type="presParOf" srcId="{F80802F8-4770-4A49-8DDE-9DB2A94DABB8}" destId="{E739B7E8-8754-48CE-99A9-6F6F50BBEC18}" srcOrd="7" destOrd="0" presId="urn:microsoft.com/office/officeart/2005/8/layout/chevron1"/>
    <dgm:cxn modelId="{8DBDBCFD-2FA9-493F-8C88-296AFAC71208}" type="presParOf" srcId="{F80802F8-4770-4A49-8DDE-9DB2A94DABB8}" destId="{A4CABF7E-5B8B-4CC6-A0E9-8472A80BFE0A}" srcOrd="8" destOrd="0" presId="urn:microsoft.com/office/officeart/2005/8/layout/chevron1"/>
    <dgm:cxn modelId="{21C01F48-755A-4CB5-A440-2CE7F24385EC}" type="presParOf" srcId="{F80802F8-4770-4A49-8DDE-9DB2A94DABB8}" destId="{C3C5086B-F7DD-4CE1-A452-692CBED944C6}" srcOrd="9" destOrd="0" presId="urn:microsoft.com/office/officeart/2005/8/layout/chevron1"/>
    <dgm:cxn modelId="{B3747EE4-099C-4600-9891-987BB4FF0BAC}" type="presParOf" srcId="{F80802F8-4770-4A49-8DDE-9DB2A94DABB8}" destId="{29E93DDA-B1E0-4079-9DF9-EDF71B8E7312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395085-18C3-4C94-9B65-8FA5A9A2D779}">
      <dsp:nvSpPr>
        <dsp:cNvPr id="0" name=""/>
        <dsp:cNvSpPr/>
      </dsp:nvSpPr>
      <dsp:spPr>
        <a:xfrm>
          <a:off x="172870" y="0"/>
          <a:ext cx="8633373" cy="549071"/>
        </a:xfrm>
        <a:prstGeom prst="roundRect">
          <a:avLst/>
        </a:prstGeom>
        <a:solidFill>
          <a:srgbClr val="FFFFFF"/>
        </a:solidFill>
        <a:ln w="12700" cap="flat" cmpd="sng" algn="ctr">
          <a:solidFill>
            <a:srgbClr val="FFFFFF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just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But why haven’t all sectors adopted smart meters</a:t>
          </a:r>
          <a:r>
            <a:rPr lang="en-US" sz="1600" b="1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?</a:t>
          </a:r>
          <a:r>
            <a:rPr lang="en-US" sz="16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 </a:t>
          </a:r>
        </a:p>
      </dsp:txBody>
      <dsp:txXfrm>
        <a:off x="199673" y="26803"/>
        <a:ext cx="8579767" cy="495465"/>
      </dsp:txXfrm>
    </dsp:sp>
    <dsp:sp modelId="{55B82F45-53BD-4AC4-BDB5-FFEAC44891D0}">
      <dsp:nvSpPr>
        <dsp:cNvPr id="0" name=""/>
        <dsp:cNvSpPr/>
      </dsp:nvSpPr>
      <dsp:spPr>
        <a:xfrm>
          <a:off x="0" y="553004"/>
          <a:ext cx="8897779" cy="3836735"/>
        </a:xfrm>
        <a:prstGeom prst="rect">
          <a:avLst/>
        </a:prstGeom>
        <a:noFill/>
        <a:ln>
          <a:solidFill>
            <a:srgbClr val="273892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2504" tIns="20320" rIns="113792" bIns="20320" numCol="1" spcCol="1270" anchor="t" anchorCtr="0">
          <a:noAutofit/>
        </a:bodyPr>
        <a:lstStyle/>
        <a:p>
          <a:pPr marL="171450" lvl="1" indent="-171450" algn="just" defTabSz="711200">
            <a:lnSpc>
              <a:spcPct val="15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q"/>
          </a:pPr>
          <a:r>
            <a:rPr lang="en-US" sz="1600" b="1" kern="1200" dirty="0"/>
            <a:t>High upfront costs</a:t>
          </a:r>
          <a:r>
            <a:rPr lang="en-US" sz="1600" kern="1200" dirty="0"/>
            <a:t>, especially for communication infrastructure and software.</a:t>
          </a:r>
        </a:p>
        <a:p>
          <a:pPr marL="171450" lvl="1" indent="-171450" algn="just" defTabSz="711200">
            <a:lnSpc>
              <a:spcPct val="15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q"/>
          </a:pPr>
          <a:r>
            <a:rPr lang="en-US" sz="1600" b="1" kern="1200" dirty="0"/>
            <a:t>Connectivity gaps - </a:t>
          </a:r>
          <a:r>
            <a:rPr lang="en-US" sz="1600" kern="1200" dirty="0"/>
            <a:t>poor mobile signal in rural and peri-urban areas.</a:t>
          </a:r>
        </a:p>
        <a:p>
          <a:pPr marL="171450" lvl="1" indent="-171450" algn="just" defTabSz="711200">
            <a:lnSpc>
              <a:spcPct val="15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q"/>
          </a:pPr>
          <a:r>
            <a:rPr lang="en-US" sz="1600" b="1" kern="1200" dirty="0"/>
            <a:t>Staff shortages - </a:t>
          </a:r>
          <a:r>
            <a:rPr lang="en-US" sz="1600" kern="1200" dirty="0"/>
            <a:t>many municipalities lack the technical expertise to operate and manage smart meter platforms.</a:t>
          </a:r>
        </a:p>
        <a:p>
          <a:pPr marL="171450" lvl="1" indent="-171450" algn="just" defTabSz="711200">
            <a:lnSpc>
              <a:spcPct val="15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q"/>
          </a:pPr>
          <a:r>
            <a:rPr lang="en-US" sz="1600" b="1" kern="1200" dirty="0"/>
            <a:t>Widespread theft - </a:t>
          </a:r>
          <a:r>
            <a:rPr lang="en-US" sz="1600" kern="1200" dirty="0"/>
            <a:t>meters and SIM cards are often stolen or tampered with.</a:t>
          </a:r>
        </a:p>
        <a:p>
          <a:pPr marL="57150" lvl="1" indent="-57150" algn="just" defTabSz="177800">
            <a:lnSpc>
              <a:spcPct val="15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None/>
          </a:pPr>
          <a:endParaRPr lang="en-US" sz="400" kern="1200" dirty="0"/>
        </a:p>
        <a:p>
          <a:pPr marL="171450" lvl="1" indent="-171450" algn="just" defTabSz="711200">
            <a:lnSpc>
              <a:spcPct val="15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None/>
          </a:pPr>
          <a:r>
            <a:rPr lang="en-US" sz="1600" kern="1200" dirty="0"/>
            <a:t>Perhaps the most critical issue is that, </a:t>
          </a:r>
          <a:r>
            <a:rPr lang="en-US" sz="1600" b="1" kern="1200" dirty="0"/>
            <a:t>without smart meters and AI agents, municipalities lack visibility,</a:t>
          </a:r>
          <a:r>
            <a:rPr lang="en-US" sz="1600" kern="1200" dirty="0"/>
            <a:t> with no way to detect theft, balance loads, or improve revenue collection.</a:t>
          </a:r>
          <a:endParaRPr lang="en-US" sz="800" kern="1200" dirty="0"/>
        </a:p>
        <a:p>
          <a:pPr marL="57150" lvl="1" indent="-57150" algn="just" defTabSz="177800">
            <a:lnSpc>
              <a:spcPct val="15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None/>
          </a:pPr>
          <a:endParaRPr lang="en-US" sz="400" kern="1200" dirty="0"/>
        </a:p>
        <a:p>
          <a:pPr marL="171450" lvl="1" indent="-171450" algn="just" defTabSz="711200">
            <a:lnSpc>
              <a:spcPct val="15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§"/>
          </a:pPr>
          <a:r>
            <a:rPr lang="en-US" sz="1600" b="1" kern="1200" dirty="0">
              <a:solidFill>
                <a:srgbClr val="5A9A3B"/>
              </a:solidFill>
            </a:rPr>
            <a:t>Without smart metering, there are negative impacts: Revenue loss, unpaid bulk accounts, delays/ difficulty in connecting to the grid.</a:t>
          </a:r>
          <a:endParaRPr lang="en-US" sz="1600" b="1" kern="1200" dirty="0"/>
        </a:p>
      </dsp:txBody>
      <dsp:txXfrm>
        <a:off x="0" y="553004"/>
        <a:ext cx="8897779" cy="38367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B186F4-5DD7-4F15-A630-EC4A7C05861C}">
      <dsp:nvSpPr>
        <dsp:cNvPr id="0" name=""/>
        <dsp:cNvSpPr/>
      </dsp:nvSpPr>
      <dsp:spPr>
        <a:xfrm>
          <a:off x="1617" y="51579"/>
          <a:ext cx="1905475" cy="793047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400" b="1" kern="1200" dirty="0"/>
            <a:t>Readiness</a:t>
          </a:r>
        </a:p>
      </dsp:txBody>
      <dsp:txXfrm>
        <a:off x="398141" y="51579"/>
        <a:ext cx="1112428" cy="793047"/>
      </dsp:txXfrm>
    </dsp:sp>
    <dsp:sp modelId="{001B146F-DC81-4401-A153-06826CC7EC92}">
      <dsp:nvSpPr>
        <dsp:cNvPr id="0" name=""/>
        <dsp:cNvSpPr/>
      </dsp:nvSpPr>
      <dsp:spPr>
        <a:xfrm>
          <a:off x="1593303" y="51581"/>
          <a:ext cx="4173918" cy="793044"/>
        </a:xfrm>
        <a:prstGeom prst="chevron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Audit existing metering infrastructure; assess data flows; identify high‑loss feeders</a:t>
          </a:r>
          <a:endParaRPr lang="en-ZA" sz="1400" kern="1200" dirty="0"/>
        </a:p>
      </dsp:txBody>
      <dsp:txXfrm>
        <a:off x="1989825" y="51581"/>
        <a:ext cx="3380874" cy="793044"/>
      </dsp:txXfrm>
    </dsp:sp>
    <dsp:sp modelId="{372B0F5B-C4F0-49FB-90CE-41D004ABAB42}">
      <dsp:nvSpPr>
        <dsp:cNvPr id="0" name=""/>
        <dsp:cNvSpPr/>
      </dsp:nvSpPr>
      <dsp:spPr>
        <a:xfrm>
          <a:off x="5486742" y="51581"/>
          <a:ext cx="3339130" cy="793044"/>
        </a:xfrm>
        <a:prstGeom prst="chevron">
          <a:avLst/>
        </a:prstGeom>
        <a:solidFill>
          <a:schemeClr val="accent5">
            <a:tint val="40000"/>
            <a:alpha val="90000"/>
            <a:hueOff val="-252733"/>
            <a:satOff val="-331"/>
            <a:lumOff val="-162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252733"/>
              <a:satOff val="-331"/>
              <a:lumOff val="-16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Municipal technical depts; Eskom (where it supplies); IPPs/DER connected customers; NERSA set requirements</a:t>
          </a:r>
          <a:endParaRPr lang="en-ZA" sz="1400" kern="1200" dirty="0"/>
        </a:p>
      </dsp:txBody>
      <dsp:txXfrm>
        <a:off x="5883264" y="51581"/>
        <a:ext cx="2546086" cy="793044"/>
      </dsp:txXfrm>
    </dsp:sp>
    <dsp:sp modelId="{0FA5DF7B-FA10-4D85-85C0-A6F366621F3C}">
      <dsp:nvSpPr>
        <dsp:cNvPr id="0" name=""/>
        <dsp:cNvSpPr/>
      </dsp:nvSpPr>
      <dsp:spPr>
        <a:xfrm>
          <a:off x="1617" y="979798"/>
          <a:ext cx="1905475" cy="793047"/>
        </a:xfrm>
        <a:prstGeom prst="chevron">
          <a:avLst/>
        </a:prstGeom>
        <a:solidFill>
          <a:schemeClr val="accent5">
            <a:hueOff val="-612379"/>
            <a:satOff val="90"/>
            <a:lumOff val="-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Infrastructure &amp; Data Layer</a:t>
          </a:r>
          <a:endParaRPr lang="en-ZA" sz="1400" b="1" kern="1200" dirty="0"/>
        </a:p>
      </dsp:txBody>
      <dsp:txXfrm>
        <a:off x="398141" y="979798"/>
        <a:ext cx="1112428" cy="793047"/>
      </dsp:txXfrm>
    </dsp:sp>
    <dsp:sp modelId="{6F0E931E-4AC3-404B-8160-379C0E532067}">
      <dsp:nvSpPr>
        <dsp:cNvPr id="0" name=""/>
        <dsp:cNvSpPr/>
      </dsp:nvSpPr>
      <dsp:spPr>
        <a:xfrm>
          <a:off x="1593303" y="979799"/>
          <a:ext cx="4173918" cy="793044"/>
        </a:xfrm>
        <a:prstGeom prst="chevron">
          <a:avLst/>
        </a:prstGeom>
        <a:solidFill>
          <a:schemeClr val="accent5">
            <a:tint val="40000"/>
            <a:alpha val="90000"/>
            <a:hueOff val="-505467"/>
            <a:satOff val="-662"/>
            <a:lumOff val="-325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505467"/>
              <a:satOff val="-662"/>
              <a:lumOff val="-32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Rollout of smart meters in pilot zones; feeder metering; establish unified data layers / MDM; ensure connectivity</a:t>
          </a:r>
          <a:endParaRPr lang="en-ZA" sz="1400" kern="1200" dirty="0"/>
        </a:p>
      </dsp:txBody>
      <dsp:txXfrm>
        <a:off x="1989825" y="979799"/>
        <a:ext cx="3380874" cy="793044"/>
      </dsp:txXfrm>
    </dsp:sp>
    <dsp:sp modelId="{A113B099-1433-46CF-BD59-57A98A44C688}">
      <dsp:nvSpPr>
        <dsp:cNvPr id="0" name=""/>
        <dsp:cNvSpPr/>
      </dsp:nvSpPr>
      <dsp:spPr>
        <a:xfrm>
          <a:off x="5486742" y="979799"/>
          <a:ext cx="3339130" cy="793044"/>
        </a:xfrm>
        <a:prstGeom prst="chevron">
          <a:avLst/>
        </a:prstGeom>
        <a:solidFill>
          <a:schemeClr val="accent5">
            <a:tint val="40000"/>
            <a:alpha val="90000"/>
            <a:hueOff val="-758200"/>
            <a:satOff val="-993"/>
            <a:lumOff val="-487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758200"/>
              <a:satOff val="-993"/>
              <a:lumOff val="-48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400" kern="1200" dirty="0"/>
            <a:t>Municipalities; Eskom; communications firms; IoT / meter vendors</a:t>
          </a:r>
        </a:p>
      </dsp:txBody>
      <dsp:txXfrm>
        <a:off x="5883264" y="979799"/>
        <a:ext cx="2546086" cy="793044"/>
      </dsp:txXfrm>
    </dsp:sp>
    <dsp:sp modelId="{5B6679F6-86F9-46B1-B7E8-86D142175521}">
      <dsp:nvSpPr>
        <dsp:cNvPr id="0" name=""/>
        <dsp:cNvSpPr/>
      </dsp:nvSpPr>
      <dsp:spPr>
        <a:xfrm>
          <a:off x="1617" y="1908016"/>
          <a:ext cx="1905475" cy="793047"/>
        </a:xfrm>
        <a:prstGeom prst="chevron">
          <a:avLst/>
        </a:prstGeom>
        <a:solidFill>
          <a:schemeClr val="accent5">
            <a:hueOff val="-1224758"/>
            <a:satOff val="180"/>
            <a:lumOff val="-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Phase 3 (AI/Analytics Deployment)</a:t>
          </a:r>
          <a:endParaRPr lang="en-ZA" sz="1400" b="1" kern="1200" dirty="0"/>
        </a:p>
      </dsp:txBody>
      <dsp:txXfrm>
        <a:off x="398141" y="1908016"/>
        <a:ext cx="1112428" cy="793047"/>
      </dsp:txXfrm>
    </dsp:sp>
    <dsp:sp modelId="{8B895846-43B3-4CB4-896B-0ACE10751378}">
      <dsp:nvSpPr>
        <dsp:cNvPr id="0" name=""/>
        <dsp:cNvSpPr/>
      </dsp:nvSpPr>
      <dsp:spPr>
        <a:xfrm>
          <a:off x="1593303" y="1908018"/>
          <a:ext cx="4173918" cy="793044"/>
        </a:xfrm>
        <a:prstGeom prst="chevron">
          <a:avLst/>
        </a:prstGeom>
        <a:solidFill>
          <a:schemeClr val="accent5">
            <a:tint val="40000"/>
            <a:alpha val="90000"/>
            <a:hueOff val="-1010933"/>
            <a:satOff val="-1323"/>
            <a:lumOff val="-65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1010933"/>
              <a:satOff val="-1323"/>
              <a:lumOff val="-65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Deploy AI for theft detection, load forecasting, DER impact modeling, demand response</a:t>
          </a:r>
          <a:endParaRPr lang="en-ZA" sz="1400" kern="1200" dirty="0"/>
        </a:p>
      </dsp:txBody>
      <dsp:txXfrm>
        <a:off x="1989825" y="1908018"/>
        <a:ext cx="3380874" cy="793044"/>
      </dsp:txXfrm>
    </dsp:sp>
    <dsp:sp modelId="{57D04700-5F6F-4FBB-BBC3-B1AF94D76954}">
      <dsp:nvSpPr>
        <dsp:cNvPr id="0" name=""/>
        <dsp:cNvSpPr/>
      </dsp:nvSpPr>
      <dsp:spPr>
        <a:xfrm>
          <a:off x="5486742" y="1908018"/>
          <a:ext cx="3339130" cy="793044"/>
        </a:xfrm>
        <a:prstGeom prst="chevron">
          <a:avLst/>
        </a:prstGeom>
        <a:solidFill>
          <a:schemeClr val="accent5">
            <a:tint val="40000"/>
            <a:alpha val="90000"/>
            <a:hueOff val="-1263666"/>
            <a:satOff val="-1654"/>
            <a:lumOff val="-812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1263666"/>
              <a:satOff val="-1654"/>
              <a:lumOff val="-81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Analytics firms; municipalities; Eskom; IPPs; policy/regulation enabling environment</a:t>
          </a:r>
          <a:endParaRPr lang="en-ZA" sz="1400" kern="1200" dirty="0"/>
        </a:p>
      </dsp:txBody>
      <dsp:txXfrm>
        <a:off x="5883264" y="1908018"/>
        <a:ext cx="2546086" cy="793044"/>
      </dsp:txXfrm>
    </dsp:sp>
    <dsp:sp modelId="{1156A4D1-E24C-41B5-9D33-485A3664EB21}">
      <dsp:nvSpPr>
        <dsp:cNvPr id="0" name=""/>
        <dsp:cNvSpPr/>
      </dsp:nvSpPr>
      <dsp:spPr>
        <a:xfrm>
          <a:off x="1617" y="2836235"/>
          <a:ext cx="1905475" cy="793047"/>
        </a:xfrm>
        <a:prstGeom prst="chevron">
          <a:avLst/>
        </a:prstGeom>
        <a:solidFill>
          <a:schemeClr val="accent5">
            <a:hueOff val="-1837137"/>
            <a:satOff val="270"/>
            <a:lumOff val="-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400" b="1" kern="1200">
              <a:latin typeface="Calibri" panose="020F0502020204030204"/>
              <a:ea typeface="+mn-ea"/>
              <a:cs typeface="+mn-cs"/>
            </a:rPr>
            <a:t>Phase 4 (Scaling &amp; Regulation)</a:t>
          </a:r>
          <a:endParaRPr lang="en-ZA" sz="1400" b="1" kern="1200" dirty="0">
            <a:latin typeface="Calibri" panose="020F0502020204030204"/>
            <a:ea typeface="+mn-ea"/>
            <a:cs typeface="+mn-cs"/>
          </a:endParaRPr>
        </a:p>
      </dsp:txBody>
      <dsp:txXfrm>
        <a:off x="398141" y="2836235"/>
        <a:ext cx="1112428" cy="793047"/>
      </dsp:txXfrm>
    </dsp:sp>
    <dsp:sp modelId="{F196CB6F-DC5B-49A1-996C-F6967747BEB9}">
      <dsp:nvSpPr>
        <dsp:cNvPr id="0" name=""/>
        <dsp:cNvSpPr/>
      </dsp:nvSpPr>
      <dsp:spPr>
        <a:xfrm>
          <a:off x="1593303" y="2836237"/>
          <a:ext cx="4173918" cy="793044"/>
        </a:xfrm>
        <a:prstGeom prst="chevron">
          <a:avLst/>
        </a:prstGeom>
        <a:solidFill>
          <a:schemeClr val="accent5">
            <a:tint val="40000"/>
            <a:alpha val="90000"/>
            <a:hueOff val="-1516400"/>
            <a:satOff val="-1985"/>
            <a:lumOff val="-975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1516400"/>
              <a:satOff val="-1985"/>
              <a:lumOff val="-97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Calibri" panose="020F0502020204030204"/>
              <a:ea typeface="+mn-ea"/>
              <a:cs typeface="+mn-cs"/>
            </a:rPr>
            <a:t>Expand coverage; ensure legal / regulatory frameworks support trading, wheeling, pricing innovation; ensure cost recovery; integrate dynamic pricing / TOU tariffs</a:t>
          </a:r>
          <a:endParaRPr lang="en-ZA" sz="1400" kern="1200" dirty="0">
            <a:latin typeface="Calibri" panose="020F0502020204030204"/>
            <a:ea typeface="+mn-ea"/>
            <a:cs typeface="+mn-cs"/>
          </a:endParaRPr>
        </a:p>
      </dsp:txBody>
      <dsp:txXfrm>
        <a:off x="1989825" y="2836237"/>
        <a:ext cx="3380874" cy="793044"/>
      </dsp:txXfrm>
    </dsp:sp>
    <dsp:sp modelId="{3BFF1856-0B96-4B7E-9863-F87C8B62BBF2}">
      <dsp:nvSpPr>
        <dsp:cNvPr id="0" name=""/>
        <dsp:cNvSpPr/>
      </dsp:nvSpPr>
      <dsp:spPr>
        <a:xfrm>
          <a:off x="5486742" y="2836237"/>
          <a:ext cx="3339130" cy="793044"/>
        </a:xfrm>
        <a:prstGeom prst="chevron">
          <a:avLst/>
        </a:prstGeom>
        <a:solidFill>
          <a:schemeClr val="accent5">
            <a:tint val="40000"/>
            <a:alpha val="90000"/>
            <a:hueOff val="-1769133"/>
            <a:satOff val="-2316"/>
            <a:lumOff val="-1137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1769133"/>
              <a:satOff val="-2316"/>
              <a:lumOff val="-113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Calibri" panose="020F0502020204030204"/>
              <a:ea typeface="+mn-ea"/>
              <a:cs typeface="+mn-cs"/>
            </a:rPr>
            <a:t>NERSA; Ministry of Energy / Electricity; SALGA / AMEU; Municipalities; Eskom; IPPs; energy traders</a:t>
          </a:r>
          <a:endParaRPr lang="en-ZA" sz="1400" kern="1200" dirty="0">
            <a:latin typeface="Calibri" panose="020F0502020204030204"/>
            <a:ea typeface="+mn-ea"/>
            <a:cs typeface="+mn-cs"/>
          </a:endParaRPr>
        </a:p>
      </dsp:txBody>
      <dsp:txXfrm>
        <a:off x="5883264" y="2836237"/>
        <a:ext cx="2546086" cy="7930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3B8ABB-BBAD-49BF-A3D9-9D28E4A48836}">
      <dsp:nvSpPr>
        <dsp:cNvPr id="0" name=""/>
        <dsp:cNvSpPr/>
      </dsp:nvSpPr>
      <dsp:spPr>
        <a:xfrm>
          <a:off x="4464" y="2484992"/>
          <a:ext cx="1660921" cy="66436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900" kern="1200" dirty="0"/>
            <a:t>Connect</a:t>
          </a:r>
        </a:p>
      </dsp:txBody>
      <dsp:txXfrm>
        <a:off x="336648" y="2484992"/>
        <a:ext cx="996553" cy="664368"/>
      </dsp:txXfrm>
    </dsp:sp>
    <dsp:sp modelId="{32A8BC91-2618-4EAC-AA58-372C65E1E380}">
      <dsp:nvSpPr>
        <dsp:cNvPr id="0" name=""/>
        <dsp:cNvSpPr/>
      </dsp:nvSpPr>
      <dsp:spPr>
        <a:xfrm>
          <a:off x="1499294" y="2484992"/>
          <a:ext cx="1660921" cy="66436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900" kern="1200" dirty="0"/>
            <a:t>Collect</a:t>
          </a:r>
        </a:p>
      </dsp:txBody>
      <dsp:txXfrm>
        <a:off x="1831478" y="2484992"/>
        <a:ext cx="996553" cy="664368"/>
      </dsp:txXfrm>
    </dsp:sp>
    <dsp:sp modelId="{C98BD8BC-5971-4DC8-8D36-AE8FBE06D6B9}">
      <dsp:nvSpPr>
        <dsp:cNvPr id="0" name=""/>
        <dsp:cNvSpPr/>
      </dsp:nvSpPr>
      <dsp:spPr>
        <a:xfrm>
          <a:off x="2994124" y="2484992"/>
          <a:ext cx="1660921" cy="66436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900" kern="1200" dirty="0"/>
            <a:t>Store</a:t>
          </a:r>
        </a:p>
      </dsp:txBody>
      <dsp:txXfrm>
        <a:off x="3326308" y="2484992"/>
        <a:ext cx="996553" cy="664368"/>
      </dsp:txXfrm>
    </dsp:sp>
    <dsp:sp modelId="{AE737579-7A65-4F8D-B00A-91F5984AC831}">
      <dsp:nvSpPr>
        <dsp:cNvPr id="0" name=""/>
        <dsp:cNvSpPr/>
      </dsp:nvSpPr>
      <dsp:spPr>
        <a:xfrm>
          <a:off x="4488953" y="2484992"/>
          <a:ext cx="1660921" cy="66436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900" kern="1200" dirty="0"/>
            <a:t>Analyse</a:t>
          </a:r>
        </a:p>
      </dsp:txBody>
      <dsp:txXfrm>
        <a:off x="4821137" y="2484992"/>
        <a:ext cx="996553" cy="664368"/>
      </dsp:txXfrm>
    </dsp:sp>
    <dsp:sp modelId="{A4CABF7E-5B8B-4CC6-A0E9-8472A80BFE0A}">
      <dsp:nvSpPr>
        <dsp:cNvPr id="0" name=""/>
        <dsp:cNvSpPr/>
      </dsp:nvSpPr>
      <dsp:spPr>
        <a:xfrm>
          <a:off x="5983783" y="2484992"/>
          <a:ext cx="1660921" cy="66436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900" kern="1200" dirty="0"/>
            <a:t>Visualize</a:t>
          </a:r>
        </a:p>
      </dsp:txBody>
      <dsp:txXfrm>
        <a:off x="6315967" y="2484992"/>
        <a:ext cx="996553" cy="664368"/>
      </dsp:txXfrm>
    </dsp:sp>
    <dsp:sp modelId="{29E93DDA-B1E0-4079-9DF9-EDF71B8E7312}">
      <dsp:nvSpPr>
        <dsp:cNvPr id="0" name=""/>
        <dsp:cNvSpPr/>
      </dsp:nvSpPr>
      <dsp:spPr>
        <a:xfrm>
          <a:off x="7478613" y="2484992"/>
          <a:ext cx="1660921" cy="66436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900" kern="1200" dirty="0"/>
            <a:t>Improve</a:t>
          </a:r>
        </a:p>
      </dsp:txBody>
      <dsp:txXfrm>
        <a:off x="7810797" y="2484992"/>
        <a:ext cx="996553" cy="6643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6C4A4E-9DE3-AC4D-8010-A3F550F6B9C0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437B8B-25A7-9F4D-8A9E-A0167EBBF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242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437B8B-25A7-9F4D-8A9E-A0167EBBF13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778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B1748C-3624-E061-8D43-6EFD8DF5D6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5E2510B-2E39-1B3A-8EFE-7EC970250E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25670CB-E720-C762-D2C5-FA173733FF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"Now let’s talk about the AI agents — and I want to emphasize, these are </a:t>
            </a:r>
            <a:r>
              <a:rPr lang="en-US" b="1" dirty="0"/>
              <a:t>not just dashboards</a:t>
            </a:r>
            <a:r>
              <a:rPr lang="en-US" dirty="0"/>
              <a:t>. They are </a:t>
            </a:r>
            <a:r>
              <a:rPr lang="en-US" b="1" dirty="0"/>
              <a:t>digital co-workers</a:t>
            </a:r>
            <a:r>
              <a:rPr lang="en-US" dirty="0"/>
              <a:t>, capable of making sense of vast, real-time data flows.</a:t>
            </a:r>
          </a:p>
          <a:p>
            <a:pPr>
              <a:buNone/>
            </a:pPr>
            <a:endParaRPr lang="en-US" sz="300" dirty="0"/>
          </a:p>
          <a:p>
            <a:pPr>
              <a:buNone/>
            </a:pPr>
            <a:r>
              <a:rPr lang="en-US" dirty="0"/>
              <a:t>Here’s what they do:</a:t>
            </a:r>
          </a:p>
          <a:p>
            <a:pPr>
              <a:buNone/>
            </a:pPr>
            <a:endParaRPr lang="en-US" sz="1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They continuously monitor transformer metrics and analyze them against </a:t>
            </a:r>
            <a:r>
              <a:rPr lang="en-US" b="1" dirty="0"/>
              <a:t>international standards</a:t>
            </a:r>
            <a:r>
              <a:rPr lang="en-US" dirty="0"/>
              <a:t> like </a:t>
            </a:r>
            <a:r>
              <a:rPr lang="en-US" b="1" dirty="0"/>
              <a:t>IEC 60076</a:t>
            </a:r>
            <a:r>
              <a:rPr lang="en-US" dirty="0"/>
              <a:t>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n-US" sz="8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When something abnormal is detected — like overheating, high harmonics, or a gas spike — they automatically </a:t>
            </a:r>
            <a:r>
              <a:rPr lang="en-US" b="1" dirty="0"/>
              <a:t>create a maintenance ticket</a:t>
            </a:r>
            <a:r>
              <a:rPr lang="en-US" dirty="0"/>
              <a:t>, complete with a suggested root cause and a priority level.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n-US" sz="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These agents </a:t>
            </a:r>
            <a:r>
              <a:rPr lang="en-US" b="1" dirty="0"/>
              <a:t>learn from experience</a:t>
            </a:r>
            <a:r>
              <a:rPr lang="en-US" dirty="0"/>
              <a:t> — every time an engineer accepts, modifies, or closes a ticket, the AI adjusts its models.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n-US" sz="5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Crucially, they also </a:t>
            </a:r>
            <a:r>
              <a:rPr lang="en-US" b="1" dirty="0"/>
              <a:t>correlate external data</a:t>
            </a:r>
            <a:r>
              <a:rPr lang="en-US" dirty="0"/>
              <a:t> — like smart meter consumption spikes — with transformer stress levels, allowing for holistic diagnostics that traditional systems can’t match.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050" dirty="0"/>
          </a:p>
          <a:p>
            <a:pPr>
              <a:buNone/>
            </a:pPr>
            <a:r>
              <a:rPr lang="en-US" dirty="0"/>
              <a:t>So rather than waiting for equipment to fail, municipalities now have a system that helps </a:t>
            </a:r>
            <a:r>
              <a:rPr lang="en-US" b="1" dirty="0"/>
              <a:t>predict failures and guide interventions intelligently</a:t>
            </a:r>
            <a:r>
              <a:rPr lang="en-US" dirty="0"/>
              <a:t> — even with limited staff capacity.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36CCFF-7B00-B4D4-5919-7AFC10F777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437B8B-25A7-9F4D-8A9E-A0167EBBF13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4742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0513B0-7CDE-CE8B-B4CD-C75E7082B6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ABFF490-5D3A-DC0C-C621-A46E990C80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7B5CCF7-3928-7A16-80F2-0873A09E08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At the </a:t>
            </a:r>
            <a:r>
              <a:rPr lang="en-US" b="1" dirty="0"/>
              <a:t>device level</a:t>
            </a:r>
            <a:r>
              <a:rPr lang="en-US" dirty="0"/>
              <a:t>, we use </a:t>
            </a:r>
            <a:r>
              <a:rPr lang="en-US" b="1" dirty="0"/>
              <a:t>sensors</a:t>
            </a:r>
            <a:r>
              <a:rPr lang="en-US" dirty="0"/>
              <a:t> that measure temperature, current, harmonics, and even dissolved gases in oil — all key indicators of transformer health.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n-US" sz="1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These sensors feed data into </a:t>
            </a:r>
            <a:r>
              <a:rPr lang="en-US" b="1" dirty="0"/>
              <a:t>edge devices</a:t>
            </a:r>
            <a:r>
              <a:rPr lang="en-US" dirty="0"/>
              <a:t> — microcontrollers or industrial gateways — which perform light processing and anomaly detection onsite.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n-US" sz="5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We use standard </a:t>
            </a:r>
            <a:r>
              <a:rPr lang="en-US" b="1" dirty="0"/>
              <a:t>protocols</a:t>
            </a:r>
            <a:r>
              <a:rPr lang="en-US" dirty="0"/>
              <a:t> like </a:t>
            </a:r>
            <a:r>
              <a:rPr lang="en-US" b="1" dirty="0"/>
              <a:t>Modbus</a:t>
            </a:r>
            <a:r>
              <a:rPr lang="en-US" dirty="0"/>
              <a:t>, </a:t>
            </a:r>
            <a:r>
              <a:rPr lang="en-US" b="1" dirty="0"/>
              <a:t>MQTT</a:t>
            </a:r>
            <a:r>
              <a:rPr lang="en-US" dirty="0"/>
              <a:t>, and </a:t>
            </a:r>
            <a:r>
              <a:rPr lang="en-US" b="1" dirty="0"/>
              <a:t>MCP</a:t>
            </a:r>
            <a:r>
              <a:rPr lang="en-US" dirty="0"/>
              <a:t> to transmit data efficiently and securely across networks.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256D32-7769-5880-8FF5-8037B8D2FE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437B8B-25A7-9F4D-8A9E-A0167EBBF13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7527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204D1F-3E26-F21A-2AFE-D4692A086C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F9E563C-D706-4CC7-60C8-E613B31440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E47AFA7-F2D8-A8C7-7EA2-56F2FE5B43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§"/>
            </a:pPr>
            <a:endParaRPr lang="en-US" sz="8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All data is then organized into a </a:t>
            </a:r>
            <a:r>
              <a:rPr lang="en-US" b="1" dirty="0"/>
              <a:t>Unified Namespace</a:t>
            </a:r>
            <a:r>
              <a:rPr lang="en-US" dirty="0"/>
              <a:t> — or UNS — which gives the system a consistent structure and makes it easy to find and correlate data from different sources.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n-US" sz="5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A </a:t>
            </a:r>
            <a:r>
              <a:rPr lang="en-US" b="1" dirty="0"/>
              <a:t>time-series database</a:t>
            </a:r>
            <a:r>
              <a:rPr lang="en-US" dirty="0"/>
              <a:t> stores all this historical data with millisecond precision, which is vital for diagnostics and predictive analysis.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n-US" sz="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And finally, at the top of the stack, we deploy </a:t>
            </a:r>
            <a:r>
              <a:rPr lang="en-US" b="1" dirty="0"/>
              <a:t>AI agents</a:t>
            </a:r>
            <a:r>
              <a:rPr lang="en-US" dirty="0"/>
              <a:t> — the real brains of the system — that interpret the data, detect patterns, and trigger actions.“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00" dirty="0"/>
          </a:p>
          <a:p>
            <a:pPr>
              <a:buNone/>
            </a:pPr>
            <a:r>
              <a:rPr lang="en-US" dirty="0"/>
              <a:t>This architecture isn’t theoretical — it’s already in use, and it’s designed for both large municipalities and smaller towns, with flexibility to scale based on available infrastructure.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D2736A-E055-7541-E425-55AC15485D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437B8B-25A7-9F4D-8A9E-A0167EBBF13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9978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A75270-75FE-6353-D1FE-8D554851EF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06254B1-90E3-B9DD-30B0-B09E3D702E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33F9196-878A-E676-5E38-AA1AFD2EED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39B22E-B3F8-752D-1314-F5AC98EB30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437B8B-25A7-9F4D-8A9E-A0167EBBF13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3622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A7DF32-06FE-6626-ADD8-36AAE74256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7CF0F5F-27D0-BEC8-93BF-4C3816066A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802FF79-8739-24AF-25AA-7088A87BEE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546501-39C5-E74F-8594-C55EFFF2FA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437B8B-25A7-9F4D-8A9E-A0167EBBF13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6423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437B8B-25A7-9F4D-8A9E-A0167EBBF13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6948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165383-092B-BC2B-4C3C-9044FC93E9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EB809CC-4AC6-A55A-6055-332878ED8A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37C7EE1-24ED-A877-9821-4F5E9E5C14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422825-ADC9-10BB-6ABD-4A3AB71BB0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437B8B-25A7-9F4D-8A9E-A0167EBBF13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3622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4EC3A8-5583-B58A-B2C3-6B33069D45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E1F988F-157E-DAD9-1D17-F2BCD96F7A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8869F93-D43D-197A-F4DB-948BC1CE9C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F72FC5-842B-CD93-84D8-3D48B00F24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437B8B-25A7-9F4D-8A9E-A0167EBBF13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1269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4B001A-91D7-BB99-9D81-C9A62D9821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964075F-F6D2-55EA-9AE0-E9A1370A8F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B0041EC-2CCD-29A2-5642-FACAE6F0E2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ECD1FC-DAC0-BEDC-ABBC-C6D64E6B7B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437B8B-25A7-9F4D-8A9E-A0167EBBF13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1669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717638-963A-0878-DFDB-73FE6575F4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5106A35-A9F9-6233-60BD-2E31278EB7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FCE8394-B3CE-B018-809C-77EB3A94BA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D3F3C7-E061-7400-571B-DEDB8FE2D3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437B8B-25A7-9F4D-8A9E-A0167EBBF13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6076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132FEA-19E3-A8E0-C91D-8C75ADB1B1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C103253-F23C-6DB5-8F9B-38A7276871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3C7664-1B4D-503A-C5C5-C8D7BE0F59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77EB66-4C87-834A-FCA9-D3F7E9C1D3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437B8B-25A7-9F4D-8A9E-A0167EBBF13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3525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A08B60-6EB6-37A1-8CBB-D18199D9CC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8233CF8-7840-9365-422F-3414C66501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5B6A255-0517-5CE6-78EA-8F99BAC057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DBE35B-CE66-9E17-549C-388522C336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437B8B-25A7-9F4D-8A9E-A0167EBBF13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3586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84B1DA-F5B2-B9FE-7AE1-59C9A3815C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A5D04E8-4CC2-40B9-0770-612F0B076E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41B450A-B6A2-1496-9F75-F548B2559A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3D3626-B533-9ECF-5DA0-1FF9B60A6C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437B8B-25A7-9F4D-8A9E-A0167EBBF13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8895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58C9F5-A2C9-A820-0953-34542AA283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4FB42E5-24F3-18C2-312C-7D3CD881B5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9CF22D-295F-3F6B-A8EF-938E3CC8D7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"Now let’s talk about the AI agents — and I want to emphasize, these are </a:t>
            </a:r>
            <a:r>
              <a:rPr lang="en-US" b="1" dirty="0"/>
              <a:t>not just dashboards</a:t>
            </a:r>
            <a:r>
              <a:rPr lang="en-US" dirty="0"/>
              <a:t>. They are </a:t>
            </a:r>
            <a:r>
              <a:rPr lang="en-US" b="1" dirty="0"/>
              <a:t>digital co-workers</a:t>
            </a:r>
            <a:r>
              <a:rPr lang="en-US" dirty="0"/>
              <a:t>, capable of making sense of vast, real-time data flows.</a:t>
            </a:r>
          </a:p>
          <a:p>
            <a:pPr>
              <a:buNone/>
            </a:pPr>
            <a:endParaRPr lang="en-US" sz="300" dirty="0"/>
          </a:p>
          <a:p>
            <a:pPr>
              <a:buNone/>
            </a:pPr>
            <a:r>
              <a:rPr lang="en-US" dirty="0"/>
              <a:t>Here’s what they do:</a:t>
            </a:r>
          </a:p>
          <a:p>
            <a:pPr>
              <a:buNone/>
            </a:pPr>
            <a:endParaRPr lang="en-US" sz="1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They continuously monitor transformer metrics and analyze them against </a:t>
            </a:r>
            <a:r>
              <a:rPr lang="en-US" b="1" dirty="0"/>
              <a:t>international standards</a:t>
            </a:r>
            <a:r>
              <a:rPr lang="en-US" dirty="0"/>
              <a:t> like </a:t>
            </a:r>
            <a:r>
              <a:rPr lang="en-US" b="1" dirty="0"/>
              <a:t>IEC 60076</a:t>
            </a:r>
            <a:r>
              <a:rPr lang="en-US" dirty="0"/>
              <a:t>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n-US" sz="8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When something abnormal is detected — like overheating, high harmonics, or a gas spike — they automatically </a:t>
            </a:r>
            <a:r>
              <a:rPr lang="en-US" b="1" dirty="0"/>
              <a:t>create a maintenance ticket</a:t>
            </a:r>
            <a:r>
              <a:rPr lang="en-US" dirty="0"/>
              <a:t>, complete with a suggested root cause and a priority level.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n-US" sz="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These agents </a:t>
            </a:r>
            <a:r>
              <a:rPr lang="en-US" b="1" dirty="0"/>
              <a:t>learn from experience</a:t>
            </a:r>
            <a:r>
              <a:rPr lang="en-US" dirty="0"/>
              <a:t> — every time an engineer accepts, modifies, or closes a ticket, the AI adjusts its models.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n-US" sz="5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Crucially, they also </a:t>
            </a:r>
            <a:r>
              <a:rPr lang="en-US" b="1" dirty="0"/>
              <a:t>correlate external data</a:t>
            </a:r>
            <a:r>
              <a:rPr lang="en-US" dirty="0"/>
              <a:t> — like smart meter consumption spikes — with transformer stress levels, allowing for holistic diagnostics that traditional systems can’t match.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050" dirty="0"/>
          </a:p>
          <a:p>
            <a:pPr>
              <a:buNone/>
            </a:pPr>
            <a:r>
              <a:rPr lang="en-US" dirty="0"/>
              <a:t>So rather than waiting for equipment to fail, municipalities now have a system that helps </a:t>
            </a:r>
            <a:r>
              <a:rPr lang="en-US" b="1" dirty="0"/>
              <a:t>predict failures and guide interventions intelligently</a:t>
            </a:r>
            <a:r>
              <a:rPr lang="en-US" dirty="0"/>
              <a:t> — even with limited staff capacity.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571E2A-86CC-3273-9FB5-E5DB0F7AB5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437B8B-25A7-9F4D-8A9E-A0167EBBF13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674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002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096D7D6-4D7C-DE40-8305-982231895FD4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9CE9E7A-BAA2-8444-BAA8-E828F1CB9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525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096D7D6-4D7C-DE40-8305-982231895FD4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9CE9E7A-BAA2-8444-BAA8-E828F1CB9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323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096D7D6-4D7C-DE40-8305-982231895FD4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9CE9E7A-BAA2-8444-BAA8-E828F1CB9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216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096D7D6-4D7C-DE40-8305-982231895FD4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9CE9E7A-BAA2-8444-BAA8-E828F1CB9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445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096D7D6-4D7C-DE40-8305-982231895FD4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9CE9E7A-BAA2-8444-BAA8-E828F1CB9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74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096D7D6-4D7C-DE40-8305-982231895FD4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9CE9E7A-BAA2-8444-BAA8-E828F1CB9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874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096D7D6-4D7C-DE40-8305-982231895FD4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9CE9E7A-BAA2-8444-BAA8-E828F1CB9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009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757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7D6824EB-5FD1-E448-ACE7-86F5B85E80F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45" b="145"/>
          <a:stretch/>
        </p:blipFill>
        <p:spPr>
          <a:xfrm>
            <a:off x="0" y="2861"/>
            <a:ext cx="9144000" cy="685513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1652B66-0535-6140-AC7C-8A70F5C05CFC}"/>
              </a:ext>
            </a:extLst>
          </p:cNvPr>
          <p:cNvSpPr/>
          <p:nvPr/>
        </p:nvSpPr>
        <p:spPr>
          <a:xfrm>
            <a:off x="-1" y="2383973"/>
            <a:ext cx="9144000" cy="1005873"/>
          </a:xfrm>
          <a:prstGeom prst="rect">
            <a:avLst/>
          </a:prstGeom>
          <a:solidFill>
            <a:schemeClr val="bg1">
              <a:alpha val="7647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369423-4749-FA40-9148-41BAAD5B3B73}"/>
              </a:ext>
            </a:extLst>
          </p:cNvPr>
          <p:cNvSpPr/>
          <p:nvPr/>
        </p:nvSpPr>
        <p:spPr>
          <a:xfrm>
            <a:off x="74428" y="2092145"/>
            <a:ext cx="8995144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100" b="1" dirty="0">
                <a:solidFill>
                  <a:srgbClr val="13313A"/>
                </a:solidFill>
                <a:latin typeface="Georgia" panose="02040502050405020303" pitchFamily="18" charset="0"/>
              </a:rPr>
              <a:t> </a:t>
            </a:r>
            <a:endParaRPr lang="en-US" sz="2100" b="1" i="1" dirty="0">
              <a:solidFill>
                <a:srgbClr val="13313A"/>
              </a:solidFill>
              <a:latin typeface="Georgia" panose="02040502050405020303" pitchFamily="18" charset="0"/>
            </a:endParaRPr>
          </a:p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sz="2400" b="1" dirty="0"/>
              <a:t>POWERING TOMORROW: AI-Driven Transformer Maintenance and Smart Metering for a Resilient and Just South African Energy Future</a:t>
            </a:r>
            <a:endParaRPr lang="en-ZA" altLang="en-US" sz="2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02E626A-4E65-DE4C-BE69-16CBB2D97DA0}"/>
              </a:ext>
            </a:extLst>
          </p:cNvPr>
          <p:cNvSpPr txBox="1"/>
          <p:nvPr/>
        </p:nvSpPr>
        <p:spPr>
          <a:xfrm>
            <a:off x="0" y="4869382"/>
            <a:ext cx="9143999" cy="2118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ZA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Presented by Goodness Maziya, Metering Manager &amp;</a:t>
            </a:r>
          </a:p>
          <a:p>
            <a:pPr algn="ctr">
              <a:lnSpc>
                <a:spcPct val="150000"/>
              </a:lnSpc>
            </a:pPr>
            <a:r>
              <a:rPr lang="en-Z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Wesley Vorster, Digital Solutions Manager </a:t>
            </a:r>
          </a:p>
          <a:p>
            <a:pPr algn="ctr">
              <a:lnSpc>
                <a:spcPct val="150000"/>
              </a:lnSpc>
            </a:pPr>
            <a:endParaRPr lang="en-ZA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ZA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ACTOM Smart Technologies  (Pty) Ltd</a:t>
            </a:r>
          </a:p>
          <a:p>
            <a:pPr algn="ctr">
              <a:lnSpc>
                <a:spcPct val="150000"/>
              </a:lnSpc>
            </a:pPr>
            <a:r>
              <a:rPr lang="en-ZA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3988874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E8A16D-9F44-8EAA-E554-FB6521CEFB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0FB2104-AC4C-B97F-CD30-044CA5394EA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539" b="7539"/>
          <a:stretch/>
        </p:blipFill>
        <p:spPr>
          <a:xfrm>
            <a:off x="-6450" y="5342021"/>
            <a:ext cx="9156900" cy="154166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90746DA-2009-9249-93DD-ADC2DE6B2317}"/>
              </a:ext>
            </a:extLst>
          </p:cNvPr>
          <p:cNvSpPr txBox="1"/>
          <p:nvPr/>
        </p:nvSpPr>
        <p:spPr>
          <a:xfrm>
            <a:off x="452571" y="283482"/>
            <a:ext cx="7681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b="1" dirty="0"/>
              <a:t>How AI Agents Works</a:t>
            </a:r>
          </a:p>
        </p:txBody>
      </p:sp>
      <p:pic>
        <p:nvPicPr>
          <p:cNvPr id="5" name="Picture 4" descr="A diagram of a company">
            <a:extLst>
              <a:ext uri="{FF2B5EF4-FFF2-40B4-BE49-F238E27FC236}">
                <a16:creationId xmlns:a16="http://schemas.microsoft.com/office/drawing/2014/main" id="{B1ACF249-81AE-4B11-74C6-5B7E827BEA5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916" r="1367" b="3995"/>
          <a:stretch>
            <a:fillRect/>
          </a:stretch>
        </p:blipFill>
        <p:spPr>
          <a:xfrm>
            <a:off x="885698" y="653403"/>
            <a:ext cx="7372604" cy="4688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8238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A5E9C1-F8A8-C8C0-D6F5-70CBAE0F5D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ECFDD79-EC1A-5317-6F8E-58883E96D1F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539" b="7539"/>
          <a:stretch/>
        </p:blipFill>
        <p:spPr>
          <a:xfrm>
            <a:off x="-34355" y="5342021"/>
            <a:ext cx="9156900" cy="154166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639173B-4013-68B0-A2E5-585CA26CCA23}"/>
              </a:ext>
            </a:extLst>
          </p:cNvPr>
          <p:cNvSpPr txBox="1"/>
          <p:nvPr/>
        </p:nvSpPr>
        <p:spPr>
          <a:xfrm>
            <a:off x="452571" y="468148"/>
            <a:ext cx="7681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b="1" dirty="0"/>
              <a:t>Architecture of AI-Powered Condition Monitoring</a:t>
            </a:r>
          </a:p>
        </p:txBody>
      </p:sp>
      <p:pic>
        <p:nvPicPr>
          <p:cNvPr id="5" name="Picture 4" descr="A diagram of a machine&#10;&#10;AI-generated content may be incorrect.">
            <a:extLst>
              <a:ext uri="{FF2B5EF4-FFF2-40B4-BE49-F238E27FC236}">
                <a16:creationId xmlns:a16="http://schemas.microsoft.com/office/drawing/2014/main" id="{354082AB-C5DF-16F8-F132-F93AECDA97A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42581"/>
          <a:stretch>
            <a:fillRect/>
          </a:stretch>
        </p:blipFill>
        <p:spPr>
          <a:xfrm>
            <a:off x="1374087" y="837480"/>
            <a:ext cx="6395825" cy="443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2916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167122-AF59-E9BB-A697-0CACA627CC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D612416-E74B-6103-E99E-B479A7FB852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539" b="7539"/>
          <a:stretch/>
        </p:blipFill>
        <p:spPr>
          <a:xfrm>
            <a:off x="-34355" y="5342021"/>
            <a:ext cx="9156900" cy="154166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C9AB98D-5376-A93B-3977-7B8EDA6A8277}"/>
              </a:ext>
            </a:extLst>
          </p:cNvPr>
          <p:cNvSpPr txBox="1"/>
          <p:nvPr/>
        </p:nvSpPr>
        <p:spPr>
          <a:xfrm>
            <a:off x="452571" y="468148"/>
            <a:ext cx="7681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b="1" dirty="0"/>
              <a:t>Architecture of AI-Powered Condition Monitoring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66B673-72A7-D531-51CC-93816461D9F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0" t="2614" r="1497" b="57400"/>
          <a:stretch>
            <a:fillRect/>
          </a:stretch>
        </p:blipFill>
        <p:spPr bwMode="auto">
          <a:xfrm>
            <a:off x="72427" y="837480"/>
            <a:ext cx="9050118" cy="452847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539728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918DDB-357B-27C9-8E06-D8BD39EA05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E558D38-6896-7DA1-A895-6686A2770CF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539" b="7539"/>
          <a:stretch/>
        </p:blipFill>
        <p:spPr>
          <a:xfrm>
            <a:off x="-34355" y="5342021"/>
            <a:ext cx="9156900" cy="154166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DC9AAA0-826B-F486-CD7B-E2BCD1E39BD9}"/>
              </a:ext>
            </a:extLst>
          </p:cNvPr>
          <p:cNvSpPr txBox="1"/>
          <p:nvPr/>
        </p:nvSpPr>
        <p:spPr>
          <a:xfrm>
            <a:off x="452571" y="283482"/>
            <a:ext cx="7681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b="1" dirty="0"/>
              <a:t>Cybersecurity &amp; AI Trust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7CF1D5-E3B6-3679-62AA-719E433FEEFF}"/>
              </a:ext>
            </a:extLst>
          </p:cNvPr>
          <p:cNvSpPr txBox="1"/>
          <p:nvPr/>
        </p:nvSpPr>
        <p:spPr>
          <a:xfrm>
            <a:off x="21455" y="761976"/>
            <a:ext cx="910109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/>
              <a:t>Now — as we move toward AI-driven infrastructure, </a:t>
            </a:r>
            <a:r>
              <a:rPr lang="en-US" b="1" dirty="0"/>
              <a:t>cybersecurity and trust</a:t>
            </a:r>
            <a:r>
              <a:rPr lang="en-US" dirty="0"/>
              <a:t> become non-negotiable.</a:t>
            </a:r>
          </a:p>
          <a:p>
            <a:pPr>
              <a:buNone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Architecture must comply with </a:t>
            </a:r>
            <a:r>
              <a:rPr lang="en-US" b="1" dirty="0"/>
              <a:t>IEC 62443</a:t>
            </a:r>
            <a:r>
              <a:rPr lang="en-US" dirty="0"/>
              <a:t> for industrial cybersecurity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All data traffic must be </a:t>
            </a:r>
            <a:r>
              <a:rPr lang="en-US" b="1" dirty="0"/>
              <a:t>encrypted</a:t>
            </a:r>
            <a:r>
              <a:rPr lang="en-US" dirty="0"/>
              <a:t>, SIM cards should be embedded or tamper-protected, and systems are geofenced 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AI decisions are </a:t>
            </a:r>
            <a:r>
              <a:rPr lang="en-US" b="1" dirty="0"/>
              <a:t>explainable</a:t>
            </a:r>
            <a:r>
              <a:rPr lang="en-US" dirty="0"/>
              <a:t> — using tools like </a:t>
            </a:r>
            <a:r>
              <a:rPr lang="en-US" b="1" dirty="0"/>
              <a:t>SHAP</a:t>
            </a:r>
            <a:r>
              <a:rPr lang="en-US" dirty="0"/>
              <a:t> and </a:t>
            </a:r>
            <a:r>
              <a:rPr lang="en-US" b="1" dirty="0"/>
              <a:t>LIME</a:t>
            </a:r>
            <a:r>
              <a:rPr lang="en-US" dirty="0"/>
              <a:t>, which show exactly why a model made a specific recommendation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And most importantly, we maintain a </a:t>
            </a:r>
            <a:r>
              <a:rPr lang="en-US" b="1" dirty="0"/>
              <a:t>human-in-the-loop model</a:t>
            </a:r>
            <a:r>
              <a:rPr lang="en-US" dirty="0"/>
              <a:t>. Engineers are always in control, with the AI offering insights, not mandates.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In this way, we ensure that trust is built through transparency, repeatability, and alignment with human expertise.</a:t>
            </a:r>
          </a:p>
        </p:txBody>
      </p:sp>
    </p:spTree>
    <p:extLst>
      <p:ext uri="{BB962C8B-B14F-4D97-AF65-F5344CB8AC3E}">
        <p14:creationId xmlns:p14="http://schemas.microsoft.com/office/powerpoint/2010/main" val="11589096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129A38-0D2B-24FC-3CDC-8535138870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F051AD0-7488-9EAA-38B4-300D327CAFE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539" b="7539"/>
          <a:stretch/>
        </p:blipFill>
        <p:spPr>
          <a:xfrm>
            <a:off x="-34355" y="5342021"/>
            <a:ext cx="9156900" cy="154166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F80A1F8-75BF-81C9-8373-60302DAC9FC2}"/>
              </a:ext>
            </a:extLst>
          </p:cNvPr>
          <p:cNvSpPr txBox="1"/>
          <p:nvPr/>
        </p:nvSpPr>
        <p:spPr>
          <a:xfrm>
            <a:off x="452571" y="283482"/>
            <a:ext cx="7681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b="1" dirty="0"/>
              <a:t>Conclusion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27E9C1-B83D-2898-9015-4844B713E391}"/>
              </a:ext>
            </a:extLst>
          </p:cNvPr>
          <p:cNvSpPr txBox="1"/>
          <p:nvPr/>
        </p:nvSpPr>
        <p:spPr>
          <a:xfrm>
            <a:off x="0" y="869131"/>
            <a:ext cx="915689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This isn’t just about hardware or AI. It’s about creating a </a:t>
            </a:r>
            <a:r>
              <a:rPr lang="en-US" b="1" dirty="0"/>
              <a:t>resilient, intelligent, and inclusive energy system</a:t>
            </a:r>
            <a:r>
              <a:rPr lang="en-US" dirty="0"/>
              <a:t> that can respond to local needs in real time — whether that’s fixing a failing transformer before it trips, detecting illegal connections, or helping a low-income household manage their electricity better.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With AI, we’re no longer just reacting to problems — we’re </a:t>
            </a:r>
            <a:r>
              <a:rPr lang="en-US" b="1" dirty="0"/>
              <a:t>anticipating them</a:t>
            </a:r>
            <a:r>
              <a:rPr lang="en-US" dirty="0"/>
              <a:t>, responding faster, and serving communities more equitably.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Together, smart metering and AI condition monitoring can help South Africa build a grid that’s not only smarter — but also </a:t>
            </a:r>
            <a:r>
              <a:rPr lang="en-US" b="1" dirty="0"/>
              <a:t>fairer, cleaner, and future-ready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857931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2768E4E-1A25-ED43-B636-C1F7DA59346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41" y="2862"/>
            <a:ext cx="9117447" cy="6855137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1B93354C-C428-894D-8EF4-53EF36AB400F}"/>
              </a:ext>
            </a:extLst>
          </p:cNvPr>
          <p:cNvSpPr/>
          <p:nvPr/>
        </p:nvSpPr>
        <p:spPr>
          <a:xfrm>
            <a:off x="520065" y="5123274"/>
            <a:ext cx="81038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ZA" alt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760590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732A27-41E7-2351-206D-2AB1117371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1869BCA-A0A7-F0C4-D6AC-05B2044C68E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539" b="7539"/>
          <a:stretch/>
        </p:blipFill>
        <p:spPr>
          <a:xfrm>
            <a:off x="-34355" y="5342021"/>
            <a:ext cx="9156900" cy="1541664"/>
          </a:xfrm>
          <a:prstGeom prst="rect">
            <a:avLst/>
          </a:prstGeom>
        </p:spPr>
      </p:pic>
      <p:pic>
        <p:nvPicPr>
          <p:cNvPr id="3" name="Picture 2" descr="A green polygonal structure with black text&#10;&#10;AI-generated content may be incorrect.">
            <a:extLst>
              <a:ext uri="{FF2B5EF4-FFF2-40B4-BE49-F238E27FC236}">
                <a16:creationId xmlns:a16="http://schemas.microsoft.com/office/drawing/2014/main" id="{4C248BB1-A9A2-9CD4-0998-21FCE381823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539" b="7539"/>
          <a:stretch/>
        </p:blipFill>
        <p:spPr>
          <a:xfrm>
            <a:off x="0" y="5342021"/>
            <a:ext cx="9156900" cy="15416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451E5DF-F047-328E-231F-AEF2D11B9F96}"/>
              </a:ext>
            </a:extLst>
          </p:cNvPr>
          <p:cNvSpPr txBox="1"/>
          <p:nvPr/>
        </p:nvSpPr>
        <p:spPr>
          <a:xfrm>
            <a:off x="763098" y="309342"/>
            <a:ext cx="65858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/>
            </a:lvl1pPr>
          </a:lstStyle>
          <a:p>
            <a:r>
              <a:rPr lang="en-US" sz="2000" dirty="0"/>
              <a:t>Introduction: The Case for Smart Metering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D7958EF-E3D2-FA68-912C-BA83533C82A7}"/>
              </a:ext>
            </a:extLst>
          </p:cNvPr>
          <p:cNvSpPr/>
          <p:nvPr/>
        </p:nvSpPr>
        <p:spPr>
          <a:xfrm>
            <a:off x="1081548" y="1146835"/>
            <a:ext cx="3086849" cy="33082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FFFF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ZA" dirty="0">
              <a:noFill/>
              <a:effectLst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F0D71AF-4EA4-3B53-B309-327E41D15AC2}"/>
              </a:ext>
            </a:extLst>
          </p:cNvPr>
          <p:cNvSpPr/>
          <p:nvPr/>
        </p:nvSpPr>
        <p:spPr>
          <a:xfrm>
            <a:off x="5525729" y="1146833"/>
            <a:ext cx="3248015" cy="3308291"/>
          </a:xfrm>
          <a:prstGeom prst="rect">
            <a:avLst/>
          </a:prstGeom>
          <a:solidFill>
            <a:srgbClr val="ECECEC"/>
          </a:solidFill>
          <a:ln>
            <a:solidFill>
              <a:srgbClr val="FFFFFF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dirty="0">
                <a:solidFill>
                  <a:schemeClr val="tx1"/>
                </a:solidFill>
              </a:rPr>
              <a:t>But smart meters alone are not enough. </a:t>
            </a:r>
            <a:r>
              <a:rPr lang="en-US" b="1" dirty="0">
                <a:solidFill>
                  <a:schemeClr val="tx1"/>
                </a:solidFill>
              </a:rPr>
              <a:t>AI (Artificial Intelligence)</a:t>
            </a:r>
            <a:r>
              <a:rPr lang="en-US" dirty="0">
                <a:solidFill>
                  <a:schemeClr val="tx1"/>
                </a:solidFill>
              </a:rPr>
              <a:t> is the key to unlocking the full value of this data — enabling us to detect tampering, forecast load, and make smarter, faster decisions</a:t>
            </a:r>
            <a:endParaRPr lang="en-ZA" dirty="0">
              <a:solidFill>
                <a:schemeClr val="tx1"/>
              </a:solidFill>
            </a:endParaRPr>
          </a:p>
          <a:p>
            <a:pPr algn="just"/>
            <a:endParaRPr lang="en-ZA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D5F7AC-441C-8F83-0CF5-2BFEA32C97C7}"/>
              </a:ext>
            </a:extLst>
          </p:cNvPr>
          <p:cNvSpPr txBox="1"/>
          <p:nvPr/>
        </p:nvSpPr>
        <p:spPr>
          <a:xfrm>
            <a:off x="1081548" y="1465090"/>
            <a:ext cx="304569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chemeClr val="tx1"/>
                </a:solidFill>
                <a:effectLst/>
              </a:rPr>
              <a:t>Smart metering is more than just a new technology trend,  it’s a critical enabler for revenue protection, energy efficiency, and grid reliability,  for suppliers and distributers of electricity, especially municipalities facing mounting financial and operational pressure.</a:t>
            </a:r>
            <a:endParaRPr lang="en-ZA" dirty="0">
              <a:solidFill>
                <a:schemeClr val="tx1"/>
              </a:solidFill>
              <a:effectLst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DA053A5-D957-EC25-6A6D-E92E8E080E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8646" y="1146835"/>
            <a:ext cx="757084" cy="51500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8270AA4-00F4-1E8E-D834-6D2A4BDD4A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371" y="1143000"/>
            <a:ext cx="957177" cy="518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633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4E71F3-1960-AFBA-501C-C9651939A9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D83F4D5-8A49-7728-2BA5-50FBDB49133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539" b="7539"/>
          <a:stretch/>
        </p:blipFill>
        <p:spPr>
          <a:xfrm>
            <a:off x="-34355" y="5342021"/>
            <a:ext cx="9156900" cy="154166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406997D-6E43-13D7-782A-993CAA64C1FB}"/>
              </a:ext>
            </a:extLst>
          </p:cNvPr>
          <p:cNvSpPr txBox="1"/>
          <p:nvPr/>
        </p:nvSpPr>
        <p:spPr>
          <a:xfrm>
            <a:off x="1516817" y="173435"/>
            <a:ext cx="6054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Current Status of Smart Metering in South Africa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804B027-C7D9-ED38-69AF-64CF00B7DADE}"/>
              </a:ext>
            </a:extLst>
          </p:cNvPr>
          <p:cNvSpPr/>
          <p:nvPr/>
        </p:nvSpPr>
        <p:spPr>
          <a:xfrm>
            <a:off x="39329" y="573546"/>
            <a:ext cx="9065342" cy="350047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b="1" dirty="0">
              <a:solidFill>
                <a:schemeClr val="tx1"/>
              </a:solidFill>
            </a:endParaRPr>
          </a:p>
          <a:p>
            <a:r>
              <a:rPr lang="en-US" sz="1600" b="1" dirty="0">
                <a:solidFill>
                  <a:schemeClr val="tx1"/>
                </a:solidFill>
              </a:rPr>
              <a:t> Municipalities</a:t>
            </a:r>
          </a:p>
          <a:p>
            <a:endParaRPr lang="en-US" sz="300" b="1" dirty="0">
              <a:solidFill>
                <a:schemeClr val="tx1"/>
              </a:solidFill>
            </a:endParaRPr>
          </a:p>
          <a:p>
            <a:r>
              <a:rPr lang="en-US" sz="1600" b="1" dirty="0">
                <a:solidFill>
                  <a:schemeClr val="tx1"/>
                </a:solidFill>
              </a:rPr>
              <a:t>Leading</a:t>
            </a:r>
            <a:r>
              <a:rPr lang="en-US" sz="1600" dirty="0">
                <a:solidFill>
                  <a:schemeClr val="tx1"/>
                </a:solidFill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chemeClr val="tx1"/>
                </a:solidFill>
              </a:rPr>
              <a:t>Metros have begun implementing smart metering, particularly for commercial and industrial customers. Increasingly metering their distribution feeders, particularly at secondary substations.</a:t>
            </a:r>
          </a:p>
          <a:p>
            <a:endParaRPr lang="en-US" sz="800" dirty="0">
              <a:solidFill>
                <a:schemeClr val="tx1"/>
              </a:solidFill>
            </a:endParaRPr>
          </a:p>
          <a:p>
            <a:r>
              <a:rPr lang="en-US" sz="1600" b="1" dirty="0">
                <a:solidFill>
                  <a:schemeClr val="tx1"/>
                </a:solidFill>
              </a:rPr>
              <a:t>Mid-Tier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chemeClr val="tx1"/>
                </a:solidFill>
              </a:rPr>
              <a:t>Medium-sized towns and cities have partial rollouts, often focused on revenue protection in high-loss areas or major feeders. However, these deployments may lack full back-end integration or AI-based analytics. Distribution feeder metering is minimal.</a:t>
            </a:r>
          </a:p>
          <a:p>
            <a:endParaRPr lang="en-US" sz="800" b="1" dirty="0">
              <a:solidFill>
                <a:schemeClr val="tx1"/>
              </a:solidFill>
            </a:endParaRPr>
          </a:p>
          <a:p>
            <a:r>
              <a:rPr lang="en-US" sz="1600" b="1" dirty="0">
                <a:solidFill>
                  <a:schemeClr val="tx1"/>
                </a:solidFill>
              </a:rPr>
              <a:t>Under-Resourced or Rural Municipalities</a:t>
            </a:r>
            <a:r>
              <a:rPr lang="en-US" sz="1600" dirty="0">
                <a:solidFill>
                  <a:schemeClr val="tx1"/>
                </a:solidFill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chemeClr val="tx1"/>
                </a:solidFill>
              </a:rPr>
              <a:t>Many municipalities, especially in rural or peri-urban areas, are still reliant on manual meter reading, often paper-based or legacy prepayment systems. Distribution feeder metering is minimal or non-existent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A89E820-B61A-1D6B-2714-D547B6B02EF2}"/>
              </a:ext>
            </a:extLst>
          </p:cNvPr>
          <p:cNvSpPr/>
          <p:nvPr/>
        </p:nvSpPr>
        <p:spPr>
          <a:xfrm>
            <a:off x="11294" y="4084156"/>
            <a:ext cx="9093377" cy="125786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chemeClr val="tx1"/>
                </a:solidFill>
              </a:rPr>
              <a:t>Eskom:</a:t>
            </a:r>
            <a:endParaRPr lang="en-US" sz="1600" dirty="0">
              <a:solidFill>
                <a:schemeClr val="tx1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chemeClr val="tx1"/>
                </a:solidFill>
              </a:rPr>
              <a:t>Actively rolling out smart meters, with a target of replacing over 6 million meters by 2029 as part of load management and revenue protection strategy. Deployments full back-end integration. A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dirty="0">
                <a:solidFill>
                  <a:schemeClr val="tx1"/>
                </a:solidFill>
              </a:rPr>
              <a:t>portion of distribution feeders metered, especially secondary &amp; higher-voltage points.</a:t>
            </a:r>
          </a:p>
        </p:txBody>
      </p:sp>
    </p:spTree>
    <p:extLst>
      <p:ext uri="{BB962C8B-B14F-4D97-AF65-F5344CB8AC3E}">
        <p14:creationId xmlns:p14="http://schemas.microsoft.com/office/powerpoint/2010/main" val="3950704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B4038F-13C8-6049-68F5-3D99824EEB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3DC3B33-7DA3-E2C2-BCE0-F6C3269BD4A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539" b="7539"/>
          <a:stretch/>
        </p:blipFill>
        <p:spPr>
          <a:xfrm>
            <a:off x="-34355" y="5342021"/>
            <a:ext cx="9156900" cy="154166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7E9DC6F-0F25-56AA-8C00-F707845BB885}"/>
              </a:ext>
            </a:extLst>
          </p:cNvPr>
          <p:cNvSpPr txBox="1"/>
          <p:nvPr/>
        </p:nvSpPr>
        <p:spPr>
          <a:xfrm>
            <a:off x="875357" y="222122"/>
            <a:ext cx="62565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Challenges for Sectors Without Smart Metering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extBox 3">
            <a:extLst>
              <a:ext uri="{FF2B5EF4-FFF2-40B4-BE49-F238E27FC236}">
                <a16:creationId xmlns:a16="http://schemas.microsoft.com/office/drawing/2014/main" id="{DF6490CF-346B-BEEC-72BC-F79644A44EB4}"/>
              </a:ext>
            </a:extLst>
          </p:cNvPr>
          <p:cNvGraphicFramePr/>
          <p:nvPr/>
        </p:nvGraphicFramePr>
        <p:xfrm>
          <a:off x="204687" y="622233"/>
          <a:ext cx="8897779" cy="43897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C3FBB23D-843B-2FA3-9404-D62554F76BC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049" y="3579348"/>
            <a:ext cx="443801" cy="50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951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198767-8616-1964-6857-6395EE3E64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C46F0DC-E603-D3CD-6FCF-963D9B4CE59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539" b="7539"/>
          <a:stretch/>
        </p:blipFill>
        <p:spPr>
          <a:xfrm>
            <a:off x="-34355" y="5342021"/>
            <a:ext cx="9156900" cy="154166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A988B26-562A-D220-3D33-2B80E5468F06}"/>
              </a:ext>
            </a:extLst>
          </p:cNvPr>
          <p:cNvSpPr txBox="1"/>
          <p:nvPr/>
        </p:nvSpPr>
        <p:spPr>
          <a:xfrm>
            <a:off x="452571" y="468148"/>
            <a:ext cx="7681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b="1" dirty="0"/>
              <a:t>Communication Pathways: Should Meters Talk to AI Directly?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5480E5-F458-E3E4-B3EB-352277B196A7}"/>
              </a:ext>
            </a:extLst>
          </p:cNvPr>
          <p:cNvSpPr txBox="1"/>
          <p:nvPr/>
        </p:nvSpPr>
        <p:spPr>
          <a:xfrm>
            <a:off x="59167" y="952967"/>
            <a:ext cx="8994954" cy="41395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600" dirty="0"/>
              <a:t>The answer lies in structured, scalable architecture:</a:t>
            </a:r>
          </a:p>
          <a:p>
            <a:pPr>
              <a:buNone/>
            </a:pP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b="1" dirty="0"/>
              <a:t>Not Ideal</a:t>
            </a:r>
            <a:r>
              <a:rPr lang="en-US" sz="1600" dirty="0"/>
              <a:t>: It is </a:t>
            </a:r>
            <a:r>
              <a:rPr lang="en-US" sz="1600" b="1" dirty="0"/>
              <a:t>not advisable</a:t>
            </a:r>
            <a:r>
              <a:rPr lang="en-US" sz="1600" dirty="0"/>
              <a:t> for smart meters and feeder meters to communicate directly with AI agents due to huge volume of data.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b="1" dirty="0"/>
              <a:t>Best Practice</a:t>
            </a:r>
            <a:r>
              <a:rPr lang="en-US" sz="1600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Meters should first transmit data to a </a:t>
            </a:r>
            <a:r>
              <a:rPr lang="en-US" sz="1600" b="1" dirty="0"/>
              <a:t>metering management system</a:t>
            </a:r>
            <a:r>
              <a:rPr lang="en-US" sz="1600" dirty="0"/>
              <a:t> or </a:t>
            </a:r>
            <a:r>
              <a:rPr lang="en-US" sz="1600" b="1" dirty="0"/>
              <a:t>unified data layer</a:t>
            </a:r>
            <a:r>
              <a:rPr lang="en-US" sz="1600" dirty="0"/>
              <a:t> (e.g. via MCP over MQTT).</a:t>
            </a:r>
          </a:p>
          <a:p>
            <a:pPr lvl="1"/>
            <a:endParaRPr lang="en-US" sz="7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This system organizes, validates, and contextualizes the data — creating </a:t>
            </a:r>
            <a:r>
              <a:rPr lang="en-US" sz="1600" b="1" dirty="0"/>
              <a:t>semantic consistency</a:t>
            </a:r>
            <a:r>
              <a:rPr lang="en-US" sz="1600" dirty="0"/>
              <a:t> across millions of data points.</a:t>
            </a:r>
          </a:p>
          <a:p>
            <a:pPr lvl="1"/>
            <a:endParaRPr lang="en-US" sz="7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Once standardized, the data is then passed to </a:t>
            </a:r>
            <a:r>
              <a:rPr lang="en-US" sz="1600" b="1" dirty="0"/>
              <a:t>AI agents</a:t>
            </a:r>
            <a:r>
              <a:rPr lang="en-US" sz="1600" dirty="0"/>
              <a:t> for Anomaly detection, Load forecasting, Predictive maintenance and Revenue loss analysis.</a:t>
            </a:r>
          </a:p>
          <a:p>
            <a:pPr lvl="1"/>
            <a:endParaRPr lang="en-US" sz="1600" dirty="0"/>
          </a:p>
          <a:p>
            <a:pPr>
              <a:buNone/>
            </a:pPr>
            <a:r>
              <a:rPr lang="en-US" sz="1600" dirty="0"/>
              <a:t>✅ This ensures </a:t>
            </a:r>
            <a:r>
              <a:rPr lang="en-US" sz="1600" b="1" dirty="0"/>
              <a:t>data quality</a:t>
            </a:r>
            <a:r>
              <a:rPr lang="en-US" sz="1600" dirty="0"/>
              <a:t>, </a:t>
            </a:r>
            <a:r>
              <a:rPr lang="en-US" sz="1600" b="1" dirty="0"/>
              <a:t>interoperability</a:t>
            </a:r>
            <a:r>
              <a:rPr lang="en-US" sz="1600" dirty="0"/>
              <a:t>, and allows AI to function effectively with </a:t>
            </a:r>
            <a:r>
              <a:rPr lang="en-US" sz="1600" b="1" dirty="0"/>
              <a:t>confidence scores</a:t>
            </a:r>
            <a:r>
              <a:rPr lang="en-US" sz="1600" dirty="0"/>
              <a:t> and </a:t>
            </a:r>
            <a:r>
              <a:rPr lang="en-US" sz="1600" b="1" dirty="0"/>
              <a:t>traceable decisions</a:t>
            </a:r>
            <a:r>
              <a:rPr lang="en-US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37739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575A5A-60B1-1AF6-0AA5-CFC278188C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68BF8A-4BF5-3AD6-7635-DAC5CD49C6C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539" b="7539"/>
          <a:stretch/>
        </p:blipFill>
        <p:spPr>
          <a:xfrm>
            <a:off x="-34355" y="5342021"/>
            <a:ext cx="9156900" cy="154166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740BE75-66BB-D505-5E41-1F8F9995CD72}"/>
              </a:ext>
            </a:extLst>
          </p:cNvPr>
          <p:cNvSpPr txBox="1"/>
          <p:nvPr/>
        </p:nvSpPr>
        <p:spPr>
          <a:xfrm>
            <a:off x="452571" y="191701"/>
            <a:ext cx="7681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b="1" dirty="0"/>
              <a:t>The Need for AI in Smart Metering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D0D651A-CC25-AC75-615F-FB83E57195F3}"/>
              </a:ext>
            </a:extLst>
          </p:cNvPr>
          <p:cNvGraphicFramePr>
            <a:graphicFrameLocks noGrp="1"/>
          </p:cNvGraphicFramePr>
          <p:nvPr/>
        </p:nvGraphicFramePr>
        <p:xfrm>
          <a:off x="21456" y="669850"/>
          <a:ext cx="9101090" cy="4672171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1820218">
                  <a:extLst>
                    <a:ext uri="{9D8B030D-6E8A-4147-A177-3AD203B41FA5}">
                      <a16:colId xmlns:a16="http://schemas.microsoft.com/office/drawing/2014/main" val="1587060659"/>
                    </a:ext>
                  </a:extLst>
                </a:gridCol>
                <a:gridCol w="1820218">
                  <a:extLst>
                    <a:ext uri="{9D8B030D-6E8A-4147-A177-3AD203B41FA5}">
                      <a16:colId xmlns:a16="http://schemas.microsoft.com/office/drawing/2014/main" val="3878121672"/>
                    </a:ext>
                  </a:extLst>
                </a:gridCol>
                <a:gridCol w="1820218">
                  <a:extLst>
                    <a:ext uri="{9D8B030D-6E8A-4147-A177-3AD203B41FA5}">
                      <a16:colId xmlns:a16="http://schemas.microsoft.com/office/drawing/2014/main" val="4278596101"/>
                    </a:ext>
                  </a:extLst>
                </a:gridCol>
                <a:gridCol w="1820218">
                  <a:extLst>
                    <a:ext uri="{9D8B030D-6E8A-4147-A177-3AD203B41FA5}">
                      <a16:colId xmlns:a16="http://schemas.microsoft.com/office/drawing/2014/main" val="2712491052"/>
                    </a:ext>
                  </a:extLst>
                </a:gridCol>
                <a:gridCol w="1820218">
                  <a:extLst>
                    <a:ext uri="{9D8B030D-6E8A-4147-A177-3AD203B41FA5}">
                      <a16:colId xmlns:a16="http://schemas.microsoft.com/office/drawing/2014/main" val="72363816"/>
                    </a:ext>
                  </a:extLst>
                </a:gridCol>
              </a:tblGrid>
              <a:tr h="72966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1600" b="1" dirty="0"/>
                        <a:t>Capability</a:t>
                      </a:r>
                      <a:endParaRPr lang="en-ZA" sz="1600" dirty="0"/>
                    </a:p>
                  </a:txBody>
                  <a:tcPr marL="40667" marR="40667" marT="20333" marB="20333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b="1" dirty="0"/>
                        <a:t>Smart Metering Systems -</a:t>
                      </a:r>
                      <a:r>
                        <a:rPr lang="en-US" sz="1400" dirty="0"/>
                        <a:t>Measurement &amp; Billing)</a:t>
                      </a:r>
                    </a:p>
                  </a:txBody>
                  <a:tcPr marL="40667" marR="40667" marT="20333" marB="20333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b="1" dirty="0"/>
                        <a:t>SCADA Systems - </a:t>
                      </a:r>
                      <a:r>
                        <a:rPr lang="en-US" sz="1400" dirty="0"/>
                        <a:t>Real-time Grid Monitoring &amp; Control</a:t>
                      </a:r>
                    </a:p>
                  </a:txBody>
                  <a:tcPr marL="40667" marR="40667" marT="20333" marB="20333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b="1" dirty="0"/>
                        <a:t>DMS - </a:t>
                      </a:r>
                      <a:r>
                        <a:rPr lang="en-US" sz="1400" dirty="0"/>
                        <a:t>Grid Operations &amp; Optimization</a:t>
                      </a:r>
                    </a:p>
                  </a:txBody>
                  <a:tcPr marL="40667" marR="40667" marT="20333" marB="20333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b="1" dirty="0"/>
                        <a:t>AI-Enabled Analytics - </a:t>
                      </a:r>
                      <a:r>
                        <a:rPr lang="en-US" sz="1400" dirty="0"/>
                        <a:t>Insight, Prediction &amp; Optimization</a:t>
                      </a:r>
                    </a:p>
                  </a:txBody>
                  <a:tcPr marL="40667" marR="40667" marT="20333" marB="20333" anchor="ctr"/>
                </a:tc>
                <a:extLst>
                  <a:ext uri="{0D108BD9-81ED-4DB2-BD59-A6C34878D82A}">
                    <a16:rowId xmlns:a16="http://schemas.microsoft.com/office/drawing/2014/main" val="614253528"/>
                  </a:ext>
                </a:extLst>
              </a:tr>
              <a:tr h="114216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1600" b="1" dirty="0"/>
                        <a:t>Theft Detection</a:t>
                      </a:r>
                      <a:endParaRPr lang="en-ZA" sz="1600" dirty="0"/>
                    </a:p>
                  </a:txBody>
                  <a:tcPr marL="40667" marR="40667" marT="20333" marB="20333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dirty="0"/>
                        <a:t>✅ Detects tamper events and reverse flow</a:t>
                      </a:r>
                    </a:p>
                    <a:p>
                      <a:pPr>
                        <a:buNone/>
                      </a:pPr>
                      <a:r>
                        <a:rPr lang="en-US" sz="1400" dirty="0"/>
                        <a:t>⚠️ Rule-based alerts only</a:t>
                      </a:r>
                    </a:p>
                  </a:txBody>
                  <a:tcPr marL="40667" marR="40667" marT="20333" marB="20333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dirty="0"/>
                        <a:t>⚠️ Detects energy losses at system level</a:t>
                      </a:r>
                    </a:p>
                    <a:p>
                      <a:pPr>
                        <a:buNone/>
                      </a:pPr>
                      <a:r>
                        <a:rPr lang="en-US" sz="1400" dirty="0"/>
                        <a:t>⚠️ Cannot pinpoint customer-level theft</a:t>
                      </a:r>
                    </a:p>
                  </a:txBody>
                  <a:tcPr marL="40667" marR="40667" marT="20333" marB="20333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dirty="0"/>
                        <a:t>⚠️ Tracks loss patterns</a:t>
                      </a:r>
                    </a:p>
                    <a:p>
                      <a:pPr>
                        <a:buNone/>
                      </a:pPr>
                      <a:r>
                        <a:rPr lang="en-US" sz="1400" dirty="0"/>
                        <a:t>⚠️ Limited behavioral insight</a:t>
                      </a:r>
                    </a:p>
                  </a:txBody>
                  <a:tcPr marL="40667" marR="40667" marT="20333" marB="20333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dirty="0"/>
                        <a:t>✅ Learns patterns, detects subtle anomalies, adapts over time</a:t>
                      </a:r>
                    </a:p>
                  </a:txBody>
                  <a:tcPr marL="40667" marR="40667" marT="20333" marB="20333" anchor="ctr"/>
                </a:tc>
                <a:extLst>
                  <a:ext uri="{0D108BD9-81ED-4DB2-BD59-A6C34878D82A}">
                    <a16:rowId xmlns:a16="http://schemas.microsoft.com/office/drawing/2014/main" val="4013568125"/>
                  </a:ext>
                </a:extLst>
              </a:tr>
              <a:tr h="92212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1600" b="1" dirty="0"/>
                        <a:t>Load Forecasting</a:t>
                      </a:r>
                      <a:endParaRPr lang="en-ZA" sz="1600" dirty="0"/>
                    </a:p>
                  </a:txBody>
                  <a:tcPr marL="40667" marR="40667" marT="20333" marB="20333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dirty="0"/>
                        <a:t>❌ Raw data only; no forecasting capability</a:t>
                      </a:r>
                    </a:p>
                  </a:txBody>
                  <a:tcPr marL="40667" marR="40667" marT="20333" marB="20333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dirty="0"/>
                        <a:t>✅ Short-term forecasting</a:t>
                      </a:r>
                    </a:p>
                    <a:p>
                      <a:pPr>
                        <a:buNone/>
                      </a:pPr>
                      <a:r>
                        <a:rPr lang="en-US" sz="1400" dirty="0"/>
                        <a:t>⚠️ Limited to system/substation level</a:t>
                      </a:r>
                    </a:p>
                  </a:txBody>
                  <a:tcPr marL="40667" marR="40667" marT="20333" marB="20333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dirty="0"/>
                        <a:t>✅ Feeder-level forecasting</a:t>
                      </a:r>
                    </a:p>
                    <a:p>
                      <a:pPr>
                        <a:buNone/>
                      </a:pPr>
                      <a:r>
                        <a:rPr lang="en-US" sz="1400" dirty="0"/>
                        <a:t>⚠️ Based on static models</a:t>
                      </a:r>
                    </a:p>
                  </a:txBody>
                  <a:tcPr marL="40667" marR="40667" marT="20333" marB="20333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dirty="0"/>
                        <a:t>✅ Real-time, adaptive, localized forecasting using weather, DER, behavior</a:t>
                      </a:r>
                    </a:p>
                  </a:txBody>
                  <a:tcPr marL="40667" marR="40667" marT="20333" marB="20333" anchor="ctr"/>
                </a:tc>
                <a:extLst>
                  <a:ext uri="{0D108BD9-81ED-4DB2-BD59-A6C34878D82A}">
                    <a16:rowId xmlns:a16="http://schemas.microsoft.com/office/drawing/2014/main" val="701116864"/>
                  </a:ext>
                </a:extLst>
              </a:tr>
              <a:tr h="95609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1600" b="1" dirty="0"/>
                        <a:t>DER Support</a:t>
                      </a:r>
                      <a:endParaRPr lang="en-ZA" sz="1600" dirty="0"/>
                    </a:p>
                  </a:txBody>
                  <a:tcPr marL="40667" marR="40667" marT="20333" marB="20333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dirty="0"/>
                        <a:t>✅ Measures net metering (import/export)</a:t>
                      </a:r>
                    </a:p>
                    <a:p>
                      <a:pPr>
                        <a:buNone/>
                      </a:pPr>
                      <a:r>
                        <a:rPr lang="en-US" sz="1400" dirty="0"/>
                        <a:t>⚠️ No optimization</a:t>
                      </a:r>
                    </a:p>
                  </a:txBody>
                  <a:tcPr marL="40667" marR="40667" marT="20333" marB="20333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dirty="0"/>
                        <a:t>⚠️ Manages voltage/reactive power⚠️ Not designed for high DER variability</a:t>
                      </a:r>
                    </a:p>
                  </a:txBody>
                  <a:tcPr marL="40667" marR="40667" marT="20333" marB="20333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dirty="0"/>
                        <a:t>⚠️ Handles balancing/load control</a:t>
                      </a:r>
                    </a:p>
                    <a:p>
                      <a:pPr>
                        <a:buNone/>
                      </a:pPr>
                      <a:r>
                        <a:rPr lang="en-US" sz="1400" dirty="0"/>
                        <a:t>⚠️ DER integration limited</a:t>
                      </a:r>
                    </a:p>
                  </a:txBody>
                  <a:tcPr marL="40667" marR="40667" marT="20333" marB="20333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dirty="0"/>
                        <a:t>✅ Predicts DER impact, manages reverse flows, supports optimization strategies</a:t>
                      </a:r>
                    </a:p>
                  </a:txBody>
                  <a:tcPr marL="40667" marR="40667" marT="20333" marB="20333" anchor="ctr"/>
                </a:tc>
                <a:extLst>
                  <a:ext uri="{0D108BD9-81ED-4DB2-BD59-A6C34878D82A}">
                    <a16:rowId xmlns:a16="http://schemas.microsoft.com/office/drawing/2014/main" val="4118865006"/>
                  </a:ext>
                </a:extLst>
              </a:tr>
              <a:tr h="92212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1600" b="1" dirty="0"/>
                        <a:t>Dynamic Pricing</a:t>
                      </a:r>
                    </a:p>
                  </a:txBody>
                  <a:tcPr marL="40667" marR="40667" marT="20333" marB="20333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dirty="0"/>
                        <a:t>✅ Supports TOU and real-time pricing</a:t>
                      </a:r>
                    </a:p>
                    <a:p>
                      <a:pPr>
                        <a:buNone/>
                      </a:pPr>
                      <a:r>
                        <a:rPr lang="en-US" sz="1400" dirty="0"/>
                        <a:t>⚠️ No demand response insight</a:t>
                      </a:r>
                    </a:p>
                  </a:txBody>
                  <a:tcPr marL="40667" marR="40667" marT="20333" marB="20333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1400" dirty="0"/>
                        <a:t>❌ Not pricing-related</a:t>
                      </a:r>
                    </a:p>
                  </a:txBody>
                  <a:tcPr marL="40667" marR="40667" marT="20333" marB="20333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1400" dirty="0"/>
                        <a:t>❌ Not applicable</a:t>
                      </a:r>
                    </a:p>
                  </a:txBody>
                  <a:tcPr marL="40667" marR="40667" marT="20333" marB="20333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dirty="0"/>
                        <a:t>✅ Enables behavioral pricing, load shifting, demand forecasting</a:t>
                      </a:r>
                    </a:p>
                  </a:txBody>
                  <a:tcPr marL="40667" marR="40667" marT="20333" marB="20333" anchor="ctr"/>
                </a:tc>
                <a:extLst>
                  <a:ext uri="{0D108BD9-81ED-4DB2-BD59-A6C34878D82A}">
                    <a16:rowId xmlns:a16="http://schemas.microsoft.com/office/drawing/2014/main" val="36930323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7028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73411D-A0DE-4009-7831-9CE274626D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een polygonal structure with black text&#10;&#10;AI-generated content may be incorrect.">
            <a:extLst>
              <a:ext uri="{FF2B5EF4-FFF2-40B4-BE49-F238E27FC236}">
                <a16:creationId xmlns:a16="http://schemas.microsoft.com/office/drawing/2014/main" id="{49F447B5-6325-7F57-CDB2-A17F8F78792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539" b="7539"/>
          <a:stretch/>
        </p:blipFill>
        <p:spPr>
          <a:xfrm>
            <a:off x="-34355" y="5342021"/>
            <a:ext cx="9156900" cy="154166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549F3B9-0709-BED4-8396-15AB56661AB3}"/>
              </a:ext>
            </a:extLst>
          </p:cNvPr>
          <p:cNvSpPr txBox="1"/>
          <p:nvPr/>
        </p:nvSpPr>
        <p:spPr>
          <a:xfrm>
            <a:off x="452571" y="114323"/>
            <a:ext cx="7681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b="1" dirty="0"/>
              <a:t>Roadmap for AI &amp; Smart Metering Rollout — Who Needs to Do What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0E8A49-DFB2-F21F-9CB1-84CA4724B50A}"/>
              </a:ext>
            </a:extLst>
          </p:cNvPr>
          <p:cNvSpPr txBox="1"/>
          <p:nvPr/>
        </p:nvSpPr>
        <p:spPr>
          <a:xfrm>
            <a:off x="-34355" y="4665096"/>
            <a:ext cx="91225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Emphasize collaboration: no one player can do this alone. Need coordinated action between Eskom, municipalities, IPPs, traders, regulators, and communities.</a:t>
            </a:r>
            <a:endParaRPr lang="en-ZA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51E8940D-4C3C-0406-FC8C-4430CE3D2577}"/>
              </a:ext>
            </a:extLst>
          </p:cNvPr>
          <p:cNvGraphicFramePr>
            <a:graphicFrameLocks/>
          </p:cNvGraphicFramePr>
          <p:nvPr/>
        </p:nvGraphicFramePr>
        <p:xfrm>
          <a:off x="158255" y="984233"/>
          <a:ext cx="8827490" cy="3680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AD13E173-B14D-7369-8743-A76872A0C16D}"/>
              </a:ext>
            </a:extLst>
          </p:cNvPr>
          <p:cNvSpPr/>
          <p:nvPr/>
        </p:nvSpPr>
        <p:spPr>
          <a:xfrm>
            <a:off x="0" y="1140312"/>
            <a:ext cx="648586" cy="58477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masis MT Pro Black" panose="02040A04050005020304" pitchFamily="18" charset="0"/>
              </a:rPr>
              <a:t>1</a:t>
            </a:r>
            <a:endParaRPr lang="en-ZA" sz="3200" dirty="0">
              <a:solidFill>
                <a:schemeClr val="tx1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00DC36C-F7F4-7500-FBC3-CADC0BCF4FC2}"/>
              </a:ext>
            </a:extLst>
          </p:cNvPr>
          <p:cNvSpPr/>
          <p:nvPr/>
        </p:nvSpPr>
        <p:spPr>
          <a:xfrm>
            <a:off x="-7774" y="2058256"/>
            <a:ext cx="648586" cy="58477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masis MT Pro Black" panose="02040A04050005020304" pitchFamily="18" charset="0"/>
              </a:rPr>
              <a:t>2</a:t>
            </a:r>
            <a:endParaRPr lang="en-ZA" sz="3200" dirty="0">
              <a:solidFill>
                <a:schemeClr val="tx1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1F865FC-72DE-4927-3FA9-798F6F46B6E3}"/>
              </a:ext>
            </a:extLst>
          </p:cNvPr>
          <p:cNvSpPr/>
          <p:nvPr/>
        </p:nvSpPr>
        <p:spPr>
          <a:xfrm>
            <a:off x="-34355" y="2971724"/>
            <a:ext cx="648586" cy="58477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masis MT Pro Black" panose="02040A04050005020304" pitchFamily="18" charset="0"/>
              </a:rPr>
              <a:t>3</a:t>
            </a:r>
            <a:endParaRPr lang="en-ZA" sz="3200" dirty="0">
              <a:solidFill>
                <a:schemeClr val="tx1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FF45DC0-7135-68A8-106E-AA21D08B7678}"/>
              </a:ext>
            </a:extLst>
          </p:cNvPr>
          <p:cNvSpPr/>
          <p:nvPr/>
        </p:nvSpPr>
        <p:spPr>
          <a:xfrm>
            <a:off x="-7774" y="3902908"/>
            <a:ext cx="648586" cy="58477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masis MT Pro Black" panose="02040A04050005020304" pitchFamily="18" charset="0"/>
              </a:rPr>
              <a:t>4</a:t>
            </a:r>
            <a:endParaRPr lang="en-ZA" sz="3200" dirty="0">
              <a:solidFill>
                <a:schemeClr val="tx1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D0592A6D-0348-A6DC-C11D-C5575E4C9960}"/>
              </a:ext>
            </a:extLst>
          </p:cNvPr>
          <p:cNvSpPr/>
          <p:nvPr/>
        </p:nvSpPr>
        <p:spPr>
          <a:xfrm>
            <a:off x="158255" y="514433"/>
            <a:ext cx="8827490" cy="511076"/>
          </a:xfrm>
          <a:prstGeom prst="rightArrow">
            <a:avLst/>
          </a:prstGeom>
          <a:gradFill flip="none" rotWithShape="1">
            <a:gsLst>
              <a:gs pos="44000">
                <a:schemeClr val="accent6">
                  <a:lumMod val="67000"/>
                  <a:alpha val="84000"/>
                </a:schemeClr>
              </a:gs>
              <a:gs pos="100000">
                <a:srgbClr val="4472C4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3E9BA53-0A9B-E877-73DF-3877B513DD70}"/>
              </a:ext>
            </a:extLst>
          </p:cNvPr>
          <p:cNvSpPr txBox="1"/>
          <p:nvPr/>
        </p:nvSpPr>
        <p:spPr>
          <a:xfrm>
            <a:off x="324294" y="585305"/>
            <a:ext cx="1366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/>
            </a:lvl1pPr>
          </a:lstStyle>
          <a:p>
            <a:r>
              <a:rPr lang="en-US" dirty="0">
                <a:solidFill>
                  <a:schemeClr val="bg1"/>
                </a:solidFill>
              </a:rPr>
              <a:t>Phase</a:t>
            </a:r>
            <a:endParaRPr lang="en-ZA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1FECC1C-06B4-D5A7-34F9-76CEA182AC4E}"/>
              </a:ext>
            </a:extLst>
          </p:cNvPr>
          <p:cNvSpPr txBox="1"/>
          <p:nvPr/>
        </p:nvSpPr>
        <p:spPr>
          <a:xfrm>
            <a:off x="2693039" y="568826"/>
            <a:ext cx="1878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b="1" dirty="0">
                <a:solidFill>
                  <a:schemeClr val="bg1"/>
                </a:solidFill>
              </a:rPr>
              <a:t>What gets done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FEB06AE-B4C5-D346-FA87-E4DAC455459A}"/>
              </a:ext>
            </a:extLst>
          </p:cNvPr>
          <p:cNvSpPr txBox="1"/>
          <p:nvPr/>
        </p:nvSpPr>
        <p:spPr>
          <a:xfrm>
            <a:off x="5574461" y="591864"/>
            <a:ext cx="3245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/>
            </a:lvl1pPr>
          </a:lstStyle>
          <a:p>
            <a:pPr>
              <a:buNone/>
            </a:pPr>
            <a:r>
              <a:rPr lang="en-US" dirty="0">
                <a:solidFill>
                  <a:schemeClr val="bg1"/>
                </a:solidFill>
              </a:rPr>
              <a:t>Who is responsible</a:t>
            </a:r>
          </a:p>
        </p:txBody>
      </p:sp>
    </p:spTree>
    <p:extLst>
      <p:ext uri="{BB962C8B-B14F-4D97-AF65-F5344CB8AC3E}">
        <p14:creationId xmlns:p14="http://schemas.microsoft.com/office/powerpoint/2010/main" val="468305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DDC816-1CF8-B462-939F-D2979D2760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een polygonal structure with black text&#10;&#10;AI-generated content may be incorrect.">
            <a:extLst>
              <a:ext uri="{FF2B5EF4-FFF2-40B4-BE49-F238E27FC236}">
                <a16:creationId xmlns:a16="http://schemas.microsoft.com/office/drawing/2014/main" id="{CC29861A-2895-94A0-66C9-321DC354040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539" b="7539"/>
          <a:stretch/>
        </p:blipFill>
        <p:spPr>
          <a:xfrm>
            <a:off x="-34355" y="5342021"/>
            <a:ext cx="9156900" cy="154166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402F4D1-6D9A-F3F6-ED62-C90FF4F1E6F0}"/>
              </a:ext>
            </a:extLst>
          </p:cNvPr>
          <p:cNvSpPr txBox="1"/>
          <p:nvPr/>
        </p:nvSpPr>
        <p:spPr>
          <a:xfrm>
            <a:off x="452571" y="236594"/>
            <a:ext cx="7681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b="1" dirty="0"/>
              <a:t>AI in Smart Metering – Real Examples in South Africa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6934B6C5-CB27-F44C-1879-B923DB91F7AC}"/>
              </a:ext>
            </a:extLst>
          </p:cNvPr>
          <p:cNvGraphicFramePr>
            <a:graphicFrameLocks noGrp="1"/>
          </p:cNvGraphicFramePr>
          <p:nvPr/>
        </p:nvGraphicFramePr>
        <p:xfrm>
          <a:off x="31697" y="700954"/>
          <a:ext cx="9024795" cy="4576817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2679605">
                  <a:extLst>
                    <a:ext uri="{9D8B030D-6E8A-4147-A177-3AD203B41FA5}">
                      <a16:colId xmlns:a16="http://schemas.microsoft.com/office/drawing/2014/main" val="787207237"/>
                    </a:ext>
                  </a:extLst>
                </a:gridCol>
                <a:gridCol w="3051545">
                  <a:extLst>
                    <a:ext uri="{9D8B030D-6E8A-4147-A177-3AD203B41FA5}">
                      <a16:colId xmlns:a16="http://schemas.microsoft.com/office/drawing/2014/main" val="806201158"/>
                    </a:ext>
                  </a:extLst>
                </a:gridCol>
                <a:gridCol w="3293645">
                  <a:extLst>
                    <a:ext uri="{9D8B030D-6E8A-4147-A177-3AD203B41FA5}">
                      <a16:colId xmlns:a16="http://schemas.microsoft.com/office/drawing/2014/main" val="4138130600"/>
                    </a:ext>
                  </a:extLst>
                </a:gridCol>
              </a:tblGrid>
              <a:tr h="33821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1600" b="1" dirty="0"/>
                        <a:t>Entity / Municipality</a:t>
                      </a:r>
                      <a:endParaRPr lang="en-ZA" sz="1600" dirty="0"/>
                    </a:p>
                  </a:txBody>
                  <a:tcPr marL="82101" marR="82101" marT="41050" marB="4105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1600" b="1" dirty="0"/>
                        <a:t>What’s Happening</a:t>
                      </a:r>
                      <a:endParaRPr lang="en-ZA" sz="1600" dirty="0"/>
                    </a:p>
                  </a:txBody>
                  <a:tcPr marL="82101" marR="82101" marT="41050" marB="4105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1600" b="1" dirty="0"/>
                        <a:t>AI / Analytics Component</a:t>
                      </a:r>
                      <a:endParaRPr lang="en-ZA" sz="1600" dirty="0"/>
                    </a:p>
                  </a:txBody>
                  <a:tcPr marL="82101" marR="82101" marT="41050" marB="4105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6681688"/>
                  </a:ext>
                </a:extLst>
              </a:tr>
              <a:tr h="59188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1600" b="1" dirty="0"/>
                        <a:t>Tshwane Municipality</a:t>
                      </a:r>
                      <a:endParaRPr lang="fr-FR" sz="1600" b="1" dirty="0"/>
                    </a:p>
                  </a:txBody>
                  <a:tcPr marL="82101" marR="82101" marT="41050" marB="4105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dirty="0"/>
                        <a:t>Implemented smart meter integration, digital mobile apps for meter reading, and back‑end systems (AMI / MDMS)</a:t>
                      </a:r>
                      <a:endParaRPr lang="en-ZA" sz="1600" dirty="0"/>
                    </a:p>
                  </a:txBody>
                  <a:tcPr marL="82101" marR="82101" marT="41050" marB="4105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dirty="0"/>
                        <a:t>Already in operation; large scale within the city. Read accuracy improved dramatically (from ~27% up to 80‑90+%) after integration. </a:t>
                      </a:r>
                      <a:endParaRPr lang="en-ZA" sz="1600" b="0" dirty="0"/>
                    </a:p>
                  </a:txBody>
                  <a:tcPr marL="82101" marR="82101" marT="41050" marB="41050" anchor="ctr"/>
                </a:tc>
                <a:extLst>
                  <a:ext uri="{0D108BD9-81ED-4DB2-BD59-A6C34878D82A}">
                    <a16:rowId xmlns:a16="http://schemas.microsoft.com/office/drawing/2014/main" val="2119192167"/>
                  </a:ext>
                </a:extLst>
              </a:tr>
              <a:tr h="59188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1600" b="1" dirty="0" err="1"/>
                        <a:t>Plentify</a:t>
                      </a:r>
                      <a:r>
                        <a:rPr lang="en-ZA" sz="1600" b="1" dirty="0"/>
                        <a:t> </a:t>
                      </a:r>
                      <a:endParaRPr lang="en-ZA" sz="1600" dirty="0"/>
                    </a:p>
                  </a:txBody>
                  <a:tcPr marL="82101" marR="82101" marT="41050" marB="4105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1600" dirty="0"/>
                        <a:t>Intelligent home energy management</a:t>
                      </a:r>
                    </a:p>
                  </a:txBody>
                  <a:tcPr marL="82101" marR="82101" marT="41050" marB="4105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1600" b="0" dirty="0"/>
                        <a:t>Load forecasting &amp; behaviour modelling</a:t>
                      </a:r>
                    </a:p>
                  </a:txBody>
                  <a:tcPr marL="82101" marR="82101" marT="41050" marB="41050" anchor="ctr"/>
                </a:tc>
                <a:extLst>
                  <a:ext uri="{0D108BD9-81ED-4DB2-BD59-A6C34878D82A}">
                    <a16:rowId xmlns:a16="http://schemas.microsoft.com/office/drawing/2014/main" val="1981860892"/>
                  </a:ext>
                </a:extLst>
              </a:tr>
              <a:tr h="59188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1600" b="1" dirty="0"/>
                        <a:t>Eskom</a:t>
                      </a:r>
                      <a:endParaRPr lang="en-ZA" sz="1600" dirty="0"/>
                    </a:p>
                  </a:txBody>
                  <a:tcPr marL="82101" marR="82101" marT="41050" marB="4105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dirty="0"/>
                        <a:t>System </a:t>
                      </a:r>
                      <a:r>
                        <a:rPr lang="en-US" sz="1600" dirty="0" err="1"/>
                        <a:t>optimisation</a:t>
                      </a:r>
                      <a:endParaRPr lang="en-US" sz="1600" dirty="0"/>
                    </a:p>
                  </a:txBody>
                  <a:tcPr marL="82101" marR="82101" marT="41050" marB="4105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dirty="0"/>
                        <a:t>Eskom is using big data &amp; AI to monitor the national grid &amp; optimize system performance.</a:t>
                      </a:r>
                      <a:endParaRPr lang="en-US" sz="1600" b="0" dirty="0"/>
                    </a:p>
                  </a:txBody>
                  <a:tcPr marL="82101" marR="82101" marT="41050" marB="41050" anchor="ctr"/>
                </a:tc>
                <a:extLst>
                  <a:ext uri="{0D108BD9-81ED-4DB2-BD59-A6C34878D82A}">
                    <a16:rowId xmlns:a16="http://schemas.microsoft.com/office/drawing/2014/main" val="2377283273"/>
                  </a:ext>
                </a:extLst>
              </a:tr>
              <a:tr h="59188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1600" b="1" dirty="0"/>
                        <a:t>Sol Plaatje Municipality</a:t>
                      </a:r>
                      <a:endParaRPr lang="en-ZA" sz="1600" dirty="0"/>
                    </a:p>
                  </a:txBody>
                  <a:tcPr marL="82101" marR="82101" marT="41050" marB="4105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1600" dirty="0"/>
                        <a:t>Accurate billing &amp; real-time monitoring</a:t>
                      </a:r>
                    </a:p>
                  </a:txBody>
                  <a:tcPr marL="82101" marR="82101" marT="41050" marB="4105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1600" b="0" dirty="0"/>
                        <a:t>Predictive maintenance potential</a:t>
                      </a:r>
                    </a:p>
                  </a:txBody>
                  <a:tcPr marL="82101" marR="82101" marT="41050" marB="41050" anchor="ctr"/>
                </a:tc>
                <a:extLst>
                  <a:ext uri="{0D108BD9-81ED-4DB2-BD59-A6C34878D82A}">
                    <a16:rowId xmlns:a16="http://schemas.microsoft.com/office/drawing/2014/main" val="2742904401"/>
                  </a:ext>
                </a:extLst>
              </a:tr>
              <a:tr h="59188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1600" b="1" dirty="0"/>
                        <a:t>RT29 </a:t>
                      </a:r>
                      <a:r>
                        <a:rPr lang="fr-FR" sz="1600" b="1" dirty="0" err="1"/>
                        <a:t>Contract</a:t>
                      </a:r>
                      <a:r>
                        <a:rPr lang="fr-FR" sz="1600" b="1" dirty="0"/>
                        <a:t> </a:t>
                      </a:r>
                      <a:r>
                        <a:rPr lang="fr-FR" sz="1600" dirty="0"/>
                        <a:t>(MTN, </a:t>
                      </a:r>
                      <a:r>
                        <a:rPr lang="fr-FR" sz="1600" dirty="0" err="1"/>
                        <a:t>Vodacom</a:t>
                      </a:r>
                      <a:r>
                        <a:rPr lang="fr-FR" sz="1600" dirty="0"/>
                        <a:t>, etc.)</a:t>
                      </a:r>
                    </a:p>
                  </a:txBody>
                  <a:tcPr marL="82101" marR="82101" marT="41050" marB="4105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1600" dirty="0"/>
                        <a:t>National smart metering procurement</a:t>
                      </a:r>
                    </a:p>
                  </a:txBody>
                  <a:tcPr marL="82101" marR="82101" marT="41050" marB="4105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1600" b="0"/>
                        <a:t>TOU &amp; load analytics enablement</a:t>
                      </a:r>
                    </a:p>
                  </a:txBody>
                  <a:tcPr marL="82101" marR="82101" marT="41050" marB="41050" anchor="ctr"/>
                </a:tc>
                <a:extLst>
                  <a:ext uri="{0D108BD9-81ED-4DB2-BD59-A6C34878D82A}">
                    <a16:rowId xmlns:a16="http://schemas.microsoft.com/office/drawing/2014/main" val="658495642"/>
                  </a:ext>
                </a:extLst>
              </a:tr>
              <a:tr h="59188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1" dirty="0"/>
                        <a:t>Academic Experts </a:t>
                      </a:r>
                      <a:r>
                        <a:rPr lang="en-US" sz="1600" dirty="0"/>
                        <a:t>(e.g. Prof. Vally Padayachee)</a:t>
                      </a:r>
                      <a:endParaRPr lang="en-ZA" sz="1600" dirty="0"/>
                    </a:p>
                  </a:txBody>
                  <a:tcPr marL="82101" marR="82101" marT="41050" marB="4105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dirty="0"/>
                        <a:t>Advocating AI for tariff modeling and demand forecasting</a:t>
                      </a:r>
                      <a:endParaRPr lang="en-ZA" sz="1600" dirty="0"/>
                    </a:p>
                  </a:txBody>
                  <a:tcPr marL="82101" marR="82101" marT="41050" marB="4105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0" dirty="0"/>
                        <a:t>Influencing policy and regulatory reform</a:t>
                      </a:r>
                      <a:endParaRPr lang="en-ZA" sz="1600" b="0" dirty="0"/>
                    </a:p>
                  </a:txBody>
                  <a:tcPr marL="82101" marR="82101" marT="41050" marB="41050" anchor="ctr"/>
                </a:tc>
                <a:extLst>
                  <a:ext uri="{0D108BD9-81ED-4DB2-BD59-A6C34878D82A}">
                    <a16:rowId xmlns:a16="http://schemas.microsoft.com/office/drawing/2014/main" val="10309919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6558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773593-F6AD-6B3B-5654-BFE7F0AC64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F7E11E6-4451-ABC4-516A-DD53624D3F1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539" b="7539"/>
          <a:stretch/>
        </p:blipFill>
        <p:spPr>
          <a:xfrm>
            <a:off x="-6450" y="5342021"/>
            <a:ext cx="9156900" cy="154166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3385C6C-E863-D1CA-B8F7-E5C574854998}"/>
              </a:ext>
            </a:extLst>
          </p:cNvPr>
          <p:cNvSpPr txBox="1"/>
          <p:nvPr/>
        </p:nvSpPr>
        <p:spPr>
          <a:xfrm>
            <a:off x="452571" y="283482"/>
            <a:ext cx="7681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b="1" dirty="0"/>
              <a:t>How AI Agents Works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E73A61A-4DE0-5DF2-5F50-99676441C9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151347"/>
              </p:ext>
            </p:extLst>
          </p:nvPr>
        </p:nvGraphicFramePr>
        <p:xfrm>
          <a:off x="0" y="-12929"/>
          <a:ext cx="9144000" cy="5634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682014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3">
      <a:dk1>
        <a:srgbClr val="000000"/>
      </a:dk1>
      <a:lt1>
        <a:srgbClr val="FFFFFF"/>
      </a:lt1>
      <a:dk2>
        <a:srgbClr val="0B5395"/>
      </a:dk2>
      <a:lt2>
        <a:srgbClr val="DBEFF9"/>
      </a:lt2>
      <a:accent1>
        <a:srgbClr val="0F6FC6"/>
      </a:accent1>
      <a:accent2>
        <a:srgbClr val="009DD9"/>
      </a:accent2>
      <a:accent3>
        <a:srgbClr val="617F98"/>
      </a:accent3>
      <a:accent4>
        <a:srgbClr val="32803E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D3C01EA6103E4BB4FEB260320EBAAE" ma:contentTypeVersion="22" ma:contentTypeDescription="Create a new document." ma:contentTypeScope="" ma:versionID="2d04da9521956bc1246da926e021bd7f">
  <xsd:schema xmlns:xsd="http://www.w3.org/2001/XMLSchema" xmlns:xs="http://www.w3.org/2001/XMLSchema" xmlns:p="http://schemas.microsoft.com/office/2006/metadata/properties" xmlns:ns2="6cd347a1-3f35-4331-895e-b3aa13c5e28d" xmlns:ns3="6ec8e17d-ae70-4a68-a6f2-db4d9035aa92" xmlns:ns4="2cbf3bcb-b53f-40ae-9a8b-f89a0694648c" targetNamespace="http://schemas.microsoft.com/office/2006/metadata/properties" ma:root="true" ma:fieldsID="03d0e3cff2ad997b6f519691ab8ca6ea" ns2:_="" ns3:_="" ns4:_="">
    <xsd:import namespace="6cd347a1-3f35-4331-895e-b3aa13c5e28d"/>
    <xsd:import namespace="6ec8e17d-ae70-4a68-a6f2-db4d9035aa92"/>
    <xsd:import namespace="2cbf3bcb-b53f-40ae-9a8b-f89a0694648c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edWithDetails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Abstract" minOccurs="0"/>
                <xsd:element ref="ns4:MediaServiceAutoKeyPoints" minOccurs="0"/>
                <xsd:element ref="ns4:MediaServiceKeyPoints" minOccurs="0"/>
                <xsd:element ref="ns4:Mod_Date" minOccurs="0"/>
                <xsd:element ref="ns4:MediaLengthInSeconds" minOccurs="0"/>
                <xsd:element ref="ns4:lcf76f155ced4ddcb4097134ff3c332f" minOccurs="0"/>
                <xsd:element ref="ns2:TaxCatchAll" minOccurs="0"/>
                <xsd:element ref="ns4:MediaServiceObjectDetectorVersion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d347a1-3f35-4331-895e-b3aa13c5e28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30" nillable="true" ma:displayName="Taxonomy Catch All Column" ma:hidden="true" ma:list="{0f7441ef-5d94-4a2c-b8e1-678058322392}" ma:internalName="TaxCatchAll" ma:showField="CatchAllData" ma:web="6cd347a1-3f35-4331-895e-b3aa13c5e28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c8e17d-ae70-4a68-a6f2-db4d9035aa92" elementFormDefault="qualified">
    <xsd:import namespace="http://schemas.microsoft.com/office/2006/documentManagement/types"/>
    <xsd:import namespace="http://schemas.microsoft.com/office/infopath/2007/PartnerControls"/>
    <xsd:element name="LastSharedByUser" ma:index="13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4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bf3bcb-b53f-40ae-9a8b-f89a069464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5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7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8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9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2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Abstract" ma:index="23" nillable="true" ma:displayName="Abstract" ma:internalName="Abstract">
      <xsd:simpleType>
        <xsd:restriction base="dms:Note"/>
      </xsd:simpleType>
    </xsd:element>
    <xsd:element name="MediaServiceAutoKeyPoints" ma:index="2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od_Date" ma:index="26" nillable="true" ma:displayName="Mod_Date" ma:format="DateOnly" ma:internalName="Mod_Date">
      <xsd:simpleType>
        <xsd:restriction base="dms:DateTime"/>
      </xsd:simpleType>
    </xsd:element>
    <xsd:element name="MediaLengthInSeconds" ma:index="2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9" nillable="true" ma:taxonomy="true" ma:internalName="lcf76f155ced4ddcb4097134ff3c332f" ma:taxonomyFieldName="MediaServiceImageTags" ma:displayName="Image Tags" ma:readOnly="false" ma:fieldId="{5cf76f15-5ced-4ddc-b409-7134ff3c332f}" ma:taxonomyMulti="true" ma:sspId="061e04e7-c77c-48ab-b938-b71603a5762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cd347a1-3f35-4331-895e-b3aa13c5e28d" xsi:nil="true"/>
    <Abstract xmlns="2cbf3bcb-b53f-40ae-9a8b-f89a0694648c" xsi:nil="true"/>
    <Mod_Date xmlns="2cbf3bcb-b53f-40ae-9a8b-f89a0694648c" xsi:nil="true"/>
    <lcf76f155ced4ddcb4097134ff3c332f xmlns="2cbf3bcb-b53f-40ae-9a8b-f89a0694648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EE08C80-CAFE-4256-B7DD-731DE05B3AB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9D4BA69-6D9D-4EF0-8C3B-6F07C95909F3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32157C2B-2420-4B56-86C3-53738575C7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cd347a1-3f35-4331-895e-b3aa13c5e28d"/>
    <ds:schemaRef ds:uri="6ec8e17d-ae70-4a68-a6f2-db4d9035aa92"/>
    <ds:schemaRef ds:uri="2cbf3bcb-b53f-40ae-9a8b-f89a0694648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0916D763-064C-4618-8043-9E4E87EBFB5A}">
  <ds:schemaRefs>
    <ds:schemaRef ds:uri="http://purl.org/dc/elements/1.1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2cbf3bcb-b53f-40ae-9a8b-f89a0694648c"/>
    <ds:schemaRef ds:uri="http://purl.org/dc/terms/"/>
    <ds:schemaRef ds:uri="http://purl.org/dc/dcmitype/"/>
    <ds:schemaRef ds:uri="http://schemas.openxmlformats.org/package/2006/metadata/core-properties"/>
    <ds:schemaRef ds:uri="6ec8e17d-ae70-4a68-a6f2-db4d9035aa92"/>
    <ds:schemaRef ds:uri="6cd347a1-3f35-4331-895e-b3aa13c5e28d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1925</Words>
  <Application>Microsoft Office PowerPoint</Application>
  <PresentationFormat>On-screen Show (4:3)</PresentationFormat>
  <Paragraphs>205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Amasis MT Pro Black</vt:lpstr>
      <vt:lpstr>Arial</vt:lpstr>
      <vt:lpstr>Calibri</vt:lpstr>
      <vt:lpstr>Calibri Light</vt:lpstr>
      <vt:lpstr>Georgia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Lené Wandrey</dc:creator>
  <cp:lastModifiedBy>Wesley Vorster</cp:lastModifiedBy>
  <cp:revision>98</cp:revision>
  <dcterms:created xsi:type="dcterms:W3CDTF">2018-11-08T10:23:44Z</dcterms:created>
  <dcterms:modified xsi:type="dcterms:W3CDTF">2025-10-06T07:42:43Z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0x0101009ED3C01EA6103E4BB4FEB260320EBAAE</vt:lpwstr>
  </property>
  <property fmtid="{D5CDD505-2E9C-101B-9397-08002B2CF9AE}" pid="3" name="MediaServiceImageTags">
    <vt:lpwstr/>
  </property>
</Properties>
</file>