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31"/>
  </p:notesMasterIdLst>
  <p:sldIdLst>
    <p:sldId id="2577" r:id="rId6"/>
    <p:sldId id="2583" r:id="rId7"/>
    <p:sldId id="2580" r:id="rId8"/>
    <p:sldId id="2147471220" r:id="rId9"/>
    <p:sldId id="2596" r:id="rId10"/>
    <p:sldId id="2582" r:id="rId11"/>
    <p:sldId id="2597" r:id="rId12"/>
    <p:sldId id="2585" r:id="rId13"/>
    <p:sldId id="2590" r:id="rId14"/>
    <p:sldId id="2588" r:id="rId15"/>
    <p:sldId id="2147471216" r:id="rId16"/>
    <p:sldId id="2147471219" r:id="rId17"/>
    <p:sldId id="2593" r:id="rId18"/>
    <p:sldId id="2591" r:id="rId19"/>
    <p:sldId id="2592" r:id="rId20"/>
    <p:sldId id="2147471225" r:id="rId21"/>
    <p:sldId id="2147471226" r:id="rId22"/>
    <p:sldId id="2147471221" r:id="rId23"/>
    <p:sldId id="2147471222" r:id="rId24"/>
    <p:sldId id="2147471223" r:id="rId25"/>
    <p:sldId id="2147471217" r:id="rId26"/>
    <p:sldId id="2147471218" r:id="rId27"/>
    <p:sldId id="2147471224" r:id="rId28"/>
    <p:sldId id="2594" r:id="rId29"/>
    <p:sldId id="25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EB"/>
    <a:srgbClr val="FCF3E8"/>
    <a:srgbClr val="F04B30"/>
    <a:srgbClr val="BEDDFA"/>
    <a:srgbClr val="FFFFFF"/>
    <a:srgbClr val="121212"/>
    <a:srgbClr val="13313A"/>
    <a:srgbClr val="D2B42A"/>
    <a:srgbClr val="F2F2F2"/>
    <a:srgbClr val="D3C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0"/>
    <p:restoredTop sz="87711" autoAdjust="0"/>
  </p:normalViewPr>
  <p:slideViewPr>
    <p:cSldViewPr snapToGrid="0" snapToObjects="1">
      <p:cViewPr varScale="1">
        <p:scale>
          <a:sx n="80" d="100"/>
          <a:sy n="80" d="100"/>
        </p:scale>
        <p:origin x="1049" y="58"/>
      </p:cViewPr>
      <p:guideLst>
        <p:guide orient="horz" pos="2160"/>
        <p:guide pos="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\Opex%20model%20-%20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Projected Performance (Loss Reduction)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'Assumptions &amp; Working'!$B$68</c:f>
              <c:strCache>
                <c:ptCount val="1"/>
                <c:pt idx="0">
                  <c:v>T&amp;D Loss reduction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'Assumptions &amp; Working'!$C$67:$G$67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'Assumptions &amp; Working'!$C$68:$G$68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F-467C-9581-5B2AC63C4324}"/>
            </c:ext>
          </c:extLst>
        </c:ser>
        <c:ser>
          <c:idx val="1"/>
          <c:order val="1"/>
          <c:tx>
            <c:strRef>
              <c:f>'Assumptions &amp; Working'!$B$69</c:f>
              <c:strCache>
                <c:ptCount val="1"/>
                <c:pt idx="0">
                  <c:v>Improvement in collection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'Assumptions &amp; Working'!$C$67:$G$67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'Assumptions &amp; Working'!$C$69:$G$69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F-467C-9581-5B2AC63C4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079375"/>
        <c:axId val="1212070639"/>
      </c:barChart>
      <c:catAx>
        <c:axId val="121207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0639"/>
        <c:crosses val="autoZero"/>
        <c:auto val="1"/>
        <c:lblAlgn val="ctr"/>
        <c:lblOffset val="100"/>
        <c:noMultiLvlLbl val="0"/>
      </c:catAx>
      <c:valAx>
        <c:axId val="121207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07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Projected Yearly Revenue Increment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'Assumptions &amp; Working'!$B$74</c:f>
              <c:strCache>
                <c:ptCount val="1"/>
                <c:pt idx="0">
                  <c:v> Reduction in Purchase cost (M USD)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'Assumptions &amp; Working'!$C$73:$G$73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'Assumptions &amp; Working'!$C$74:$G$74</c:f>
              <c:numCache>
                <c:formatCode>_-* #,##0.00_-;\-* #,##0.00_-;_-* "-"??_-;_-@_-</c:formatCode>
                <c:ptCount val="5"/>
                <c:pt idx="0">
                  <c:v>0.57599999999999996</c:v>
                </c:pt>
                <c:pt idx="1">
                  <c:v>1.728</c:v>
                </c:pt>
                <c:pt idx="2">
                  <c:v>1.728</c:v>
                </c:pt>
                <c:pt idx="3">
                  <c:v>2.3039999999999998</c:v>
                </c:pt>
                <c:pt idx="4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3-4ECE-8638-02E009E25202}"/>
            </c:ext>
          </c:extLst>
        </c:ser>
        <c:ser>
          <c:idx val="1"/>
          <c:order val="1"/>
          <c:tx>
            <c:strRef>
              <c:f>'Assumptions &amp; Working'!$B$75</c:f>
              <c:strCache>
                <c:ptCount val="1"/>
                <c:pt idx="0">
                  <c:v>Increment collection amount (M USD)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'Assumptions &amp; Working'!$C$73:$G$73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'Assumptions &amp; Working'!$C$75:$G$75</c:f>
              <c:numCache>
                <c:formatCode>_-* #,##0.00_-;\-* #,##0.00_-;_-* "-"??_-;_-@_-</c:formatCode>
                <c:ptCount val="5"/>
                <c:pt idx="0">
                  <c:v>0.33280000000000004</c:v>
                </c:pt>
                <c:pt idx="1">
                  <c:v>0.66560000000000008</c:v>
                </c:pt>
                <c:pt idx="2">
                  <c:v>0.99839999999999995</c:v>
                </c:pt>
                <c:pt idx="3">
                  <c:v>0.99839999999999995</c:v>
                </c:pt>
                <c:pt idx="4">
                  <c:v>0.99839999999999995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3-4ECE-8638-02E009E25202}"/>
            </c:ext>
          </c:extLst>
        </c:ser>
        <c:ser>
          <c:idx val="2"/>
          <c:order val="2"/>
          <c:tx>
            <c:strRef>
              <c:f>'Assumptions &amp; Working'!$B$76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'Assumptions &amp; Working'!$C$73:$G$73</c:f>
              <c:strCache>
                <c:ptCount val="5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</c:v>
                </c:pt>
              </c:strCache>
            </c:strRef>
          </c:cat>
          <c:val>
            <c:numRef>
              <c:f>'Assumptions &amp; Working'!$C$76:$G$76</c:f>
              <c:numCache>
                <c:formatCode>_-* #,##0.0_-;\-* #,##0.0_-;_-* "-"??_-;_-@_-</c:formatCode>
                <c:ptCount val="5"/>
                <c:pt idx="0">
                  <c:v>0.90880000000000005</c:v>
                </c:pt>
                <c:pt idx="1">
                  <c:v>2.3936000000000002</c:v>
                </c:pt>
                <c:pt idx="2">
                  <c:v>2.7263999999999999</c:v>
                </c:pt>
                <c:pt idx="3">
                  <c:v>3.3023999999999996</c:v>
                </c:pt>
                <c:pt idx="4">
                  <c:v>3.8784000000000001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3-4ECE-8638-02E009E25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118079"/>
        <c:axId val="864123487"/>
      </c:barChart>
      <c:catAx>
        <c:axId val="86411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23487"/>
        <c:crosses val="autoZero"/>
        <c:auto val="1"/>
        <c:lblAlgn val="ctr"/>
        <c:lblOffset val="100"/>
        <c:noMultiLvlLbl val="0"/>
      </c:catAx>
      <c:valAx>
        <c:axId val="86412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11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Main!$A$41</c:f>
              <c:strCache>
                <c:ptCount val="1"/>
                <c:pt idx="0">
                  <c:v>Income via Loss Reduction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Main!$B$39:$F$39</c:f>
              <c:strCache>
                <c:ptCount val="5"/>
                <c:pt idx="0">
                  <c:v> Yr 1 </c:v>
                </c:pt>
                <c:pt idx="1">
                  <c:v> Yr 2 </c:v>
                </c:pt>
                <c:pt idx="2">
                  <c:v> Yr 3 </c:v>
                </c:pt>
                <c:pt idx="3">
                  <c:v> Yr 4 </c:v>
                </c:pt>
                <c:pt idx="4">
                  <c:v> Yr 5 </c:v>
                </c:pt>
              </c:strCache>
            </c:strRef>
          </c:cat>
          <c:val>
            <c:numRef>
              <c:f>Main!$B$41:$F$41</c:f>
              <c:numCache>
                <c:formatCode>_-* #,##0.0_-;\-* #,##0.0_-;_-* "-"??_-;_-@_-</c:formatCode>
                <c:ptCount val="5"/>
                <c:pt idx="0">
                  <c:v>0.90880000000000005</c:v>
                </c:pt>
                <c:pt idx="1">
                  <c:v>2.3936000000000002</c:v>
                </c:pt>
                <c:pt idx="2">
                  <c:v>2.7263999999999999</c:v>
                </c:pt>
                <c:pt idx="3">
                  <c:v>3.3024</c:v>
                </c:pt>
                <c:pt idx="4">
                  <c:v>3.8784000000000001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F-4D54-9C1B-D90B985C0DDC}"/>
            </c:ext>
          </c:extLst>
        </c:ser>
        <c:ser>
          <c:idx val="3"/>
          <c:order val="3"/>
          <c:tx>
            <c:strRef>
              <c:f>Main!$A$43</c:f>
              <c:strCache>
                <c:ptCount val="1"/>
                <c:pt idx="0">
                  <c:v>Assets passed 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Main!$B$39:$F$39</c:f>
              <c:strCache>
                <c:ptCount val="5"/>
                <c:pt idx="0">
                  <c:v> Yr 1 </c:v>
                </c:pt>
                <c:pt idx="1">
                  <c:v> Yr 2 </c:v>
                </c:pt>
                <c:pt idx="2">
                  <c:v> Yr 3 </c:v>
                </c:pt>
                <c:pt idx="3">
                  <c:v> Yr 4 </c:v>
                </c:pt>
                <c:pt idx="4">
                  <c:v> Yr 5 </c:v>
                </c:pt>
              </c:strCache>
            </c:strRef>
          </c:cat>
          <c:val>
            <c:numRef>
              <c:f>Main!$B$43:$F$43</c:f>
              <c:numCache>
                <c:formatCode>General</c:formatCode>
                <c:ptCount val="5"/>
                <c:pt idx="4" formatCode="_-* #,##0.0_-;\-* #,##0.0_-;_-* &quot;-&quot;??_-;_-@_-">
                  <c:v>12.4565625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F-4D54-9C1B-D90B985C0DDC}"/>
            </c:ext>
          </c:extLst>
        </c:ser>
        <c:ser>
          <c:idx val="4"/>
          <c:order val="4"/>
          <c:tx>
            <c:strRef>
              <c:f>Main!$A$44</c:f>
              <c:strCache>
                <c:ptCount val="1"/>
                <c:pt idx="0">
                  <c:v>Cost incurred by utility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Main!$B$39:$F$39</c:f>
              <c:strCache>
                <c:ptCount val="5"/>
                <c:pt idx="0">
                  <c:v> Yr 1 </c:v>
                </c:pt>
                <c:pt idx="1">
                  <c:v> Yr 2 </c:v>
                </c:pt>
                <c:pt idx="2">
                  <c:v> Yr 3 </c:v>
                </c:pt>
                <c:pt idx="3">
                  <c:v> Yr 4 </c:v>
                </c:pt>
                <c:pt idx="4">
                  <c:v> Yr 5 </c:v>
                </c:pt>
              </c:strCache>
            </c:strRef>
          </c:cat>
          <c:val>
            <c:numRef>
              <c:f>Main!$B$44:$F$44</c:f>
              <c:numCache>
                <c:formatCode>_-* #,##0.0_-;\-* #,##0.0_-;_-* "-"??_-;_-@_-</c:formatCode>
                <c:ptCount val="5"/>
                <c:pt idx="0">
                  <c:v>-4.2492890624999999</c:v>
                </c:pt>
                <c:pt idx="1">
                  <c:v>-4.2492890624999999</c:v>
                </c:pt>
                <c:pt idx="2">
                  <c:v>-4.2492890624999999</c:v>
                </c:pt>
                <c:pt idx="3">
                  <c:v>-4.2492890624999999</c:v>
                </c:pt>
                <c:pt idx="4">
                  <c:v>-4.2492890624999999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EF-4D54-9C1B-D90B985C0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7557871"/>
        <c:axId val="11475545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Main!$A$40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Main!$B$39:$F$39</c15:sqref>
                        </c15:formulaRef>
                      </c:ext>
                    </c:extLst>
                    <c:strCache>
                      <c:ptCount val="5"/>
                      <c:pt idx="0">
                        <c:v> Yr 1 </c:v>
                      </c:pt>
                      <c:pt idx="1">
                        <c:v> Yr 2 </c:v>
                      </c:pt>
                      <c:pt idx="2">
                        <c:v> Yr 3 </c:v>
                      </c:pt>
                      <c:pt idx="3">
                        <c:v> Yr 4 </c:v>
                      </c:pt>
                      <c:pt idx="4">
                        <c:v> Yr 5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Main!$B$40:$F$40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BEF-4D54-9C1B-D90B985C0DD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Main!$A$42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Main!$B$39:$F$39</c15:sqref>
                        </c15:formulaRef>
                      </c:ext>
                    </c:extLst>
                    <c:strCache>
                      <c:ptCount val="5"/>
                      <c:pt idx="0">
                        <c:v> Yr 1 </c:v>
                      </c:pt>
                      <c:pt idx="1">
                        <c:v> Yr 2 </c:v>
                      </c:pt>
                      <c:pt idx="2">
                        <c:v> Yr 3 </c:v>
                      </c:pt>
                      <c:pt idx="3">
                        <c:v> Yr 4 </c:v>
                      </c:pt>
                      <c:pt idx="4">
                        <c:v> Yr 5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Main!$B$42:$F$42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BEF-4D54-9C1B-D90B985C0DD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Main!$B$39:$F$39</c15:sqref>
                        </c15:formulaRef>
                      </c:ext>
                    </c:extLst>
                    <c:strCache>
                      <c:ptCount val="5"/>
                      <c:pt idx="0">
                        <c:v> Yr 1 </c:v>
                      </c:pt>
                      <c:pt idx="1">
                        <c:v> Yr 2 </c:v>
                      </c:pt>
                      <c:pt idx="2">
                        <c:v> Yr 3 </c:v>
                      </c:pt>
                      <c:pt idx="3">
                        <c:v> Yr 4 </c:v>
                      </c:pt>
                      <c:pt idx="4">
                        <c:v> Yr 5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Main!$B$45:$F$45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BEF-4D54-9C1B-D90B985C0DD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Main!$A$46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Main!$B$39:$F$39</c15:sqref>
                        </c15:formulaRef>
                      </c:ext>
                    </c:extLst>
                    <c:strCache>
                      <c:ptCount val="5"/>
                      <c:pt idx="0">
                        <c:v> Yr 1 </c:v>
                      </c:pt>
                      <c:pt idx="1">
                        <c:v> Yr 2 </c:v>
                      </c:pt>
                      <c:pt idx="2">
                        <c:v> Yr 3 </c:v>
                      </c:pt>
                      <c:pt idx="3">
                        <c:v> Yr 4 </c:v>
                      </c:pt>
                      <c:pt idx="4">
                        <c:v> Yr 5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Main!$B$46:$F$46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BEF-4D54-9C1B-D90B985C0DD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Main!$A$47</c:f>
              <c:strCache>
                <c:ptCount val="1"/>
                <c:pt idx="0">
                  <c:v>Cash Flow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Main!$B$39:$F$39</c:f>
              <c:strCache>
                <c:ptCount val="5"/>
                <c:pt idx="0">
                  <c:v> Yr 1 </c:v>
                </c:pt>
                <c:pt idx="1">
                  <c:v> Yr 2 </c:v>
                </c:pt>
                <c:pt idx="2">
                  <c:v> Yr 3 </c:v>
                </c:pt>
                <c:pt idx="3">
                  <c:v> Yr 4 </c:v>
                </c:pt>
                <c:pt idx="4">
                  <c:v> Yr 5 </c:v>
                </c:pt>
              </c:strCache>
            </c:strRef>
          </c:cat>
          <c:val>
            <c:numRef>
              <c:f>Main!$B$47:$F$47</c:f>
              <c:numCache>
                <c:formatCode>_-* #,##0.0_-;\-* #,##0.0_-;_-* "-"??_-;_-@_-</c:formatCode>
                <c:ptCount val="5"/>
                <c:pt idx="0">
                  <c:v>-3.3404890624999997</c:v>
                </c:pt>
                <c:pt idx="1">
                  <c:v>-1.8556890624999998</c:v>
                </c:pt>
                <c:pt idx="2">
                  <c:v>-1.5228890625</c:v>
                </c:pt>
                <c:pt idx="3">
                  <c:v>-0.94688906249999993</c:v>
                </c:pt>
                <c:pt idx="4">
                  <c:v>12.085673437499999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EF-4D54-9C1B-D90B985C0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557871"/>
        <c:axId val="1147554543"/>
      </c:lineChart>
      <c:catAx>
        <c:axId val="114755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554543"/>
        <c:crosses val="autoZero"/>
        <c:auto val="1"/>
        <c:lblAlgn val="ctr"/>
        <c:lblOffset val="100"/>
        <c:noMultiLvlLbl val="0"/>
      </c:catAx>
      <c:valAx>
        <c:axId val="114755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55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37B7-BE69-4F36-86BD-8365B505949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5E4A62-3740-4F43-B7F0-47C85ACC816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Smart grid integration of decentralized renewables with real-time data.</a:t>
          </a:r>
        </a:p>
      </dgm:t>
    </dgm:pt>
    <dgm:pt modelId="{21EB5E0A-6530-44B0-A80E-F7B9A662B3DF}" type="parTrans" cxnId="{FB7EFDD1-576F-4266-8C7E-38107E1EBF5E}">
      <dgm:prSet/>
      <dgm:spPr/>
      <dgm:t>
        <a:bodyPr/>
        <a:lstStyle/>
        <a:p>
          <a:endParaRPr lang="en-US" sz="1200" b="1" i="1"/>
        </a:p>
      </dgm:t>
    </dgm:pt>
    <dgm:pt modelId="{ACDDE15C-9453-4A96-9C1E-BF485C7BD0F6}" type="sibTrans" cxnId="{FB7EFDD1-576F-4266-8C7E-38107E1EBF5E}">
      <dgm:prSet/>
      <dgm:spPr/>
      <dgm:t>
        <a:bodyPr/>
        <a:lstStyle/>
        <a:p>
          <a:endParaRPr lang="en-US" sz="1200" b="1" i="1"/>
        </a:p>
      </dgm:t>
    </dgm:pt>
    <dgm:pt modelId="{FB3F1361-257B-435F-99C6-6207391DAA93}">
      <dgm:prSet custT="1"/>
      <dgm:spPr/>
      <dgm:t>
        <a:bodyPr/>
        <a:lstStyle/>
        <a:p>
          <a:r>
            <a:rPr lang="en-US" sz="1400" b="1" i="1">
              <a:latin typeface="Arial" panose="020B0604020202020204" pitchFamily="34" charset="0"/>
              <a:cs typeface="Arial" panose="020B0604020202020204" pitchFamily="34" charset="0"/>
            </a:rPr>
            <a:t>Supports demand response to align load with renewable availability.</a:t>
          </a:r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8307-25DB-4356-868A-1C541ACA73F5}" type="parTrans" cxnId="{0DA5AF05-6ED5-4381-B088-F161FDB59527}">
      <dgm:prSet/>
      <dgm:spPr/>
      <dgm:t>
        <a:bodyPr/>
        <a:lstStyle/>
        <a:p>
          <a:endParaRPr lang="en-US" sz="1200" b="1" i="1"/>
        </a:p>
      </dgm:t>
    </dgm:pt>
    <dgm:pt modelId="{745502F6-F068-44FD-9610-4DC1F1280770}" type="sibTrans" cxnId="{0DA5AF05-6ED5-4381-B088-F161FDB59527}">
      <dgm:prSet/>
      <dgm:spPr/>
      <dgm:t>
        <a:bodyPr/>
        <a:lstStyle/>
        <a:p>
          <a:endParaRPr lang="en-US" sz="1200" b="1" i="1"/>
        </a:p>
      </dgm:t>
    </dgm:pt>
    <dgm:pt modelId="{06DC6837-4A70-4852-9D75-58B34A547640}">
      <dgm:prSet custT="1"/>
      <dgm:spPr/>
      <dgm:t>
        <a:bodyPr/>
        <a:lstStyle/>
        <a:p>
          <a:r>
            <a:rPr lang="en-US" sz="1400" b="1" i="1">
              <a:latin typeface="Arial" panose="020B0604020202020204" pitchFamily="34" charset="0"/>
              <a:cs typeface="Arial" panose="020B0604020202020204" pitchFamily="34" charset="0"/>
            </a:rPr>
            <a:t>Provides consumption insights for carbon reduction strategies.</a:t>
          </a:r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C0136-1F51-4239-8EEC-CC2438D033CC}" type="parTrans" cxnId="{7C43C758-0F5A-4CF0-8C1C-8FFA2FD7967D}">
      <dgm:prSet/>
      <dgm:spPr/>
      <dgm:t>
        <a:bodyPr/>
        <a:lstStyle/>
        <a:p>
          <a:endParaRPr lang="en-US" sz="1200" b="1" i="1"/>
        </a:p>
      </dgm:t>
    </dgm:pt>
    <dgm:pt modelId="{567CECF0-BCAB-44CD-AF16-4E233222ABCC}" type="sibTrans" cxnId="{7C43C758-0F5A-4CF0-8C1C-8FFA2FD7967D}">
      <dgm:prSet/>
      <dgm:spPr/>
      <dgm:t>
        <a:bodyPr/>
        <a:lstStyle/>
        <a:p>
          <a:endParaRPr lang="en-US" sz="1200" b="1" i="1"/>
        </a:p>
      </dgm:t>
    </dgm:pt>
    <dgm:pt modelId="{B9FFDF25-53E1-4E14-AC50-159A2BCE21F9}" type="pres">
      <dgm:prSet presAssocID="{CD8837B7-BE69-4F36-86BD-8365B5059492}" presName="linear" presStyleCnt="0">
        <dgm:presLayoutVars>
          <dgm:animLvl val="lvl"/>
          <dgm:resizeHandles val="exact"/>
        </dgm:presLayoutVars>
      </dgm:prSet>
      <dgm:spPr/>
    </dgm:pt>
    <dgm:pt modelId="{0096FDED-44C6-4642-B998-525E58D768BC}" type="pres">
      <dgm:prSet presAssocID="{A65E4A62-3740-4F43-B7F0-47C85ACC816F}" presName="parentText" presStyleLbl="node1" presStyleIdx="0" presStyleCnt="3" custLinFactY="-19272" custLinFactNeighborY="-100000">
        <dgm:presLayoutVars>
          <dgm:chMax val="0"/>
          <dgm:bulletEnabled val="1"/>
        </dgm:presLayoutVars>
      </dgm:prSet>
      <dgm:spPr/>
    </dgm:pt>
    <dgm:pt modelId="{51295441-BA4E-4158-87C3-755BF0A9340E}" type="pres">
      <dgm:prSet presAssocID="{ACDDE15C-9453-4A96-9C1E-BF485C7BD0F6}" presName="spacer" presStyleCnt="0"/>
      <dgm:spPr/>
    </dgm:pt>
    <dgm:pt modelId="{FC7C7F72-A5F0-415F-B793-96855DFAEDE2}" type="pres">
      <dgm:prSet presAssocID="{FB3F1361-257B-435F-99C6-6207391DAA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E99E00-2EF7-4D3D-9005-300F21033782}" type="pres">
      <dgm:prSet presAssocID="{745502F6-F068-44FD-9610-4DC1F1280770}" presName="spacer" presStyleCnt="0"/>
      <dgm:spPr/>
    </dgm:pt>
    <dgm:pt modelId="{A0E50644-0001-42B7-ADF6-03FE228DD202}" type="pres">
      <dgm:prSet presAssocID="{06DC6837-4A70-4852-9D75-58B34A5476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A5AF05-6ED5-4381-B088-F161FDB59527}" srcId="{CD8837B7-BE69-4F36-86BD-8365B5059492}" destId="{FB3F1361-257B-435F-99C6-6207391DAA93}" srcOrd="1" destOrd="0" parTransId="{FA8E8307-25DB-4356-868A-1C541ACA73F5}" sibTransId="{745502F6-F068-44FD-9610-4DC1F1280770}"/>
    <dgm:cxn modelId="{4D4AB83E-AE90-40B9-ADC3-F4AAB0CAF6AB}" type="presOf" srcId="{CD8837B7-BE69-4F36-86BD-8365B5059492}" destId="{B9FFDF25-53E1-4E14-AC50-159A2BCE21F9}" srcOrd="0" destOrd="0" presId="urn:microsoft.com/office/officeart/2005/8/layout/vList2"/>
    <dgm:cxn modelId="{BA762676-1CD7-44C6-BCF6-BE2B8A59B578}" type="presOf" srcId="{FB3F1361-257B-435F-99C6-6207391DAA93}" destId="{FC7C7F72-A5F0-415F-B793-96855DFAEDE2}" srcOrd="0" destOrd="0" presId="urn:microsoft.com/office/officeart/2005/8/layout/vList2"/>
    <dgm:cxn modelId="{7C43C758-0F5A-4CF0-8C1C-8FFA2FD7967D}" srcId="{CD8837B7-BE69-4F36-86BD-8365B5059492}" destId="{06DC6837-4A70-4852-9D75-58B34A547640}" srcOrd="2" destOrd="0" parTransId="{979C0136-1F51-4239-8EEC-CC2438D033CC}" sibTransId="{567CECF0-BCAB-44CD-AF16-4E233222ABCC}"/>
    <dgm:cxn modelId="{FB7EFDD1-576F-4266-8C7E-38107E1EBF5E}" srcId="{CD8837B7-BE69-4F36-86BD-8365B5059492}" destId="{A65E4A62-3740-4F43-B7F0-47C85ACC816F}" srcOrd="0" destOrd="0" parTransId="{21EB5E0A-6530-44B0-A80E-F7B9A662B3DF}" sibTransId="{ACDDE15C-9453-4A96-9C1E-BF485C7BD0F6}"/>
    <dgm:cxn modelId="{E8A7F9E2-182E-43CB-BE35-BE4A3B116A01}" type="presOf" srcId="{06DC6837-4A70-4852-9D75-58B34A547640}" destId="{A0E50644-0001-42B7-ADF6-03FE228DD202}" srcOrd="0" destOrd="0" presId="urn:microsoft.com/office/officeart/2005/8/layout/vList2"/>
    <dgm:cxn modelId="{0E7E85ED-4227-4F4F-A7E1-CED331275FB9}" type="presOf" srcId="{A65E4A62-3740-4F43-B7F0-47C85ACC816F}" destId="{0096FDED-44C6-4642-B998-525E58D768BC}" srcOrd="0" destOrd="0" presId="urn:microsoft.com/office/officeart/2005/8/layout/vList2"/>
    <dgm:cxn modelId="{11E536CF-3F7B-4CF3-9CAE-992D0E2E1BCD}" type="presParOf" srcId="{B9FFDF25-53E1-4E14-AC50-159A2BCE21F9}" destId="{0096FDED-44C6-4642-B998-525E58D768BC}" srcOrd="0" destOrd="0" presId="urn:microsoft.com/office/officeart/2005/8/layout/vList2"/>
    <dgm:cxn modelId="{B0ABB7FD-8560-4BFE-9CB7-BCA2AF58D4C6}" type="presParOf" srcId="{B9FFDF25-53E1-4E14-AC50-159A2BCE21F9}" destId="{51295441-BA4E-4158-87C3-755BF0A9340E}" srcOrd="1" destOrd="0" presId="urn:microsoft.com/office/officeart/2005/8/layout/vList2"/>
    <dgm:cxn modelId="{5BA0F0DF-A524-4E95-9E6B-14DE475045C1}" type="presParOf" srcId="{B9FFDF25-53E1-4E14-AC50-159A2BCE21F9}" destId="{FC7C7F72-A5F0-415F-B793-96855DFAEDE2}" srcOrd="2" destOrd="0" presId="urn:microsoft.com/office/officeart/2005/8/layout/vList2"/>
    <dgm:cxn modelId="{7198E0CF-6CEC-4F69-9BB6-723DF7404BB7}" type="presParOf" srcId="{B9FFDF25-53E1-4E14-AC50-159A2BCE21F9}" destId="{67E99E00-2EF7-4D3D-9005-300F21033782}" srcOrd="3" destOrd="0" presId="urn:microsoft.com/office/officeart/2005/8/layout/vList2"/>
    <dgm:cxn modelId="{0A0105C1-3F41-429E-B6E7-516138E7C68E}" type="presParOf" srcId="{B9FFDF25-53E1-4E14-AC50-159A2BCE21F9}" destId="{A0E50644-0001-42B7-ADF6-03FE228DD202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837B7-BE69-4F36-86BD-8365B505949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5E4A62-3740-4F43-B7F0-47C85ACC816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Granular consumption data to help consumers budget </a:t>
          </a:r>
        </a:p>
      </dgm:t>
    </dgm:pt>
    <dgm:pt modelId="{21EB5E0A-6530-44B0-A80E-F7B9A662B3DF}" type="parTrans" cxnId="{FB7EFDD1-576F-4266-8C7E-38107E1EBF5E}">
      <dgm:prSet/>
      <dgm:spPr/>
      <dgm:t>
        <a:bodyPr/>
        <a:lstStyle/>
        <a:p>
          <a:endParaRPr lang="en-US" sz="1200" b="1" i="1"/>
        </a:p>
      </dgm:t>
    </dgm:pt>
    <dgm:pt modelId="{ACDDE15C-9453-4A96-9C1E-BF485C7BD0F6}" type="sibTrans" cxnId="{FB7EFDD1-576F-4266-8C7E-38107E1EBF5E}">
      <dgm:prSet/>
      <dgm:spPr/>
      <dgm:t>
        <a:bodyPr/>
        <a:lstStyle/>
        <a:p>
          <a:endParaRPr lang="en-US" sz="1200" b="1" i="1"/>
        </a:p>
      </dgm:t>
    </dgm:pt>
    <dgm:pt modelId="{60764704-466F-437E-B759-2D1B0CEB19E8}">
      <dgm:prSet custT="1"/>
      <dgm:spPr/>
      <dgm:t>
        <a:bodyPr/>
        <a:lstStyle/>
        <a:p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Enabling time-of-use tariffs </a:t>
          </a:r>
        </a:p>
      </dgm:t>
    </dgm:pt>
    <dgm:pt modelId="{6C9CDD86-7D07-47E1-9B6B-C182CCF71ADC}" type="parTrans" cxnId="{C4224EA7-4354-4933-A08A-2D4EEE5C2563}">
      <dgm:prSet/>
      <dgm:spPr/>
      <dgm:t>
        <a:bodyPr/>
        <a:lstStyle/>
        <a:p>
          <a:endParaRPr lang="en-US"/>
        </a:p>
      </dgm:t>
    </dgm:pt>
    <dgm:pt modelId="{34BE3C14-FFB6-4590-875B-DD048E99BE8D}" type="sibTrans" cxnId="{C4224EA7-4354-4933-A08A-2D4EEE5C2563}">
      <dgm:prSet/>
      <dgm:spPr/>
      <dgm:t>
        <a:bodyPr/>
        <a:lstStyle/>
        <a:p>
          <a:endParaRPr lang="en-US"/>
        </a:p>
      </dgm:t>
    </dgm:pt>
    <dgm:pt modelId="{303FAB2D-BD40-42AA-BAF5-47F05A9B48AA}">
      <dgm:prSet custT="1"/>
      <dgm:spPr/>
      <dgm:t>
        <a:bodyPr/>
        <a:lstStyle/>
        <a:p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Reduces utility costs</a:t>
          </a:r>
        </a:p>
      </dgm:t>
    </dgm:pt>
    <dgm:pt modelId="{61676C44-7A2F-4AB7-8303-BFBE3625433C}" type="parTrans" cxnId="{BF40D7AD-0B94-46D0-9511-061795961557}">
      <dgm:prSet/>
      <dgm:spPr/>
      <dgm:t>
        <a:bodyPr/>
        <a:lstStyle/>
        <a:p>
          <a:endParaRPr lang="en-US"/>
        </a:p>
      </dgm:t>
    </dgm:pt>
    <dgm:pt modelId="{C630FFF5-16D6-40BE-9578-91481A45D187}" type="sibTrans" cxnId="{BF40D7AD-0B94-46D0-9511-061795961557}">
      <dgm:prSet/>
      <dgm:spPr/>
      <dgm:t>
        <a:bodyPr/>
        <a:lstStyle/>
        <a:p>
          <a:endParaRPr lang="en-US"/>
        </a:p>
      </dgm:t>
    </dgm:pt>
    <dgm:pt modelId="{B9FFDF25-53E1-4E14-AC50-159A2BCE21F9}" type="pres">
      <dgm:prSet presAssocID="{CD8837B7-BE69-4F36-86BD-8365B5059492}" presName="linear" presStyleCnt="0">
        <dgm:presLayoutVars>
          <dgm:animLvl val="lvl"/>
          <dgm:resizeHandles val="exact"/>
        </dgm:presLayoutVars>
      </dgm:prSet>
      <dgm:spPr/>
    </dgm:pt>
    <dgm:pt modelId="{0096FDED-44C6-4642-B998-525E58D768BC}" type="pres">
      <dgm:prSet presAssocID="{A65E4A62-3740-4F43-B7F0-47C85ACC816F}" presName="parentText" presStyleLbl="node1" presStyleIdx="0" presStyleCnt="3" custLinFactY="-19272" custLinFactNeighborY="-100000">
        <dgm:presLayoutVars>
          <dgm:chMax val="0"/>
          <dgm:bulletEnabled val="1"/>
        </dgm:presLayoutVars>
      </dgm:prSet>
      <dgm:spPr/>
    </dgm:pt>
    <dgm:pt modelId="{51295441-BA4E-4158-87C3-755BF0A9340E}" type="pres">
      <dgm:prSet presAssocID="{ACDDE15C-9453-4A96-9C1E-BF485C7BD0F6}" presName="spacer" presStyleCnt="0"/>
      <dgm:spPr/>
    </dgm:pt>
    <dgm:pt modelId="{FD588FCF-FB3B-4E24-AC3A-0489DC938CB0}" type="pres">
      <dgm:prSet presAssocID="{60764704-466F-437E-B759-2D1B0CEB19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3367BC-E5E7-4FD7-A70B-919E5D3F740F}" type="pres">
      <dgm:prSet presAssocID="{34BE3C14-FFB6-4590-875B-DD048E99BE8D}" presName="spacer" presStyleCnt="0"/>
      <dgm:spPr/>
    </dgm:pt>
    <dgm:pt modelId="{7844CF6D-11EF-4A24-B286-85EB2528D63C}" type="pres">
      <dgm:prSet presAssocID="{303FAB2D-BD40-42AA-BAF5-47F05A9B48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4AB83E-AE90-40B9-ADC3-F4AAB0CAF6AB}" type="presOf" srcId="{CD8837B7-BE69-4F36-86BD-8365B5059492}" destId="{B9FFDF25-53E1-4E14-AC50-159A2BCE21F9}" srcOrd="0" destOrd="0" presId="urn:microsoft.com/office/officeart/2005/8/layout/vList2"/>
    <dgm:cxn modelId="{C4224EA7-4354-4933-A08A-2D4EEE5C2563}" srcId="{CD8837B7-BE69-4F36-86BD-8365B5059492}" destId="{60764704-466F-437E-B759-2D1B0CEB19E8}" srcOrd="1" destOrd="0" parTransId="{6C9CDD86-7D07-47E1-9B6B-C182CCF71ADC}" sibTransId="{34BE3C14-FFB6-4590-875B-DD048E99BE8D}"/>
    <dgm:cxn modelId="{BF40D7AD-0B94-46D0-9511-061795961557}" srcId="{CD8837B7-BE69-4F36-86BD-8365B5059492}" destId="{303FAB2D-BD40-42AA-BAF5-47F05A9B48AA}" srcOrd="2" destOrd="0" parTransId="{61676C44-7A2F-4AB7-8303-BFBE3625433C}" sibTransId="{C630FFF5-16D6-40BE-9578-91481A45D187}"/>
    <dgm:cxn modelId="{FB7EFDD1-576F-4266-8C7E-38107E1EBF5E}" srcId="{CD8837B7-BE69-4F36-86BD-8365B5059492}" destId="{A65E4A62-3740-4F43-B7F0-47C85ACC816F}" srcOrd="0" destOrd="0" parTransId="{21EB5E0A-6530-44B0-A80E-F7B9A662B3DF}" sibTransId="{ACDDE15C-9453-4A96-9C1E-BF485C7BD0F6}"/>
    <dgm:cxn modelId="{452142E4-618D-4A11-8C47-8F8CF12C99B4}" type="presOf" srcId="{60764704-466F-437E-B759-2D1B0CEB19E8}" destId="{FD588FCF-FB3B-4E24-AC3A-0489DC938CB0}" srcOrd="0" destOrd="0" presId="urn:microsoft.com/office/officeart/2005/8/layout/vList2"/>
    <dgm:cxn modelId="{0E7E85ED-4227-4F4F-A7E1-CED331275FB9}" type="presOf" srcId="{A65E4A62-3740-4F43-B7F0-47C85ACC816F}" destId="{0096FDED-44C6-4642-B998-525E58D768BC}" srcOrd="0" destOrd="0" presId="urn:microsoft.com/office/officeart/2005/8/layout/vList2"/>
    <dgm:cxn modelId="{CC12B3F9-C5C5-48B2-B1CB-99130106CC9F}" type="presOf" srcId="{303FAB2D-BD40-42AA-BAF5-47F05A9B48AA}" destId="{7844CF6D-11EF-4A24-B286-85EB2528D63C}" srcOrd="0" destOrd="0" presId="urn:microsoft.com/office/officeart/2005/8/layout/vList2"/>
    <dgm:cxn modelId="{11E536CF-3F7B-4CF3-9CAE-992D0E2E1BCD}" type="presParOf" srcId="{B9FFDF25-53E1-4E14-AC50-159A2BCE21F9}" destId="{0096FDED-44C6-4642-B998-525E58D768BC}" srcOrd="0" destOrd="0" presId="urn:microsoft.com/office/officeart/2005/8/layout/vList2"/>
    <dgm:cxn modelId="{B0ABB7FD-8560-4BFE-9CB7-BCA2AF58D4C6}" type="presParOf" srcId="{B9FFDF25-53E1-4E14-AC50-159A2BCE21F9}" destId="{51295441-BA4E-4158-87C3-755BF0A9340E}" srcOrd="1" destOrd="0" presId="urn:microsoft.com/office/officeart/2005/8/layout/vList2"/>
    <dgm:cxn modelId="{9966E9D6-37A8-418E-8B59-5B9E3DDBFDB7}" type="presParOf" srcId="{B9FFDF25-53E1-4E14-AC50-159A2BCE21F9}" destId="{FD588FCF-FB3B-4E24-AC3A-0489DC938CB0}" srcOrd="2" destOrd="0" presId="urn:microsoft.com/office/officeart/2005/8/layout/vList2"/>
    <dgm:cxn modelId="{7A45E5B8-8085-45B1-92CF-6AC9B51BF869}" type="presParOf" srcId="{B9FFDF25-53E1-4E14-AC50-159A2BCE21F9}" destId="{493367BC-E5E7-4FD7-A70B-919E5D3F740F}" srcOrd="3" destOrd="0" presId="urn:microsoft.com/office/officeart/2005/8/layout/vList2"/>
    <dgm:cxn modelId="{F7AAB465-6A6F-4E01-BCE0-78A9847FFEE8}" type="presParOf" srcId="{B9FFDF25-53E1-4E14-AC50-159A2BCE21F9}" destId="{7844CF6D-11EF-4A24-B286-85EB2528D6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837B7-BE69-4F36-86BD-8365B505949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5E4A62-3740-4F43-B7F0-47C85ACC816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outage detection and fault localization.</a:t>
          </a:r>
        </a:p>
      </dgm:t>
    </dgm:pt>
    <dgm:pt modelId="{21EB5E0A-6530-44B0-A80E-F7B9A662B3DF}" type="parTrans" cxnId="{FB7EFDD1-576F-4266-8C7E-38107E1EBF5E}">
      <dgm:prSet/>
      <dgm:spPr/>
      <dgm:t>
        <a:bodyPr/>
        <a:lstStyle/>
        <a:p>
          <a:endParaRPr lang="en-US" sz="1600" b="1" i="1"/>
        </a:p>
      </dgm:t>
    </dgm:pt>
    <dgm:pt modelId="{ACDDE15C-9453-4A96-9C1E-BF485C7BD0F6}" type="sibTrans" cxnId="{FB7EFDD1-576F-4266-8C7E-38107E1EBF5E}">
      <dgm:prSet/>
      <dgm:spPr/>
      <dgm:t>
        <a:bodyPr/>
        <a:lstStyle/>
        <a:p>
          <a:endParaRPr lang="en-US" sz="1600" b="1" i="1"/>
        </a:p>
      </dgm:t>
    </dgm:pt>
    <dgm:pt modelId="{8BBA0F9C-CA3E-45F2-8844-7211C153D354}">
      <dgm:prSet custT="1"/>
      <dgm:spPr/>
      <dgm:t>
        <a:bodyPr/>
        <a:lstStyle/>
        <a:p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Helps in assessing non-technical losses </a:t>
          </a:r>
        </a:p>
      </dgm:t>
    </dgm:pt>
    <dgm:pt modelId="{F536029A-6E9E-4B77-A8B8-AEC243DF3212}" type="parTrans" cxnId="{C88BF571-546D-4541-BF17-3C652267472C}">
      <dgm:prSet/>
      <dgm:spPr/>
      <dgm:t>
        <a:bodyPr/>
        <a:lstStyle/>
        <a:p>
          <a:endParaRPr lang="en-US" sz="1600"/>
        </a:p>
      </dgm:t>
    </dgm:pt>
    <dgm:pt modelId="{06FBD428-A92B-48FE-8079-B557BA960E57}" type="sibTrans" cxnId="{C88BF571-546D-4541-BF17-3C652267472C}">
      <dgm:prSet/>
      <dgm:spPr/>
      <dgm:t>
        <a:bodyPr/>
        <a:lstStyle/>
        <a:p>
          <a:endParaRPr lang="en-US" sz="1600"/>
        </a:p>
      </dgm:t>
    </dgm:pt>
    <dgm:pt modelId="{024130E8-4A42-4AA3-9C4D-4F5195131D75}">
      <dgm:prSet custT="1"/>
      <dgm:spPr/>
      <dgm:t>
        <a:bodyPr/>
        <a:lstStyle/>
        <a:p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Helps in Demand side Management</a:t>
          </a:r>
        </a:p>
      </dgm:t>
    </dgm:pt>
    <dgm:pt modelId="{F8FA1391-0A03-4D9E-A80D-97316E60473A}" type="parTrans" cxnId="{E723D6F9-D7BF-4996-87A1-046D0AFA778C}">
      <dgm:prSet/>
      <dgm:spPr/>
      <dgm:t>
        <a:bodyPr/>
        <a:lstStyle/>
        <a:p>
          <a:endParaRPr lang="en-US" sz="1600"/>
        </a:p>
      </dgm:t>
    </dgm:pt>
    <dgm:pt modelId="{DC104B1F-8911-437A-89B4-DAF7DE87FE89}" type="sibTrans" cxnId="{E723D6F9-D7BF-4996-87A1-046D0AFA778C}">
      <dgm:prSet/>
      <dgm:spPr/>
      <dgm:t>
        <a:bodyPr/>
        <a:lstStyle/>
        <a:p>
          <a:endParaRPr lang="en-US" sz="1600"/>
        </a:p>
      </dgm:t>
    </dgm:pt>
    <dgm:pt modelId="{B9FFDF25-53E1-4E14-AC50-159A2BCE21F9}" type="pres">
      <dgm:prSet presAssocID="{CD8837B7-BE69-4F36-86BD-8365B5059492}" presName="linear" presStyleCnt="0">
        <dgm:presLayoutVars>
          <dgm:animLvl val="lvl"/>
          <dgm:resizeHandles val="exact"/>
        </dgm:presLayoutVars>
      </dgm:prSet>
      <dgm:spPr/>
    </dgm:pt>
    <dgm:pt modelId="{0096FDED-44C6-4642-B998-525E58D768BC}" type="pres">
      <dgm:prSet presAssocID="{A65E4A62-3740-4F43-B7F0-47C85ACC816F}" presName="parentText" presStyleLbl="node1" presStyleIdx="0" presStyleCnt="3" custLinFactY="-19272" custLinFactNeighborY="-100000">
        <dgm:presLayoutVars>
          <dgm:chMax val="0"/>
          <dgm:bulletEnabled val="1"/>
        </dgm:presLayoutVars>
      </dgm:prSet>
      <dgm:spPr/>
    </dgm:pt>
    <dgm:pt modelId="{51295441-BA4E-4158-87C3-755BF0A9340E}" type="pres">
      <dgm:prSet presAssocID="{ACDDE15C-9453-4A96-9C1E-BF485C7BD0F6}" presName="spacer" presStyleCnt="0"/>
      <dgm:spPr/>
    </dgm:pt>
    <dgm:pt modelId="{2E2472A0-617D-4C5B-87F3-F2D18E2C153C}" type="pres">
      <dgm:prSet presAssocID="{8BBA0F9C-CA3E-45F2-8844-7211C153D3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64770D-6CB1-4751-A70F-2355B0C423A3}" type="pres">
      <dgm:prSet presAssocID="{06FBD428-A92B-48FE-8079-B557BA960E57}" presName="spacer" presStyleCnt="0"/>
      <dgm:spPr/>
    </dgm:pt>
    <dgm:pt modelId="{C08E03DD-12BA-4A16-84C9-6C0E0CE1A52A}" type="pres">
      <dgm:prSet presAssocID="{024130E8-4A42-4AA3-9C4D-4F5195131D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4AB83E-AE90-40B9-ADC3-F4AAB0CAF6AB}" type="presOf" srcId="{CD8837B7-BE69-4F36-86BD-8365B5059492}" destId="{B9FFDF25-53E1-4E14-AC50-159A2BCE21F9}" srcOrd="0" destOrd="0" presId="urn:microsoft.com/office/officeart/2005/8/layout/vList2"/>
    <dgm:cxn modelId="{D594975D-40BE-4846-AF3E-88C738F6CCFA}" type="presOf" srcId="{8BBA0F9C-CA3E-45F2-8844-7211C153D354}" destId="{2E2472A0-617D-4C5B-87F3-F2D18E2C153C}" srcOrd="0" destOrd="0" presId="urn:microsoft.com/office/officeart/2005/8/layout/vList2"/>
    <dgm:cxn modelId="{C88BF571-546D-4541-BF17-3C652267472C}" srcId="{CD8837B7-BE69-4F36-86BD-8365B5059492}" destId="{8BBA0F9C-CA3E-45F2-8844-7211C153D354}" srcOrd="1" destOrd="0" parTransId="{F536029A-6E9E-4B77-A8B8-AEC243DF3212}" sibTransId="{06FBD428-A92B-48FE-8079-B557BA960E57}"/>
    <dgm:cxn modelId="{1A35659E-187B-482F-B115-2489F6C31CD9}" type="presOf" srcId="{024130E8-4A42-4AA3-9C4D-4F5195131D75}" destId="{C08E03DD-12BA-4A16-84C9-6C0E0CE1A52A}" srcOrd="0" destOrd="0" presId="urn:microsoft.com/office/officeart/2005/8/layout/vList2"/>
    <dgm:cxn modelId="{FB7EFDD1-576F-4266-8C7E-38107E1EBF5E}" srcId="{CD8837B7-BE69-4F36-86BD-8365B5059492}" destId="{A65E4A62-3740-4F43-B7F0-47C85ACC816F}" srcOrd="0" destOrd="0" parTransId="{21EB5E0A-6530-44B0-A80E-F7B9A662B3DF}" sibTransId="{ACDDE15C-9453-4A96-9C1E-BF485C7BD0F6}"/>
    <dgm:cxn modelId="{0E7E85ED-4227-4F4F-A7E1-CED331275FB9}" type="presOf" srcId="{A65E4A62-3740-4F43-B7F0-47C85ACC816F}" destId="{0096FDED-44C6-4642-B998-525E58D768BC}" srcOrd="0" destOrd="0" presId="urn:microsoft.com/office/officeart/2005/8/layout/vList2"/>
    <dgm:cxn modelId="{E723D6F9-D7BF-4996-87A1-046D0AFA778C}" srcId="{CD8837B7-BE69-4F36-86BD-8365B5059492}" destId="{024130E8-4A42-4AA3-9C4D-4F5195131D75}" srcOrd="2" destOrd="0" parTransId="{F8FA1391-0A03-4D9E-A80D-97316E60473A}" sibTransId="{DC104B1F-8911-437A-89B4-DAF7DE87FE89}"/>
    <dgm:cxn modelId="{11E536CF-3F7B-4CF3-9CAE-992D0E2E1BCD}" type="presParOf" srcId="{B9FFDF25-53E1-4E14-AC50-159A2BCE21F9}" destId="{0096FDED-44C6-4642-B998-525E58D768BC}" srcOrd="0" destOrd="0" presId="urn:microsoft.com/office/officeart/2005/8/layout/vList2"/>
    <dgm:cxn modelId="{B0ABB7FD-8560-4BFE-9CB7-BCA2AF58D4C6}" type="presParOf" srcId="{B9FFDF25-53E1-4E14-AC50-159A2BCE21F9}" destId="{51295441-BA4E-4158-87C3-755BF0A9340E}" srcOrd="1" destOrd="0" presId="urn:microsoft.com/office/officeart/2005/8/layout/vList2"/>
    <dgm:cxn modelId="{E16AD006-1275-4B7C-8095-202C3F9B49A9}" type="presParOf" srcId="{B9FFDF25-53E1-4E14-AC50-159A2BCE21F9}" destId="{2E2472A0-617D-4C5B-87F3-F2D18E2C153C}" srcOrd="2" destOrd="0" presId="urn:microsoft.com/office/officeart/2005/8/layout/vList2"/>
    <dgm:cxn modelId="{AA60A732-0573-4E9D-A705-3ADA29CA6648}" type="presParOf" srcId="{B9FFDF25-53E1-4E14-AC50-159A2BCE21F9}" destId="{4164770D-6CB1-4751-A70F-2355B0C423A3}" srcOrd="3" destOrd="0" presId="urn:microsoft.com/office/officeart/2005/8/layout/vList2"/>
    <dgm:cxn modelId="{9C54C4D0-4F41-44B8-9936-F69BE0055906}" type="presParOf" srcId="{B9FFDF25-53E1-4E14-AC50-159A2BCE21F9}" destId="{C08E03DD-12BA-4A16-84C9-6C0E0CE1A5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60324C-E6CE-4D34-B442-7598E2F81BA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E67DC-3E5B-4DD4-8313-48CEC1271308}">
      <dgm:prSet phldrT="[Text]" custT="1"/>
      <dgm:spPr/>
      <dgm:t>
        <a:bodyPr/>
        <a:lstStyle/>
        <a:p>
          <a:r>
            <a:rPr lang="en-US" sz="1800" dirty="0"/>
            <a:t>Features</a:t>
          </a:r>
        </a:p>
      </dgm:t>
    </dgm:pt>
    <dgm:pt modelId="{AFF4C8FD-8F74-41A5-9411-570A88CF7787}" type="parTrans" cxnId="{193B4E6B-9075-48B6-AAB6-0468FB7241B5}">
      <dgm:prSet/>
      <dgm:spPr/>
      <dgm:t>
        <a:bodyPr/>
        <a:lstStyle/>
        <a:p>
          <a:endParaRPr lang="en-US" sz="1800"/>
        </a:p>
      </dgm:t>
    </dgm:pt>
    <dgm:pt modelId="{4564BB0A-4B01-4184-B82D-D6CEF855037E}" type="sibTrans" cxnId="{193B4E6B-9075-48B6-AAB6-0468FB7241B5}">
      <dgm:prSet/>
      <dgm:spPr/>
      <dgm:t>
        <a:bodyPr/>
        <a:lstStyle/>
        <a:p>
          <a:endParaRPr lang="en-US" sz="1800"/>
        </a:p>
      </dgm:t>
    </dgm:pt>
    <dgm:pt modelId="{07C92C8A-DBF7-4962-B60A-B7F36A79B53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Reducing upfront capital requirements</a:t>
          </a:r>
          <a:endParaRPr lang="en-US" sz="1800" dirty="0"/>
        </a:p>
      </dgm:t>
    </dgm:pt>
    <dgm:pt modelId="{646CA984-155E-4E64-BAB9-5AADFD540219}" type="parTrans" cxnId="{1397F7DD-FF0F-4D89-952C-A05A46D705C8}">
      <dgm:prSet custT="1"/>
      <dgm:spPr/>
      <dgm:t>
        <a:bodyPr/>
        <a:lstStyle/>
        <a:p>
          <a:endParaRPr lang="en-US" sz="1800"/>
        </a:p>
      </dgm:t>
    </dgm:pt>
    <dgm:pt modelId="{EE44E828-99F0-4E9C-BE98-C4ED3990DE98}" type="sibTrans" cxnId="{1397F7DD-FF0F-4D89-952C-A05A46D705C8}">
      <dgm:prSet/>
      <dgm:spPr/>
      <dgm:t>
        <a:bodyPr/>
        <a:lstStyle/>
        <a:p>
          <a:endParaRPr lang="en-US" sz="1800"/>
        </a:p>
      </dgm:t>
    </dgm:pt>
    <dgm:pt modelId="{90D3C22D-40D9-453C-9D59-D59A47E62076}">
      <dgm:prSet custT="1"/>
      <dgm:spPr/>
      <dgm:t>
        <a:bodyPr/>
        <a:lstStyle/>
        <a:p>
          <a:r>
            <a:rPr lang="en-US" sz="1800" b="1" dirty="0"/>
            <a:t>Securing payments</a:t>
          </a:r>
          <a:r>
            <a:rPr lang="en-US" sz="1800" dirty="0"/>
            <a:t> through an </a:t>
          </a:r>
          <a:r>
            <a:rPr lang="en-US" sz="1800" b="1" dirty="0"/>
            <a:t>Escrow mechanism</a:t>
          </a:r>
          <a:endParaRPr lang="en-US" sz="1800" dirty="0"/>
        </a:p>
      </dgm:t>
    </dgm:pt>
    <dgm:pt modelId="{2922E811-AE6D-430A-A993-7CF02A5DB30A}" type="parTrans" cxnId="{A6F81DB6-424F-429D-8D0E-5E2F1AC4B101}">
      <dgm:prSet custT="1"/>
      <dgm:spPr/>
      <dgm:t>
        <a:bodyPr/>
        <a:lstStyle/>
        <a:p>
          <a:endParaRPr lang="en-US" sz="1800"/>
        </a:p>
      </dgm:t>
    </dgm:pt>
    <dgm:pt modelId="{CF977F2B-7DF4-492F-9195-6C36FFA60963}" type="sibTrans" cxnId="{A6F81DB6-424F-429D-8D0E-5E2F1AC4B101}">
      <dgm:prSet/>
      <dgm:spPr/>
      <dgm:t>
        <a:bodyPr/>
        <a:lstStyle/>
        <a:p>
          <a:endParaRPr lang="en-US" sz="1800"/>
        </a:p>
      </dgm:t>
    </dgm:pt>
    <dgm:pt modelId="{486EBC21-C2C9-414B-88B0-8956AF31AF21}">
      <dgm:prSet custT="1"/>
      <dgm:spPr/>
      <dgm:t>
        <a:bodyPr/>
        <a:lstStyle/>
        <a:p>
          <a:r>
            <a:rPr lang="en-US" sz="1800" b="1" dirty="0"/>
            <a:t>Linking payments to performance</a:t>
          </a:r>
          <a:r>
            <a:rPr lang="en-US" sz="1800" dirty="0"/>
            <a:t> via </a:t>
          </a:r>
          <a:r>
            <a:rPr lang="en-US" sz="1800" b="1" dirty="0"/>
            <a:t>SLA-based annuities</a:t>
          </a:r>
          <a:endParaRPr lang="en-US" sz="1800" dirty="0"/>
        </a:p>
      </dgm:t>
    </dgm:pt>
    <dgm:pt modelId="{320AD26E-803E-4907-9CE1-5855AD49CD0E}" type="parTrans" cxnId="{F0710577-A5B2-4DD0-903B-94F444000F4B}">
      <dgm:prSet custT="1"/>
      <dgm:spPr/>
      <dgm:t>
        <a:bodyPr/>
        <a:lstStyle/>
        <a:p>
          <a:endParaRPr lang="en-US" sz="1800"/>
        </a:p>
      </dgm:t>
    </dgm:pt>
    <dgm:pt modelId="{3F93E52B-3E5D-4659-BEFE-7A9A9151CEA1}" type="sibTrans" cxnId="{F0710577-A5B2-4DD0-903B-94F444000F4B}">
      <dgm:prSet/>
      <dgm:spPr/>
      <dgm:t>
        <a:bodyPr/>
        <a:lstStyle/>
        <a:p>
          <a:endParaRPr lang="en-US" sz="1800"/>
        </a:p>
      </dgm:t>
    </dgm:pt>
    <dgm:pt modelId="{34BF5A11-56F4-4A27-9835-402B3D5B473A}" type="pres">
      <dgm:prSet presAssocID="{7260324C-E6CE-4D34-B442-7598E2F81BA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F31954-0224-41B4-8D39-F2F6A21EBDE0}" type="pres">
      <dgm:prSet presAssocID="{9B0E67DC-3E5B-4DD4-8313-48CEC1271308}" presName="root1" presStyleCnt="0"/>
      <dgm:spPr/>
    </dgm:pt>
    <dgm:pt modelId="{BA99B69D-9B8D-4F65-9BCE-34431C8EB36D}" type="pres">
      <dgm:prSet presAssocID="{9B0E67DC-3E5B-4DD4-8313-48CEC1271308}" presName="LevelOneTextNode" presStyleLbl="node0" presStyleIdx="0" presStyleCnt="1">
        <dgm:presLayoutVars>
          <dgm:chPref val="3"/>
        </dgm:presLayoutVars>
      </dgm:prSet>
      <dgm:spPr/>
    </dgm:pt>
    <dgm:pt modelId="{79FC69B5-1A28-4C4F-8605-5A087E80F403}" type="pres">
      <dgm:prSet presAssocID="{9B0E67DC-3E5B-4DD4-8313-48CEC1271308}" presName="level2hierChild" presStyleCnt="0"/>
      <dgm:spPr/>
    </dgm:pt>
    <dgm:pt modelId="{BF417317-0A12-4681-9852-27E2DFCE3CED}" type="pres">
      <dgm:prSet presAssocID="{646CA984-155E-4E64-BAB9-5AADFD540219}" presName="conn2-1" presStyleLbl="parChTrans1D2" presStyleIdx="0" presStyleCnt="3"/>
      <dgm:spPr/>
    </dgm:pt>
    <dgm:pt modelId="{05519D93-3F33-4541-8928-667B843703F5}" type="pres">
      <dgm:prSet presAssocID="{646CA984-155E-4E64-BAB9-5AADFD540219}" presName="connTx" presStyleLbl="parChTrans1D2" presStyleIdx="0" presStyleCnt="3"/>
      <dgm:spPr/>
    </dgm:pt>
    <dgm:pt modelId="{9E171E91-42D2-490C-B6A5-548D8D8576EF}" type="pres">
      <dgm:prSet presAssocID="{07C92C8A-DBF7-4962-B60A-B7F36A79B53A}" presName="root2" presStyleCnt="0"/>
      <dgm:spPr/>
    </dgm:pt>
    <dgm:pt modelId="{DE936707-13F5-43E0-97D8-0EBE626CD3D3}" type="pres">
      <dgm:prSet presAssocID="{07C92C8A-DBF7-4962-B60A-B7F36A79B53A}" presName="LevelTwoTextNode" presStyleLbl="node2" presStyleIdx="0" presStyleCnt="3">
        <dgm:presLayoutVars>
          <dgm:chPref val="3"/>
        </dgm:presLayoutVars>
      </dgm:prSet>
      <dgm:spPr/>
    </dgm:pt>
    <dgm:pt modelId="{4E741254-02E7-4D31-A722-D709542A92F9}" type="pres">
      <dgm:prSet presAssocID="{07C92C8A-DBF7-4962-B60A-B7F36A79B53A}" presName="level3hierChild" presStyleCnt="0"/>
      <dgm:spPr/>
    </dgm:pt>
    <dgm:pt modelId="{51980BAB-C7FC-4A0E-B132-928EC2457939}" type="pres">
      <dgm:prSet presAssocID="{2922E811-AE6D-430A-A993-7CF02A5DB30A}" presName="conn2-1" presStyleLbl="parChTrans1D2" presStyleIdx="1" presStyleCnt="3"/>
      <dgm:spPr/>
    </dgm:pt>
    <dgm:pt modelId="{9EC1A793-4212-42E3-96DE-89198277B68F}" type="pres">
      <dgm:prSet presAssocID="{2922E811-AE6D-430A-A993-7CF02A5DB30A}" presName="connTx" presStyleLbl="parChTrans1D2" presStyleIdx="1" presStyleCnt="3"/>
      <dgm:spPr/>
    </dgm:pt>
    <dgm:pt modelId="{6E3336A4-14C8-4AAE-A33E-6DBC6DF81232}" type="pres">
      <dgm:prSet presAssocID="{90D3C22D-40D9-453C-9D59-D59A47E62076}" presName="root2" presStyleCnt="0"/>
      <dgm:spPr/>
    </dgm:pt>
    <dgm:pt modelId="{970DFED4-198D-41BD-8419-BC8B1A9F9517}" type="pres">
      <dgm:prSet presAssocID="{90D3C22D-40D9-453C-9D59-D59A47E62076}" presName="LevelTwoTextNode" presStyleLbl="node2" presStyleIdx="1" presStyleCnt="3">
        <dgm:presLayoutVars>
          <dgm:chPref val="3"/>
        </dgm:presLayoutVars>
      </dgm:prSet>
      <dgm:spPr/>
    </dgm:pt>
    <dgm:pt modelId="{6FB7035F-EFAD-4C3B-AEBF-83B3CFF21EB7}" type="pres">
      <dgm:prSet presAssocID="{90D3C22D-40D9-453C-9D59-D59A47E62076}" presName="level3hierChild" presStyleCnt="0"/>
      <dgm:spPr/>
    </dgm:pt>
    <dgm:pt modelId="{A1056B58-61BD-497F-A76B-549361D8C2DC}" type="pres">
      <dgm:prSet presAssocID="{320AD26E-803E-4907-9CE1-5855AD49CD0E}" presName="conn2-1" presStyleLbl="parChTrans1D2" presStyleIdx="2" presStyleCnt="3"/>
      <dgm:spPr/>
    </dgm:pt>
    <dgm:pt modelId="{95961DC8-B687-4D2D-8970-7F0269D9D977}" type="pres">
      <dgm:prSet presAssocID="{320AD26E-803E-4907-9CE1-5855AD49CD0E}" presName="connTx" presStyleLbl="parChTrans1D2" presStyleIdx="2" presStyleCnt="3"/>
      <dgm:spPr/>
    </dgm:pt>
    <dgm:pt modelId="{EEFCBF70-37E8-451F-B9BC-F8DB92B8A7E1}" type="pres">
      <dgm:prSet presAssocID="{486EBC21-C2C9-414B-88B0-8956AF31AF21}" presName="root2" presStyleCnt="0"/>
      <dgm:spPr/>
    </dgm:pt>
    <dgm:pt modelId="{F175DA1B-8F2B-407C-94E5-BA368BE863FB}" type="pres">
      <dgm:prSet presAssocID="{486EBC21-C2C9-414B-88B0-8956AF31AF21}" presName="LevelTwoTextNode" presStyleLbl="node2" presStyleIdx="2" presStyleCnt="3">
        <dgm:presLayoutVars>
          <dgm:chPref val="3"/>
        </dgm:presLayoutVars>
      </dgm:prSet>
      <dgm:spPr/>
    </dgm:pt>
    <dgm:pt modelId="{A67BCE83-A1AF-4127-A03C-86700D8799C7}" type="pres">
      <dgm:prSet presAssocID="{486EBC21-C2C9-414B-88B0-8956AF31AF21}" presName="level3hierChild" presStyleCnt="0"/>
      <dgm:spPr/>
    </dgm:pt>
  </dgm:ptLst>
  <dgm:cxnLst>
    <dgm:cxn modelId="{FB9D7F01-ED86-46C7-9A2B-9720CF2C3688}" type="presOf" srcId="{646CA984-155E-4E64-BAB9-5AADFD540219}" destId="{BF417317-0A12-4681-9852-27E2DFCE3CED}" srcOrd="0" destOrd="0" presId="urn:microsoft.com/office/officeart/2008/layout/HorizontalMultiLevelHierarchy"/>
    <dgm:cxn modelId="{D77AA434-3104-4E6C-8EAF-B93EE70A0F46}" type="presOf" srcId="{486EBC21-C2C9-414B-88B0-8956AF31AF21}" destId="{F175DA1B-8F2B-407C-94E5-BA368BE863FB}" srcOrd="0" destOrd="0" presId="urn:microsoft.com/office/officeart/2008/layout/HorizontalMultiLevelHierarchy"/>
    <dgm:cxn modelId="{8DFC8C35-8F0C-41A0-97B9-7687F6AD17AF}" type="presOf" srcId="{646CA984-155E-4E64-BAB9-5AADFD540219}" destId="{05519D93-3F33-4541-8928-667B843703F5}" srcOrd="1" destOrd="0" presId="urn:microsoft.com/office/officeart/2008/layout/HorizontalMultiLevelHierarchy"/>
    <dgm:cxn modelId="{EEBD2A48-E33C-4495-AE58-C6B590509EFC}" type="presOf" srcId="{320AD26E-803E-4907-9CE1-5855AD49CD0E}" destId="{95961DC8-B687-4D2D-8970-7F0269D9D977}" srcOrd="1" destOrd="0" presId="urn:microsoft.com/office/officeart/2008/layout/HorizontalMultiLevelHierarchy"/>
    <dgm:cxn modelId="{193B4E6B-9075-48B6-AAB6-0468FB7241B5}" srcId="{7260324C-E6CE-4D34-B442-7598E2F81BAB}" destId="{9B0E67DC-3E5B-4DD4-8313-48CEC1271308}" srcOrd="0" destOrd="0" parTransId="{AFF4C8FD-8F74-41A5-9411-570A88CF7787}" sibTransId="{4564BB0A-4B01-4184-B82D-D6CEF855037E}"/>
    <dgm:cxn modelId="{F0710577-A5B2-4DD0-903B-94F444000F4B}" srcId="{9B0E67DC-3E5B-4DD4-8313-48CEC1271308}" destId="{486EBC21-C2C9-414B-88B0-8956AF31AF21}" srcOrd="2" destOrd="0" parTransId="{320AD26E-803E-4907-9CE1-5855AD49CD0E}" sibTransId="{3F93E52B-3E5D-4659-BEFE-7A9A9151CEA1}"/>
    <dgm:cxn modelId="{256D5280-EDFC-4D37-9C7A-A92480282AE6}" type="presOf" srcId="{7260324C-E6CE-4D34-B442-7598E2F81BAB}" destId="{34BF5A11-56F4-4A27-9835-402B3D5B473A}" srcOrd="0" destOrd="0" presId="urn:microsoft.com/office/officeart/2008/layout/HorizontalMultiLevelHierarchy"/>
    <dgm:cxn modelId="{833C1783-1AC0-4AF2-9D94-780C5E684955}" type="presOf" srcId="{320AD26E-803E-4907-9CE1-5855AD49CD0E}" destId="{A1056B58-61BD-497F-A76B-549361D8C2DC}" srcOrd="0" destOrd="0" presId="urn:microsoft.com/office/officeart/2008/layout/HorizontalMultiLevelHierarchy"/>
    <dgm:cxn modelId="{41C2889A-8DD5-4586-8A48-1C5FC49924D5}" type="presOf" srcId="{90D3C22D-40D9-453C-9D59-D59A47E62076}" destId="{970DFED4-198D-41BD-8419-BC8B1A9F9517}" srcOrd="0" destOrd="0" presId="urn:microsoft.com/office/officeart/2008/layout/HorizontalMultiLevelHierarchy"/>
    <dgm:cxn modelId="{B599F79B-0B79-4731-A7D7-D60EBBE34B21}" type="presOf" srcId="{9B0E67DC-3E5B-4DD4-8313-48CEC1271308}" destId="{BA99B69D-9B8D-4F65-9BCE-34431C8EB36D}" srcOrd="0" destOrd="0" presId="urn:microsoft.com/office/officeart/2008/layout/HorizontalMultiLevelHierarchy"/>
    <dgm:cxn modelId="{D7AD20A0-93C5-4F75-A8CA-A51B2F82F762}" type="presOf" srcId="{2922E811-AE6D-430A-A993-7CF02A5DB30A}" destId="{9EC1A793-4212-42E3-96DE-89198277B68F}" srcOrd="1" destOrd="0" presId="urn:microsoft.com/office/officeart/2008/layout/HorizontalMultiLevelHierarchy"/>
    <dgm:cxn modelId="{0DEF54AD-B300-4799-8841-1668D7BFC7DB}" type="presOf" srcId="{07C92C8A-DBF7-4962-B60A-B7F36A79B53A}" destId="{DE936707-13F5-43E0-97D8-0EBE626CD3D3}" srcOrd="0" destOrd="0" presId="urn:microsoft.com/office/officeart/2008/layout/HorizontalMultiLevelHierarchy"/>
    <dgm:cxn modelId="{21B474AF-FDC3-4D12-9D3C-E2D3FFE41BFE}" type="presOf" srcId="{2922E811-AE6D-430A-A993-7CF02A5DB30A}" destId="{51980BAB-C7FC-4A0E-B132-928EC2457939}" srcOrd="0" destOrd="0" presId="urn:microsoft.com/office/officeart/2008/layout/HorizontalMultiLevelHierarchy"/>
    <dgm:cxn modelId="{A6F81DB6-424F-429D-8D0E-5E2F1AC4B101}" srcId="{9B0E67DC-3E5B-4DD4-8313-48CEC1271308}" destId="{90D3C22D-40D9-453C-9D59-D59A47E62076}" srcOrd="1" destOrd="0" parTransId="{2922E811-AE6D-430A-A993-7CF02A5DB30A}" sibTransId="{CF977F2B-7DF4-492F-9195-6C36FFA60963}"/>
    <dgm:cxn modelId="{1397F7DD-FF0F-4D89-952C-A05A46D705C8}" srcId="{9B0E67DC-3E5B-4DD4-8313-48CEC1271308}" destId="{07C92C8A-DBF7-4962-B60A-B7F36A79B53A}" srcOrd="0" destOrd="0" parTransId="{646CA984-155E-4E64-BAB9-5AADFD540219}" sibTransId="{EE44E828-99F0-4E9C-BE98-C4ED3990DE98}"/>
    <dgm:cxn modelId="{006F7E2B-4F4D-4ACE-B54E-C19E1964E654}" type="presParOf" srcId="{34BF5A11-56F4-4A27-9835-402B3D5B473A}" destId="{52F31954-0224-41B4-8D39-F2F6A21EBDE0}" srcOrd="0" destOrd="0" presId="urn:microsoft.com/office/officeart/2008/layout/HorizontalMultiLevelHierarchy"/>
    <dgm:cxn modelId="{5A95BAFD-D481-4644-8C5D-F95AF3327801}" type="presParOf" srcId="{52F31954-0224-41B4-8D39-F2F6A21EBDE0}" destId="{BA99B69D-9B8D-4F65-9BCE-34431C8EB36D}" srcOrd="0" destOrd="0" presId="urn:microsoft.com/office/officeart/2008/layout/HorizontalMultiLevelHierarchy"/>
    <dgm:cxn modelId="{3EC67BC3-65DD-4643-BEE6-12675C51E198}" type="presParOf" srcId="{52F31954-0224-41B4-8D39-F2F6A21EBDE0}" destId="{79FC69B5-1A28-4C4F-8605-5A087E80F403}" srcOrd="1" destOrd="0" presId="urn:microsoft.com/office/officeart/2008/layout/HorizontalMultiLevelHierarchy"/>
    <dgm:cxn modelId="{9CB65870-0BFC-47B1-A0C3-1F90A4382C76}" type="presParOf" srcId="{79FC69B5-1A28-4C4F-8605-5A087E80F403}" destId="{BF417317-0A12-4681-9852-27E2DFCE3CED}" srcOrd="0" destOrd="0" presId="urn:microsoft.com/office/officeart/2008/layout/HorizontalMultiLevelHierarchy"/>
    <dgm:cxn modelId="{A38A2527-798D-491B-A3DC-CEE2D95C9F2B}" type="presParOf" srcId="{BF417317-0A12-4681-9852-27E2DFCE3CED}" destId="{05519D93-3F33-4541-8928-667B843703F5}" srcOrd="0" destOrd="0" presId="urn:microsoft.com/office/officeart/2008/layout/HorizontalMultiLevelHierarchy"/>
    <dgm:cxn modelId="{1724C18E-9714-49FB-ABFF-9349173ED4E7}" type="presParOf" srcId="{79FC69B5-1A28-4C4F-8605-5A087E80F403}" destId="{9E171E91-42D2-490C-B6A5-548D8D8576EF}" srcOrd="1" destOrd="0" presId="urn:microsoft.com/office/officeart/2008/layout/HorizontalMultiLevelHierarchy"/>
    <dgm:cxn modelId="{A2189642-33C6-4E19-917B-086E4DE64208}" type="presParOf" srcId="{9E171E91-42D2-490C-B6A5-548D8D8576EF}" destId="{DE936707-13F5-43E0-97D8-0EBE626CD3D3}" srcOrd="0" destOrd="0" presId="urn:microsoft.com/office/officeart/2008/layout/HorizontalMultiLevelHierarchy"/>
    <dgm:cxn modelId="{C0833673-C6E4-479A-9B46-5D234C37DAFC}" type="presParOf" srcId="{9E171E91-42D2-490C-B6A5-548D8D8576EF}" destId="{4E741254-02E7-4D31-A722-D709542A92F9}" srcOrd="1" destOrd="0" presId="urn:microsoft.com/office/officeart/2008/layout/HorizontalMultiLevelHierarchy"/>
    <dgm:cxn modelId="{96973974-3B0E-4401-8D77-20FF8A53D2E7}" type="presParOf" srcId="{79FC69B5-1A28-4C4F-8605-5A087E80F403}" destId="{51980BAB-C7FC-4A0E-B132-928EC2457939}" srcOrd="2" destOrd="0" presId="urn:microsoft.com/office/officeart/2008/layout/HorizontalMultiLevelHierarchy"/>
    <dgm:cxn modelId="{3F22A603-650F-4970-B90D-041DD32F123C}" type="presParOf" srcId="{51980BAB-C7FC-4A0E-B132-928EC2457939}" destId="{9EC1A793-4212-42E3-96DE-89198277B68F}" srcOrd="0" destOrd="0" presId="urn:microsoft.com/office/officeart/2008/layout/HorizontalMultiLevelHierarchy"/>
    <dgm:cxn modelId="{9F86617B-B0CC-42A5-87ED-0B98E3A59A40}" type="presParOf" srcId="{79FC69B5-1A28-4C4F-8605-5A087E80F403}" destId="{6E3336A4-14C8-4AAE-A33E-6DBC6DF81232}" srcOrd="3" destOrd="0" presId="urn:microsoft.com/office/officeart/2008/layout/HorizontalMultiLevelHierarchy"/>
    <dgm:cxn modelId="{AE2B9AE1-4588-41AB-913D-384A0E77CB82}" type="presParOf" srcId="{6E3336A4-14C8-4AAE-A33E-6DBC6DF81232}" destId="{970DFED4-198D-41BD-8419-BC8B1A9F9517}" srcOrd="0" destOrd="0" presId="urn:microsoft.com/office/officeart/2008/layout/HorizontalMultiLevelHierarchy"/>
    <dgm:cxn modelId="{AFF2EFD3-7E06-4E57-8675-ECA44050EA53}" type="presParOf" srcId="{6E3336A4-14C8-4AAE-A33E-6DBC6DF81232}" destId="{6FB7035F-EFAD-4C3B-AEBF-83B3CFF21EB7}" srcOrd="1" destOrd="0" presId="urn:microsoft.com/office/officeart/2008/layout/HorizontalMultiLevelHierarchy"/>
    <dgm:cxn modelId="{7DD9804F-7FE4-4963-8797-90C0C20B675E}" type="presParOf" srcId="{79FC69B5-1A28-4C4F-8605-5A087E80F403}" destId="{A1056B58-61BD-497F-A76B-549361D8C2DC}" srcOrd="4" destOrd="0" presId="urn:microsoft.com/office/officeart/2008/layout/HorizontalMultiLevelHierarchy"/>
    <dgm:cxn modelId="{4A13D788-9405-406E-B45A-26FAEEA22F3E}" type="presParOf" srcId="{A1056B58-61BD-497F-A76B-549361D8C2DC}" destId="{95961DC8-B687-4D2D-8970-7F0269D9D977}" srcOrd="0" destOrd="0" presId="urn:microsoft.com/office/officeart/2008/layout/HorizontalMultiLevelHierarchy"/>
    <dgm:cxn modelId="{201C8096-604F-4313-9FEB-A69D526E7F4C}" type="presParOf" srcId="{79FC69B5-1A28-4C4F-8605-5A087E80F403}" destId="{EEFCBF70-37E8-451F-B9BC-F8DB92B8A7E1}" srcOrd="5" destOrd="0" presId="urn:microsoft.com/office/officeart/2008/layout/HorizontalMultiLevelHierarchy"/>
    <dgm:cxn modelId="{5B7D78AF-D14B-4DEE-9EAE-725DB8A877D0}" type="presParOf" srcId="{EEFCBF70-37E8-451F-B9BC-F8DB92B8A7E1}" destId="{F175DA1B-8F2B-407C-94E5-BA368BE863FB}" srcOrd="0" destOrd="0" presId="urn:microsoft.com/office/officeart/2008/layout/HorizontalMultiLevelHierarchy"/>
    <dgm:cxn modelId="{8AE43775-2E35-4526-836E-8A47F185F1AE}" type="presParOf" srcId="{EEFCBF70-37E8-451F-B9BC-F8DB92B8A7E1}" destId="{A67BCE83-A1AF-4127-A03C-86700D8799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60324C-E6CE-4D34-B442-7598E2F81BA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0E67DC-3E5B-4DD4-8313-48CEC1271308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Benefits</a:t>
          </a:r>
        </a:p>
      </dgm:t>
    </dgm:pt>
    <dgm:pt modelId="{AFF4C8FD-8F74-41A5-9411-570A88CF7787}" type="parTrans" cxnId="{193B4E6B-9075-48B6-AAB6-0468FB7241B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4BB0A-4B01-4184-B82D-D6CEF855037E}" type="sibTrans" cxnId="{193B4E6B-9075-48B6-AAB6-0468FB7241B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E7E72-55BA-4708-9E76-1CB3B6D13C4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Financial sustainability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C9B12-1DC5-4457-B966-A7D4E67CF8AF}" type="parTrans" cxnId="{4CD9D6E2-64DF-4B32-B607-69CF1BE10B72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4760C-2847-4B20-AF47-2642B5E52BFB}" type="sibTrans" cxnId="{4CD9D6E2-64DF-4B32-B607-69CF1BE10B7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26CC3-5CB7-40CC-A63F-0E1892C529E8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Operational reliability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2CDC0-AE29-4387-B070-44674CEE2FEF}" type="parTrans" cxnId="{2BC3E3B7-92B6-41BC-8FC7-0CD621B17554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9DEDB-5D91-4A04-BA19-BE85892E48B3}" type="sibTrans" cxnId="{2BC3E3B7-92B6-41BC-8FC7-0CD621B1755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8D183-DB55-4334-B794-2B9F580FF1B8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Investor confidence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D00CF-C4BF-4BFA-BC54-34CCD7191981}" type="parTrans" cxnId="{E9E12088-6730-4F9E-B13B-B5A3C54F330A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EA94E-54B6-4ADB-81B5-BC3C2D006D0F}" type="sibTrans" cxnId="{E9E12088-6730-4F9E-B13B-B5A3C54F330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F5A11-56F4-4A27-9835-402B3D5B473A}" type="pres">
      <dgm:prSet presAssocID="{7260324C-E6CE-4D34-B442-7598E2F81BA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F31954-0224-41B4-8D39-F2F6A21EBDE0}" type="pres">
      <dgm:prSet presAssocID="{9B0E67DC-3E5B-4DD4-8313-48CEC1271308}" presName="root1" presStyleCnt="0"/>
      <dgm:spPr/>
    </dgm:pt>
    <dgm:pt modelId="{BA99B69D-9B8D-4F65-9BCE-34431C8EB36D}" type="pres">
      <dgm:prSet presAssocID="{9B0E67DC-3E5B-4DD4-8313-48CEC1271308}" presName="LevelOneTextNode" presStyleLbl="node0" presStyleIdx="0" presStyleCnt="1">
        <dgm:presLayoutVars>
          <dgm:chPref val="3"/>
        </dgm:presLayoutVars>
      </dgm:prSet>
      <dgm:spPr/>
    </dgm:pt>
    <dgm:pt modelId="{79FC69B5-1A28-4C4F-8605-5A087E80F403}" type="pres">
      <dgm:prSet presAssocID="{9B0E67DC-3E5B-4DD4-8313-48CEC1271308}" presName="level2hierChild" presStyleCnt="0"/>
      <dgm:spPr/>
    </dgm:pt>
    <dgm:pt modelId="{19C14C19-35E7-4BB4-B21E-5D4F5EA0AB8D}" type="pres">
      <dgm:prSet presAssocID="{8ADC9B12-1DC5-4457-B966-A7D4E67CF8AF}" presName="conn2-1" presStyleLbl="parChTrans1D2" presStyleIdx="0" presStyleCnt="3"/>
      <dgm:spPr/>
    </dgm:pt>
    <dgm:pt modelId="{765BF5F0-0569-4E12-804B-065A0F754A26}" type="pres">
      <dgm:prSet presAssocID="{8ADC9B12-1DC5-4457-B966-A7D4E67CF8AF}" presName="connTx" presStyleLbl="parChTrans1D2" presStyleIdx="0" presStyleCnt="3"/>
      <dgm:spPr/>
    </dgm:pt>
    <dgm:pt modelId="{4E691315-F98A-4003-B2BB-315D1850AF1D}" type="pres">
      <dgm:prSet presAssocID="{872E7E72-55BA-4708-9E76-1CB3B6D13C48}" presName="root2" presStyleCnt="0"/>
      <dgm:spPr/>
    </dgm:pt>
    <dgm:pt modelId="{2FCE735F-3A48-4A53-AAFC-F10B747A34CC}" type="pres">
      <dgm:prSet presAssocID="{872E7E72-55BA-4708-9E76-1CB3B6D13C48}" presName="LevelTwoTextNode" presStyleLbl="node2" presStyleIdx="0" presStyleCnt="3">
        <dgm:presLayoutVars>
          <dgm:chPref val="3"/>
        </dgm:presLayoutVars>
      </dgm:prSet>
      <dgm:spPr/>
    </dgm:pt>
    <dgm:pt modelId="{5422AB17-49E9-4126-9405-2EF1767158E6}" type="pres">
      <dgm:prSet presAssocID="{872E7E72-55BA-4708-9E76-1CB3B6D13C48}" presName="level3hierChild" presStyleCnt="0"/>
      <dgm:spPr/>
    </dgm:pt>
    <dgm:pt modelId="{6831218E-4BFA-4ECB-93C1-9F2B1B1BBFA3}" type="pres">
      <dgm:prSet presAssocID="{9592CDC0-AE29-4387-B070-44674CEE2FEF}" presName="conn2-1" presStyleLbl="parChTrans1D2" presStyleIdx="1" presStyleCnt="3"/>
      <dgm:spPr/>
    </dgm:pt>
    <dgm:pt modelId="{7EF899B3-DB2F-4779-935B-4E6254E15F87}" type="pres">
      <dgm:prSet presAssocID="{9592CDC0-AE29-4387-B070-44674CEE2FEF}" presName="connTx" presStyleLbl="parChTrans1D2" presStyleIdx="1" presStyleCnt="3"/>
      <dgm:spPr/>
    </dgm:pt>
    <dgm:pt modelId="{483DDDBF-386A-4267-9BEC-BBCECAC7073D}" type="pres">
      <dgm:prSet presAssocID="{17526CC3-5CB7-40CC-A63F-0E1892C529E8}" presName="root2" presStyleCnt="0"/>
      <dgm:spPr/>
    </dgm:pt>
    <dgm:pt modelId="{E9C5E6ED-48A8-4FBB-B87D-C3B391E68AFD}" type="pres">
      <dgm:prSet presAssocID="{17526CC3-5CB7-40CC-A63F-0E1892C529E8}" presName="LevelTwoTextNode" presStyleLbl="node2" presStyleIdx="1" presStyleCnt="3">
        <dgm:presLayoutVars>
          <dgm:chPref val="3"/>
        </dgm:presLayoutVars>
      </dgm:prSet>
      <dgm:spPr/>
    </dgm:pt>
    <dgm:pt modelId="{BDED387B-0A6C-4599-89C6-7AE8965C754B}" type="pres">
      <dgm:prSet presAssocID="{17526CC3-5CB7-40CC-A63F-0E1892C529E8}" presName="level3hierChild" presStyleCnt="0"/>
      <dgm:spPr/>
    </dgm:pt>
    <dgm:pt modelId="{812F1F63-6D98-475D-A185-73ED696A339E}" type="pres">
      <dgm:prSet presAssocID="{1E0D00CF-C4BF-4BFA-BC54-34CCD7191981}" presName="conn2-1" presStyleLbl="parChTrans1D2" presStyleIdx="2" presStyleCnt="3"/>
      <dgm:spPr/>
    </dgm:pt>
    <dgm:pt modelId="{8E1A69DD-9874-4EB1-9C9C-59DA3C71AFCF}" type="pres">
      <dgm:prSet presAssocID="{1E0D00CF-C4BF-4BFA-BC54-34CCD7191981}" presName="connTx" presStyleLbl="parChTrans1D2" presStyleIdx="2" presStyleCnt="3"/>
      <dgm:spPr/>
    </dgm:pt>
    <dgm:pt modelId="{26011E32-83BC-4602-9D3F-CF28B4E2A532}" type="pres">
      <dgm:prSet presAssocID="{6048D183-DB55-4334-B794-2B9F580FF1B8}" presName="root2" presStyleCnt="0"/>
      <dgm:spPr/>
    </dgm:pt>
    <dgm:pt modelId="{0D3E28A8-375A-401B-BFEE-B1E4F37E930E}" type="pres">
      <dgm:prSet presAssocID="{6048D183-DB55-4334-B794-2B9F580FF1B8}" presName="LevelTwoTextNode" presStyleLbl="node2" presStyleIdx="2" presStyleCnt="3">
        <dgm:presLayoutVars>
          <dgm:chPref val="3"/>
        </dgm:presLayoutVars>
      </dgm:prSet>
      <dgm:spPr/>
    </dgm:pt>
    <dgm:pt modelId="{A36E89A2-4A64-43C1-9D9B-8533620F2D18}" type="pres">
      <dgm:prSet presAssocID="{6048D183-DB55-4334-B794-2B9F580FF1B8}" presName="level3hierChild" presStyleCnt="0"/>
      <dgm:spPr/>
    </dgm:pt>
  </dgm:ptLst>
  <dgm:cxnLst>
    <dgm:cxn modelId="{79A9270E-C770-49BA-8B2D-048B57CEF5B5}" type="presOf" srcId="{872E7E72-55BA-4708-9E76-1CB3B6D13C48}" destId="{2FCE735F-3A48-4A53-AAFC-F10B747A34CC}" srcOrd="0" destOrd="0" presId="urn:microsoft.com/office/officeart/2008/layout/HorizontalMultiLevelHierarchy"/>
    <dgm:cxn modelId="{8906AA38-4617-4DD9-980A-E9ECAAA3A8EE}" type="presOf" srcId="{6048D183-DB55-4334-B794-2B9F580FF1B8}" destId="{0D3E28A8-375A-401B-BFEE-B1E4F37E930E}" srcOrd="0" destOrd="0" presId="urn:microsoft.com/office/officeart/2008/layout/HorizontalMultiLevelHierarchy"/>
    <dgm:cxn modelId="{193B4E6B-9075-48B6-AAB6-0468FB7241B5}" srcId="{7260324C-E6CE-4D34-B442-7598E2F81BAB}" destId="{9B0E67DC-3E5B-4DD4-8313-48CEC1271308}" srcOrd="0" destOrd="0" parTransId="{AFF4C8FD-8F74-41A5-9411-570A88CF7787}" sibTransId="{4564BB0A-4B01-4184-B82D-D6CEF855037E}"/>
    <dgm:cxn modelId="{D2E62974-4DDC-4CDC-B842-599821D0C4EE}" type="presOf" srcId="{8ADC9B12-1DC5-4457-B966-A7D4E67CF8AF}" destId="{19C14C19-35E7-4BB4-B21E-5D4F5EA0AB8D}" srcOrd="0" destOrd="0" presId="urn:microsoft.com/office/officeart/2008/layout/HorizontalMultiLevelHierarchy"/>
    <dgm:cxn modelId="{256D5280-EDFC-4D37-9C7A-A92480282AE6}" type="presOf" srcId="{7260324C-E6CE-4D34-B442-7598E2F81BAB}" destId="{34BF5A11-56F4-4A27-9835-402B3D5B473A}" srcOrd="0" destOrd="0" presId="urn:microsoft.com/office/officeart/2008/layout/HorizontalMultiLevelHierarchy"/>
    <dgm:cxn modelId="{F2BBD386-A0F3-4F94-89B4-3B5CD756F8DB}" type="presOf" srcId="{1E0D00CF-C4BF-4BFA-BC54-34CCD7191981}" destId="{812F1F63-6D98-475D-A185-73ED696A339E}" srcOrd="0" destOrd="0" presId="urn:microsoft.com/office/officeart/2008/layout/HorizontalMultiLevelHierarchy"/>
    <dgm:cxn modelId="{E9E12088-6730-4F9E-B13B-B5A3C54F330A}" srcId="{9B0E67DC-3E5B-4DD4-8313-48CEC1271308}" destId="{6048D183-DB55-4334-B794-2B9F580FF1B8}" srcOrd="2" destOrd="0" parTransId="{1E0D00CF-C4BF-4BFA-BC54-34CCD7191981}" sibTransId="{822EA94E-54B6-4ADB-81B5-BC3C2D006D0F}"/>
    <dgm:cxn modelId="{B599F79B-0B79-4731-A7D7-D60EBBE34B21}" type="presOf" srcId="{9B0E67DC-3E5B-4DD4-8313-48CEC1271308}" destId="{BA99B69D-9B8D-4F65-9BCE-34431C8EB36D}" srcOrd="0" destOrd="0" presId="urn:microsoft.com/office/officeart/2008/layout/HorizontalMultiLevelHierarchy"/>
    <dgm:cxn modelId="{BCA27AA3-3CAF-4359-8863-B9F7BE5F25E2}" type="presOf" srcId="{8ADC9B12-1DC5-4457-B966-A7D4E67CF8AF}" destId="{765BF5F0-0569-4E12-804B-065A0F754A26}" srcOrd="1" destOrd="0" presId="urn:microsoft.com/office/officeart/2008/layout/HorizontalMultiLevelHierarchy"/>
    <dgm:cxn modelId="{9EE86EB2-3251-4B90-919F-DDF44E9FC46B}" type="presOf" srcId="{1E0D00CF-C4BF-4BFA-BC54-34CCD7191981}" destId="{8E1A69DD-9874-4EB1-9C9C-59DA3C71AFCF}" srcOrd="1" destOrd="0" presId="urn:microsoft.com/office/officeart/2008/layout/HorizontalMultiLevelHierarchy"/>
    <dgm:cxn modelId="{2BC3E3B7-92B6-41BC-8FC7-0CD621B17554}" srcId="{9B0E67DC-3E5B-4DD4-8313-48CEC1271308}" destId="{17526CC3-5CB7-40CC-A63F-0E1892C529E8}" srcOrd="1" destOrd="0" parTransId="{9592CDC0-AE29-4387-B070-44674CEE2FEF}" sibTransId="{6FB9DEDB-5D91-4A04-BA19-BE85892E48B3}"/>
    <dgm:cxn modelId="{B1F5DBC6-6B88-455F-BFC8-966A6BA5755F}" type="presOf" srcId="{9592CDC0-AE29-4387-B070-44674CEE2FEF}" destId="{7EF899B3-DB2F-4779-935B-4E6254E15F87}" srcOrd="1" destOrd="0" presId="urn:microsoft.com/office/officeart/2008/layout/HorizontalMultiLevelHierarchy"/>
    <dgm:cxn modelId="{E5303ACD-2859-4CE1-99C1-B30C5AC26CD6}" type="presOf" srcId="{17526CC3-5CB7-40CC-A63F-0E1892C529E8}" destId="{E9C5E6ED-48A8-4FBB-B87D-C3B391E68AFD}" srcOrd="0" destOrd="0" presId="urn:microsoft.com/office/officeart/2008/layout/HorizontalMultiLevelHierarchy"/>
    <dgm:cxn modelId="{4CD9D6E2-64DF-4B32-B607-69CF1BE10B72}" srcId="{9B0E67DC-3E5B-4DD4-8313-48CEC1271308}" destId="{872E7E72-55BA-4708-9E76-1CB3B6D13C48}" srcOrd="0" destOrd="0" parTransId="{8ADC9B12-1DC5-4457-B966-A7D4E67CF8AF}" sibTransId="{4294760C-2847-4B20-AF47-2642B5E52BFB}"/>
    <dgm:cxn modelId="{E4DF72EB-13A0-4DAE-B60A-F27092551009}" type="presOf" srcId="{9592CDC0-AE29-4387-B070-44674CEE2FEF}" destId="{6831218E-4BFA-4ECB-93C1-9F2B1B1BBFA3}" srcOrd="0" destOrd="0" presId="urn:microsoft.com/office/officeart/2008/layout/HorizontalMultiLevelHierarchy"/>
    <dgm:cxn modelId="{006F7E2B-4F4D-4ACE-B54E-C19E1964E654}" type="presParOf" srcId="{34BF5A11-56F4-4A27-9835-402B3D5B473A}" destId="{52F31954-0224-41B4-8D39-F2F6A21EBDE0}" srcOrd="0" destOrd="0" presId="urn:microsoft.com/office/officeart/2008/layout/HorizontalMultiLevelHierarchy"/>
    <dgm:cxn modelId="{5A95BAFD-D481-4644-8C5D-F95AF3327801}" type="presParOf" srcId="{52F31954-0224-41B4-8D39-F2F6A21EBDE0}" destId="{BA99B69D-9B8D-4F65-9BCE-34431C8EB36D}" srcOrd="0" destOrd="0" presId="urn:microsoft.com/office/officeart/2008/layout/HorizontalMultiLevelHierarchy"/>
    <dgm:cxn modelId="{3EC67BC3-65DD-4643-BEE6-12675C51E198}" type="presParOf" srcId="{52F31954-0224-41B4-8D39-F2F6A21EBDE0}" destId="{79FC69B5-1A28-4C4F-8605-5A087E80F403}" srcOrd="1" destOrd="0" presId="urn:microsoft.com/office/officeart/2008/layout/HorizontalMultiLevelHierarchy"/>
    <dgm:cxn modelId="{B2B6EE8B-2899-41DD-929B-A4B80B05BDD0}" type="presParOf" srcId="{79FC69B5-1A28-4C4F-8605-5A087E80F403}" destId="{19C14C19-35E7-4BB4-B21E-5D4F5EA0AB8D}" srcOrd="0" destOrd="0" presId="urn:microsoft.com/office/officeart/2008/layout/HorizontalMultiLevelHierarchy"/>
    <dgm:cxn modelId="{A1F00E67-8812-42B8-9F6B-01EB8119B224}" type="presParOf" srcId="{19C14C19-35E7-4BB4-B21E-5D4F5EA0AB8D}" destId="{765BF5F0-0569-4E12-804B-065A0F754A26}" srcOrd="0" destOrd="0" presId="urn:microsoft.com/office/officeart/2008/layout/HorizontalMultiLevelHierarchy"/>
    <dgm:cxn modelId="{3DE313EC-47E8-4991-8B9D-46BB24A00BCD}" type="presParOf" srcId="{79FC69B5-1A28-4C4F-8605-5A087E80F403}" destId="{4E691315-F98A-4003-B2BB-315D1850AF1D}" srcOrd="1" destOrd="0" presId="urn:microsoft.com/office/officeart/2008/layout/HorizontalMultiLevelHierarchy"/>
    <dgm:cxn modelId="{D6EF3421-73B0-4A28-8C88-1FCD38820BBE}" type="presParOf" srcId="{4E691315-F98A-4003-B2BB-315D1850AF1D}" destId="{2FCE735F-3A48-4A53-AAFC-F10B747A34CC}" srcOrd="0" destOrd="0" presId="urn:microsoft.com/office/officeart/2008/layout/HorizontalMultiLevelHierarchy"/>
    <dgm:cxn modelId="{442BE2D2-5170-46E4-8491-9EB9D1491DCC}" type="presParOf" srcId="{4E691315-F98A-4003-B2BB-315D1850AF1D}" destId="{5422AB17-49E9-4126-9405-2EF1767158E6}" srcOrd="1" destOrd="0" presId="urn:microsoft.com/office/officeart/2008/layout/HorizontalMultiLevelHierarchy"/>
    <dgm:cxn modelId="{F18DB665-C554-4E17-9709-70920E9C73BA}" type="presParOf" srcId="{79FC69B5-1A28-4C4F-8605-5A087E80F403}" destId="{6831218E-4BFA-4ECB-93C1-9F2B1B1BBFA3}" srcOrd="2" destOrd="0" presId="urn:microsoft.com/office/officeart/2008/layout/HorizontalMultiLevelHierarchy"/>
    <dgm:cxn modelId="{9CE2E907-C7A6-4BDB-A1D7-97E0B8659BD7}" type="presParOf" srcId="{6831218E-4BFA-4ECB-93C1-9F2B1B1BBFA3}" destId="{7EF899B3-DB2F-4779-935B-4E6254E15F87}" srcOrd="0" destOrd="0" presId="urn:microsoft.com/office/officeart/2008/layout/HorizontalMultiLevelHierarchy"/>
    <dgm:cxn modelId="{FE35D2F8-333F-40B7-B3DF-A53C81EC09B1}" type="presParOf" srcId="{79FC69B5-1A28-4C4F-8605-5A087E80F403}" destId="{483DDDBF-386A-4267-9BEC-BBCECAC7073D}" srcOrd="3" destOrd="0" presId="urn:microsoft.com/office/officeart/2008/layout/HorizontalMultiLevelHierarchy"/>
    <dgm:cxn modelId="{3ACE1A83-82B5-43F9-9C5A-CA6C00BDC001}" type="presParOf" srcId="{483DDDBF-386A-4267-9BEC-BBCECAC7073D}" destId="{E9C5E6ED-48A8-4FBB-B87D-C3B391E68AFD}" srcOrd="0" destOrd="0" presId="urn:microsoft.com/office/officeart/2008/layout/HorizontalMultiLevelHierarchy"/>
    <dgm:cxn modelId="{DE6FCE59-5DBF-4FF4-8E0B-3E5473BD41F3}" type="presParOf" srcId="{483DDDBF-386A-4267-9BEC-BBCECAC7073D}" destId="{BDED387B-0A6C-4599-89C6-7AE8965C754B}" srcOrd="1" destOrd="0" presId="urn:microsoft.com/office/officeart/2008/layout/HorizontalMultiLevelHierarchy"/>
    <dgm:cxn modelId="{0D59995F-8296-435E-8C96-8C9A83E0B99A}" type="presParOf" srcId="{79FC69B5-1A28-4C4F-8605-5A087E80F403}" destId="{812F1F63-6D98-475D-A185-73ED696A339E}" srcOrd="4" destOrd="0" presId="urn:microsoft.com/office/officeart/2008/layout/HorizontalMultiLevelHierarchy"/>
    <dgm:cxn modelId="{A5BB16D2-ADFD-4741-9004-FBFBD4934806}" type="presParOf" srcId="{812F1F63-6D98-475D-A185-73ED696A339E}" destId="{8E1A69DD-9874-4EB1-9C9C-59DA3C71AFCF}" srcOrd="0" destOrd="0" presId="urn:microsoft.com/office/officeart/2008/layout/HorizontalMultiLevelHierarchy"/>
    <dgm:cxn modelId="{D74BB08B-305D-46B7-90CB-2712FEDBE39F}" type="presParOf" srcId="{79FC69B5-1A28-4C4F-8605-5A087E80F403}" destId="{26011E32-83BC-4602-9D3F-CF28B4E2A532}" srcOrd="5" destOrd="0" presId="urn:microsoft.com/office/officeart/2008/layout/HorizontalMultiLevelHierarchy"/>
    <dgm:cxn modelId="{DC5A5CA0-3AF2-4F0D-8AFB-3DAB6E805383}" type="presParOf" srcId="{26011E32-83BC-4602-9D3F-CF28B4E2A532}" destId="{0D3E28A8-375A-401B-BFEE-B1E4F37E930E}" srcOrd="0" destOrd="0" presId="urn:microsoft.com/office/officeart/2008/layout/HorizontalMultiLevelHierarchy"/>
    <dgm:cxn modelId="{0E4626C3-CE37-4DE2-BAF5-458FC88E6BB5}" type="presParOf" srcId="{26011E32-83BC-4602-9D3F-CF28B4E2A532}" destId="{A36E89A2-4A64-43C1-9D9B-8533620F2D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6FDED-44C6-4642-B998-525E58D768BC}">
      <dsp:nvSpPr>
        <dsp:cNvPr id="0" name=""/>
        <dsp:cNvSpPr/>
      </dsp:nvSpPr>
      <dsp:spPr>
        <a:xfrm>
          <a:off x="0" y="0"/>
          <a:ext cx="5479144" cy="4329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Smart grid integration of decentralized renewables with real-time data.</a:t>
          </a:r>
        </a:p>
      </dsp:txBody>
      <dsp:txXfrm>
        <a:off x="21134" y="21134"/>
        <a:ext cx="5436876" cy="390654"/>
      </dsp:txXfrm>
    </dsp:sp>
    <dsp:sp modelId="{FC7C7F72-A5F0-415F-B793-96855DFAEDE2}">
      <dsp:nvSpPr>
        <dsp:cNvPr id="0" name=""/>
        <dsp:cNvSpPr/>
      </dsp:nvSpPr>
      <dsp:spPr>
        <a:xfrm>
          <a:off x="0" y="444945"/>
          <a:ext cx="5479144" cy="4329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>
              <a:latin typeface="Arial" panose="020B0604020202020204" pitchFamily="34" charset="0"/>
              <a:cs typeface="Arial" panose="020B0604020202020204" pitchFamily="34" charset="0"/>
            </a:rPr>
            <a:t>Supports demand response to align load with renewable availability.</a:t>
          </a: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34" y="466079"/>
        <a:ext cx="5436876" cy="390654"/>
      </dsp:txXfrm>
    </dsp:sp>
    <dsp:sp modelId="{A0E50644-0001-42B7-ADF6-03FE228DD202}">
      <dsp:nvSpPr>
        <dsp:cNvPr id="0" name=""/>
        <dsp:cNvSpPr/>
      </dsp:nvSpPr>
      <dsp:spPr>
        <a:xfrm>
          <a:off x="0" y="889709"/>
          <a:ext cx="5479144" cy="4329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>
              <a:latin typeface="Arial" panose="020B0604020202020204" pitchFamily="34" charset="0"/>
              <a:cs typeface="Arial" panose="020B0604020202020204" pitchFamily="34" charset="0"/>
            </a:rPr>
            <a:t>Provides consumption insights for carbon reduction strategies.</a:t>
          </a: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34" y="910843"/>
        <a:ext cx="5436876" cy="390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6FDED-44C6-4642-B998-525E58D768BC}">
      <dsp:nvSpPr>
        <dsp:cNvPr id="0" name=""/>
        <dsp:cNvSpPr/>
      </dsp:nvSpPr>
      <dsp:spPr>
        <a:xfrm>
          <a:off x="0" y="0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Granular consumption data to help consumers budget </a:t>
          </a:r>
        </a:p>
      </dsp:txBody>
      <dsp:txXfrm>
        <a:off x="19191" y="19191"/>
        <a:ext cx="5440762" cy="354738"/>
      </dsp:txXfrm>
    </dsp:sp>
    <dsp:sp modelId="{FD588FCF-FB3B-4E24-AC3A-0489DC938CB0}">
      <dsp:nvSpPr>
        <dsp:cNvPr id="0" name=""/>
        <dsp:cNvSpPr/>
      </dsp:nvSpPr>
      <dsp:spPr>
        <a:xfrm>
          <a:off x="0" y="464847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Enabling time-of-use tariffs </a:t>
          </a:r>
        </a:p>
      </dsp:txBody>
      <dsp:txXfrm>
        <a:off x="19191" y="484038"/>
        <a:ext cx="5440762" cy="354738"/>
      </dsp:txXfrm>
    </dsp:sp>
    <dsp:sp modelId="{7844CF6D-11EF-4A24-B286-85EB2528D63C}">
      <dsp:nvSpPr>
        <dsp:cNvPr id="0" name=""/>
        <dsp:cNvSpPr/>
      </dsp:nvSpPr>
      <dsp:spPr>
        <a:xfrm>
          <a:off x="0" y="918447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Reduces utility costs</a:t>
          </a:r>
        </a:p>
      </dsp:txBody>
      <dsp:txXfrm>
        <a:off x="19191" y="937638"/>
        <a:ext cx="5440762" cy="354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6FDED-44C6-4642-B998-525E58D768BC}">
      <dsp:nvSpPr>
        <dsp:cNvPr id="0" name=""/>
        <dsp:cNvSpPr/>
      </dsp:nvSpPr>
      <dsp:spPr>
        <a:xfrm>
          <a:off x="0" y="0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outage detection and fault localization.</a:t>
          </a:r>
        </a:p>
      </dsp:txBody>
      <dsp:txXfrm>
        <a:off x="19191" y="19191"/>
        <a:ext cx="5440762" cy="354738"/>
      </dsp:txXfrm>
    </dsp:sp>
    <dsp:sp modelId="{2E2472A0-617D-4C5B-87F3-F2D18E2C153C}">
      <dsp:nvSpPr>
        <dsp:cNvPr id="0" name=""/>
        <dsp:cNvSpPr/>
      </dsp:nvSpPr>
      <dsp:spPr>
        <a:xfrm>
          <a:off x="0" y="464847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Helps in assessing non-technical losses </a:t>
          </a:r>
        </a:p>
      </dsp:txBody>
      <dsp:txXfrm>
        <a:off x="19191" y="484038"/>
        <a:ext cx="5440762" cy="354738"/>
      </dsp:txXfrm>
    </dsp:sp>
    <dsp:sp modelId="{C08E03DD-12BA-4A16-84C9-6C0E0CE1A52A}">
      <dsp:nvSpPr>
        <dsp:cNvPr id="0" name=""/>
        <dsp:cNvSpPr/>
      </dsp:nvSpPr>
      <dsp:spPr>
        <a:xfrm>
          <a:off x="0" y="918447"/>
          <a:ext cx="5479144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Helps in Demand side Management</a:t>
          </a:r>
        </a:p>
      </dsp:txBody>
      <dsp:txXfrm>
        <a:off x="19191" y="937638"/>
        <a:ext cx="5440762" cy="354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56B58-61BD-497F-A76B-549361D8C2DC}">
      <dsp:nvSpPr>
        <dsp:cNvPr id="0" name=""/>
        <dsp:cNvSpPr/>
      </dsp:nvSpPr>
      <dsp:spPr>
        <a:xfrm>
          <a:off x="1201853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27429" y="2486460"/>
        <a:ext cx="54395" cy="54395"/>
      </dsp:txXfrm>
    </dsp:sp>
    <dsp:sp modelId="{51980BAB-C7FC-4A0E-B132-928EC2457939}">
      <dsp:nvSpPr>
        <dsp:cNvPr id="0" name=""/>
        <dsp:cNvSpPr/>
      </dsp:nvSpPr>
      <dsp:spPr>
        <a:xfrm>
          <a:off x="1201853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41988" y="2019361"/>
        <a:ext cx="25277" cy="25277"/>
      </dsp:txXfrm>
    </dsp:sp>
    <dsp:sp modelId="{BF417317-0A12-4681-9852-27E2DFCE3CED}">
      <dsp:nvSpPr>
        <dsp:cNvPr id="0" name=""/>
        <dsp:cNvSpPr/>
      </dsp:nvSpPr>
      <dsp:spPr>
        <a:xfrm>
          <a:off x="1201853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27429" y="1523144"/>
        <a:ext cx="54395" cy="54395"/>
      </dsp:txXfrm>
    </dsp:sp>
    <dsp:sp modelId="{BA99B69D-9B8D-4F65-9BCE-34431C8EB36D}">
      <dsp:nvSpPr>
        <dsp:cNvPr id="0" name=""/>
        <dsp:cNvSpPr/>
      </dsp:nvSpPr>
      <dsp:spPr>
        <a:xfrm rot="16200000">
          <a:off x="-1211506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Features</a:t>
          </a:r>
        </a:p>
      </dsp:txBody>
      <dsp:txXfrm>
        <a:off x="-1211506" y="1646673"/>
        <a:ext cx="4056066" cy="770652"/>
      </dsp:txXfrm>
    </dsp:sp>
    <dsp:sp modelId="{DE936707-13F5-43E0-97D8-0EBE626CD3D3}">
      <dsp:nvSpPr>
        <dsp:cNvPr id="0" name=""/>
        <dsp:cNvSpPr/>
      </dsp:nvSpPr>
      <dsp:spPr>
        <a:xfrm>
          <a:off x="1707401" y="683357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Reducing upfront capital requirements</a:t>
          </a:r>
          <a:endParaRPr lang="en-US" sz="1800" kern="1200" dirty="0"/>
        </a:p>
      </dsp:txBody>
      <dsp:txXfrm>
        <a:off x="1707401" y="683357"/>
        <a:ext cx="2527740" cy="770652"/>
      </dsp:txXfrm>
    </dsp:sp>
    <dsp:sp modelId="{970DFED4-198D-41BD-8419-BC8B1A9F9517}">
      <dsp:nvSpPr>
        <dsp:cNvPr id="0" name=""/>
        <dsp:cNvSpPr/>
      </dsp:nvSpPr>
      <dsp:spPr>
        <a:xfrm>
          <a:off x="1707401" y="1646673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Securing payments</a:t>
          </a:r>
          <a:r>
            <a:rPr lang="en-US" sz="1800" kern="1200" dirty="0"/>
            <a:t> through an </a:t>
          </a:r>
          <a:r>
            <a:rPr lang="en-US" sz="1800" b="1" kern="1200" dirty="0"/>
            <a:t>Escrow mechanism</a:t>
          </a:r>
          <a:endParaRPr lang="en-US" sz="1800" kern="1200" dirty="0"/>
        </a:p>
      </dsp:txBody>
      <dsp:txXfrm>
        <a:off x="1707401" y="1646673"/>
        <a:ext cx="2527740" cy="770652"/>
      </dsp:txXfrm>
    </dsp:sp>
    <dsp:sp modelId="{F175DA1B-8F2B-407C-94E5-BA368BE863FB}">
      <dsp:nvSpPr>
        <dsp:cNvPr id="0" name=""/>
        <dsp:cNvSpPr/>
      </dsp:nvSpPr>
      <dsp:spPr>
        <a:xfrm>
          <a:off x="1707401" y="2609989"/>
          <a:ext cx="2527740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Linking payments to performance</a:t>
          </a:r>
          <a:r>
            <a:rPr lang="en-US" sz="1800" kern="1200" dirty="0"/>
            <a:t> via </a:t>
          </a:r>
          <a:r>
            <a:rPr lang="en-US" sz="1800" b="1" kern="1200" dirty="0"/>
            <a:t>SLA-based annuities</a:t>
          </a:r>
          <a:endParaRPr lang="en-US" sz="1800" kern="1200" dirty="0"/>
        </a:p>
      </dsp:txBody>
      <dsp:txXfrm>
        <a:off x="1707401" y="2609989"/>
        <a:ext cx="2527740" cy="770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F1F63-6D98-475D-A185-73ED696A339E}">
      <dsp:nvSpPr>
        <dsp:cNvPr id="0" name=""/>
        <dsp:cNvSpPr/>
      </dsp:nvSpPr>
      <dsp:spPr>
        <a:xfrm>
          <a:off x="1199640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5658" y="2487348"/>
        <a:ext cx="54502" cy="54502"/>
      </dsp:txXfrm>
    </dsp:sp>
    <dsp:sp modelId="{6831218E-4BFA-4ECB-93C1-9F2B1B1BBFA3}">
      <dsp:nvSpPr>
        <dsp:cNvPr id="0" name=""/>
        <dsp:cNvSpPr/>
      </dsp:nvSpPr>
      <dsp:spPr>
        <a:xfrm>
          <a:off x="1199640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245" y="2019336"/>
        <a:ext cx="25326" cy="25326"/>
      </dsp:txXfrm>
    </dsp:sp>
    <dsp:sp modelId="{19C14C19-35E7-4BB4-B21E-5D4F5EA0AB8D}">
      <dsp:nvSpPr>
        <dsp:cNvPr id="0" name=""/>
        <dsp:cNvSpPr/>
      </dsp:nvSpPr>
      <dsp:spPr>
        <a:xfrm>
          <a:off x="1199640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5658" y="1522148"/>
        <a:ext cx="54502" cy="54502"/>
      </dsp:txXfrm>
    </dsp:sp>
    <dsp:sp modelId="{BA99B69D-9B8D-4F65-9BCE-34431C8EB36D}">
      <dsp:nvSpPr>
        <dsp:cNvPr id="0" name=""/>
        <dsp:cNvSpPr/>
      </dsp:nvSpPr>
      <dsp:spPr>
        <a:xfrm rot="16200000">
          <a:off x="-1218439" y="1645920"/>
          <a:ext cx="4064000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Benefits</a:t>
          </a:r>
        </a:p>
      </dsp:txBody>
      <dsp:txXfrm>
        <a:off x="-1218439" y="1645920"/>
        <a:ext cx="4064000" cy="772160"/>
      </dsp:txXfrm>
    </dsp:sp>
    <dsp:sp modelId="{2FCE735F-3A48-4A53-AAFC-F10B747A34CC}">
      <dsp:nvSpPr>
        <dsp:cNvPr id="0" name=""/>
        <dsp:cNvSpPr/>
      </dsp:nvSpPr>
      <dsp:spPr>
        <a:xfrm>
          <a:off x="1706177" y="680719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Financial sustainability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6177" y="680719"/>
        <a:ext cx="2532684" cy="772160"/>
      </dsp:txXfrm>
    </dsp:sp>
    <dsp:sp modelId="{E9C5E6ED-48A8-4FBB-B87D-C3B391E68AFD}">
      <dsp:nvSpPr>
        <dsp:cNvPr id="0" name=""/>
        <dsp:cNvSpPr/>
      </dsp:nvSpPr>
      <dsp:spPr>
        <a:xfrm>
          <a:off x="1706177" y="1645920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Operational reliability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6177" y="1645920"/>
        <a:ext cx="2532684" cy="772160"/>
      </dsp:txXfrm>
    </dsp:sp>
    <dsp:sp modelId="{0D3E28A8-375A-401B-BFEE-B1E4F37E930E}">
      <dsp:nvSpPr>
        <dsp:cNvPr id="0" name=""/>
        <dsp:cNvSpPr/>
      </dsp:nvSpPr>
      <dsp:spPr>
        <a:xfrm>
          <a:off x="1706177" y="2611119"/>
          <a:ext cx="2532684" cy="77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Investor confidence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6177" y="26111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4A4E-9DE3-AC4D-8010-A3F550F6B9C0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7B8B-25A7-9F4D-8A9E-A0167EBBF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4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0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1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0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4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9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9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3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3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8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9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7B8B-25A7-9F4D-8A9E-A0167EBBF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4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96D7D6-4D7C-DE40-8305-982231895FD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CE9E7A-BAA2-8444-BAA8-E828F1CB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3 Text 50/50 Pa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404B4B-798E-3357-1750-527DA7084612}"/>
              </a:ext>
            </a:extLst>
          </p:cNvPr>
          <p:cNvSpPr/>
          <p:nvPr/>
        </p:nvSpPr>
        <p:spPr>
          <a:xfrm>
            <a:off x="4566921" y="0"/>
            <a:ext cx="4572000" cy="68580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5DD93-449D-1CFA-133E-3F2BB21CF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549276"/>
            <a:ext cx="3690938" cy="81470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</a:t>
            </a:r>
            <a:br>
              <a:rPr lang="en-US"/>
            </a:br>
            <a:r>
              <a:rPr lang="en-US"/>
              <a:t>(1 or 2 rows)</a:t>
            </a:r>
            <a:endParaRPr lang="en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4F466-8F1A-3FC5-4C76-198E68759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77886-450C-4544-88C7-5996FA5F78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4AD5E-9529-66F3-A2F9-F1FEA9F7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1365-0FED-3D40-9118-01E9097EFF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294E2E-579F-4C1A-86BC-FFD771D0DBDF}" type="datetime1">
              <a:rPr lang="fi-FI" smtClean="0"/>
              <a:pPr/>
              <a:t>6.10.2025</a:t>
            </a:fld>
            <a:endParaRPr lang="en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C3DF37-3DB0-4C5E-8194-D94D6A18E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2" y="1628775"/>
            <a:ext cx="3699272" cy="46799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Bullet points or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081BB9D-175B-A9F3-AD3F-080B6C7C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197" y="1628775"/>
            <a:ext cx="3697448" cy="467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Bullet points or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 level</a:t>
            </a:r>
          </a:p>
          <a:p>
            <a:pPr lvl="8"/>
            <a:r>
              <a:rPr lang="en-GB" noProof="0"/>
              <a:t>Ninth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pos="3477">
          <p15:clr>
            <a:srgbClr val="5ACBF0"/>
          </p15:clr>
        </p15:guide>
        <p15:guide id="3" pos="4203">
          <p15:clr>
            <a:srgbClr val="5ACBF0"/>
          </p15:clr>
        </p15:guide>
        <p15:guide id="4" orient="horz" pos="572">
          <p15:clr>
            <a:srgbClr val="5ACBF0"/>
          </p15:clr>
        </p15:guide>
        <p15:guide id="5" orient="horz" pos="799">
          <p15:clr>
            <a:srgbClr val="5ACBF0"/>
          </p15:clr>
        </p15:guide>
        <p15:guide id="6" orient="horz" pos="1026">
          <p15:clr>
            <a:srgbClr val="5ACBF0"/>
          </p15:clr>
        </p15:guide>
        <p15:guide id="7" orient="horz" pos="125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uthi.Mallepalli@wirepas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D6824EB-5FD1-E448-ACE7-86F5B85E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" b="145"/>
          <a:stretch/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652B66-0535-6140-AC7C-8A70F5C05CFC}"/>
              </a:ext>
            </a:extLst>
          </p:cNvPr>
          <p:cNvSpPr/>
          <p:nvPr/>
        </p:nvSpPr>
        <p:spPr>
          <a:xfrm>
            <a:off x="0" y="2321783"/>
            <a:ext cx="9144000" cy="1005873"/>
          </a:xfrm>
          <a:prstGeom prst="rect">
            <a:avLst/>
          </a:prstGeom>
          <a:solidFill>
            <a:schemeClr val="bg1">
              <a:alpha val="7647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69423-4749-FA40-9148-41BAAD5B3B73}"/>
              </a:ext>
            </a:extLst>
          </p:cNvPr>
          <p:cNvSpPr/>
          <p:nvPr/>
        </p:nvSpPr>
        <p:spPr>
          <a:xfrm>
            <a:off x="520065" y="2132397"/>
            <a:ext cx="81038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13313A"/>
                </a:solidFill>
                <a:latin typeface="Georgia" panose="02040502050405020303" pitchFamily="18" charset="0"/>
              </a:rPr>
              <a:t> </a:t>
            </a:r>
            <a:endParaRPr lang="en-US" sz="2100" i="1" dirty="0">
              <a:solidFill>
                <a:srgbClr val="13313A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Innovative Business Models for Scalable Smart Metering Implementation in Emerging Markets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626A-4E65-DE4C-BE69-16CBB2D97DA0}"/>
              </a:ext>
            </a:extLst>
          </p:cNvPr>
          <p:cNvSpPr txBox="1"/>
          <p:nvPr/>
        </p:nvSpPr>
        <p:spPr>
          <a:xfrm>
            <a:off x="1217929" y="4869382"/>
            <a:ext cx="670814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Authored &amp; Presented by Maruthi Mallepalli</a:t>
            </a:r>
            <a:b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Manager (MEA – Smart Grids), </a:t>
            </a:r>
          </a:p>
          <a:p>
            <a:pPr algn="ctr">
              <a:lnSpc>
                <a:spcPct val="150000"/>
              </a:lnSpc>
            </a:pPr>
            <a:r>
              <a:rPr lang="en-Z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Wirepas</a:t>
            </a:r>
          </a:p>
        </p:txBody>
      </p:sp>
    </p:spTree>
    <p:extLst>
      <p:ext uri="{BB962C8B-B14F-4D97-AF65-F5344CB8AC3E}">
        <p14:creationId xmlns:p14="http://schemas.microsoft.com/office/powerpoint/2010/main" val="239888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742" y="138645"/>
            <a:ext cx="78867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0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Meter Communications</a:t>
            </a:r>
            <a:endParaRPr lang="en-US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8291EF-7F7A-4002-ABCD-3DCA9817A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51509"/>
              </p:ext>
            </p:extLst>
          </p:nvPr>
        </p:nvGraphicFramePr>
        <p:xfrm>
          <a:off x="176551" y="901394"/>
          <a:ext cx="8822172" cy="3995889"/>
        </p:xfrm>
        <a:graphic>
          <a:graphicData uri="http://schemas.openxmlformats.org/drawingml/2006/table">
            <a:tbl>
              <a:tblPr firstRow="1" firstCol="1">
                <a:tableStyleId>{1FECB4D8-DB02-4DC6-A0A2-4F2EBAE1DC90}</a:tableStyleId>
              </a:tblPr>
              <a:tblGrid>
                <a:gridCol w="1386186">
                  <a:extLst>
                    <a:ext uri="{9D8B030D-6E8A-4147-A177-3AD203B41FA5}">
                      <a16:colId xmlns:a16="http://schemas.microsoft.com/office/drawing/2014/main" val="1993776782"/>
                    </a:ext>
                  </a:extLst>
                </a:gridCol>
                <a:gridCol w="2473701">
                  <a:extLst>
                    <a:ext uri="{9D8B030D-6E8A-4147-A177-3AD203B41FA5}">
                      <a16:colId xmlns:a16="http://schemas.microsoft.com/office/drawing/2014/main" val="107576211"/>
                    </a:ext>
                  </a:extLst>
                </a:gridCol>
                <a:gridCol w="2489577">
                  <a:extLst>
                    <a:ext uri="{9D8B030D-6E8A-4147-A177-3AD203B41FA5}">
                      <a16:colId xmlns:a16="http://schemas.microsoft.com/office/drawing/2014/main" val="1489680535"/>
                    </a:ext>
                  </a:extLst>
                </a:gridCol>
                <a:gridCol w="2472708">
                  <a:extLst>
                    <a:ext uri="{9D8B030D-6E8A-4147-A177-3AD203B41FA5}">
                      <a16:colId xmlns:a16="http://schemas.microsoft.com/office/drawing/2014/main" val="3333760977"/>
                    </a:ext>
                  </a:extLst>
                </a:gridCol>
              </a:tblGrid>
              <a:tr h="572889">
                <a:tc>
                  <a:txBody>
                    <a:bodyPr/>
                    <a:lstStyle/>
                    <a:p>
                      <a:pPr marL="76200" marR="0" indent="123825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Access Technology</a:t>
                      </a:r>
                      <a:r>
                        <a:rPr lang="en-IN" sz="1600" kern="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525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Sustainability (Longevity)</a:t>
                      </a:r>
                      <a:r>
                        <a:rPr lang="en-IN" sz="1600" kern="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1475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Affordability (Cost)</a:t>
                      </a:r>
                      <a:r>
                        <a:rPr lang="en-IN" sz="1600" kern="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050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Reliability (Performance)</a:t>
                      </a:r>
                      <a:r>
                        <a:rPr lang="en-IN" sz="1600" kern="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099012"/>
                  </a:ext>
                </a:extLst>
              </a:tr>
              <a:tr h="115859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Cellular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" marR="190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Vulnerable to network shutdowns and spectrum repurposing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6675" marR="571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Relatively High maintenance cost; subject to operator fees and licensing.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Good coverage, reliability varies, additional costs for high reliability.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786969"/>
                  </a:ext>
                </a:extLst>
              </a:tr>
              <a:tr h="115859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PLC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Utility-managed private network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382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Need maintenance; DCU installations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0" marR="4762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required.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Time tested, dependency on distribution n/w  infrastructure; suitable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9525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mostly for AMI.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352727"/>
                  </a:ext>
                </a:extLst>
              </a:tr>
              <a:tr h="110581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RF Mesh (DECT NR+)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2382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Utility-managed private network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4762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GW infrastructure (In meter GW),  low TCO.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047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Unlicensed dedicated spectrum ensures</a:t>
                      </a:r>
                      <a:endParaRPr lang="en-US" sz="1600" kern="100" dirty="0">
                        <a:effectLst/>
                      </a:endParaRPr>
                    </a:p>
                    <a:p>
                      <a:pPr marL="9525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good performance.</a:t>
                      </a:r>
                      <a:endParaRPr lang="en-US" sz="1600" kern="100" dirty="0">
                        <a:effectLst/>
                        <a:latin typeface="Aptos" panose="020B0004020202020204"/>
                        <a:ea typeface="Aptos" panose="020B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09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45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689" y="117828"/>
            <a:ext cx="76906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Cellular backhaul (embedded) for NR+ vs. Cellular default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EAC929C-0FE8-4306-A062-96F556084203}"/>
              </a:ext>
            </a:extLst>
          </p:cNvPr>
          <p:cNvSpPr txBox="1">
            <a:spLocks/>
          </p:cNvSpPr>
          <p:nvPr/>
        </p:nvSpPr>
        <p:spPr>
          <a:xfrm>
            <a:off x="400266" y="294078"/>
            <a:ext cx="7714934" cy="350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/>
          </a:p>
        </p:txBody>
      </p:sp>
      <p:sp>
        <p:nvSpPr>
          <p:cNvPr id="60" name="Slide Number Placeholder 2">
            <a:extLst>
              <a:ext uri="{FF2B5EF4-FFF2-40B4-BE49-F238E27FC236}">
                <a16:creationId xmlns:a16="http://schemas.microsoft.com/office/drawing/2014/main" id="{679F24AB-5F26-4926-BEBE-F29BC02E1567}"/>
              </a:ext>
            </a:extLst>
          </p:cNvPr>
          <p:cNvSpPr txBox="1">
            <a:spLocks/>
          </p:cNvSpPr>
          <p:nvPr/>
        </p:nvSpPr>
        <p:spPr>
          <a:xfrm>
            <a:off x="3297934" y="5265089"/>
            <a:ext cx="543482" cy="11971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sv-SE"/>
            </a:defPPr>
            <a:lvl1pPr marL="0" algn="r" defTabSz="914400" rtl="0" eaLnBrk="1" latinLnBrk="0" hangingPunct="1">
              <a:lnSpc>
                <a:spcPct val="114000"/>
              </a:lnSpc>
              <a:defRPr lang="sv-SE" sz="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7886-450C-4544-88C7-5996FA5F78BC}" type="slidenum">
              <a:rPr lang="en-GB" sz="600"/>
              <a:pPr/>
              <a:t>11</a:t>
            </a:fld>
            <a:endParaRPr lang="en-GB" sz="6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0EC877-EC84-4837-A4AD-955E2CD6C41F}"/>
              </a:ext>
            </a:extLst>
          </p:cNvPr>
          <p:cNvSpPr txBox="1"/>
          <p:nvPr/>
        </p:nvSpPr>
        <p:spPr>
          <a:xfrm>
            <a:off x="411278" y="4046872"/>
            <a:ext cx="1394129" cy="8309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200 NR+ Meters</a:t>
            </a:r>
          </a:p>
          <a:p>
            <a:pPr algn="ctr"/>
            <a:r>
              <a:rPr lang="en-US" sz="1050" dirty="0"/>
              <a:t>Cellular cost per </a:t>
            </a:r>
          </a:p>
          <a:p>
            <a:pPr algn="ctr"/>
            <a:r>
              <a:rPr lang="en-US" sz="1050" dirty="0"/>
              <a:t>metering point</a:t>
            </a:r>
          </a:p>
          <a:p>
            <a:pPr algn="ctr">
              <a:lnSpc>
                <a:spcPts val="1950"/>
              </a:lnSpc>
            </a:pPr>
            <a:r>
              <a:rPr lang="en-US" sz="1050" b="1" dirty="0">
                <a:solidFill>
                  <a:srgbClr val="0070C0"/>
                </a:solidFill>
              </a:rPr>
              <a:t>4 EUR / 200 = 0.02 EUR</a:t>
            </a:r>
          </a:p>
          <a:p>
            <a:pPr algn="ctr">
              <a:lnSpc>
                <a:spcPts val="1950"/>
              </a:lnSpc>
            </a:pPr>
            <a:r>
              <a:rPr lang="en-US" sz="1050" b="1" dirty="0">
                <a:solidFill>
                  <a:srgbClr val="0070C0"/>
                </a:solidFill>
              </a:rPr>
              <a:t>Lifetime 2.40 EUR</a:t>
            </a: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0D19B8C6-E6A9-45D5-A380-1CA3FE69432F}"/>
              </a:ext>
            </a:extLst>
          </p:cNvPr>
          <p:cNvSpPr/>
          <p:nvPr/>
        </p:nvSpPr>
        <p:spPr>
          <a:xfrm rot="16200000">
            <a:off x="2611139" y="3484539"/>
            <a:ext cx="236541" cy="85241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91C145-EAFE-443E-9DDC-99A501F37EA9}"/>
              </a:ext>
            </a:extLst>
          </p:cNvPr>
          <p:cNvSpPr txBox="1"/>
          <p:nvPr/>
        </p:nvSpPr>
        <p:spPr>
          <a:xfrm>
            <a:off x="2360080" y="4081786"/>
            <a:ext cx="685800" cy="4563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NR+  / RF Mesh</a:t>
            </a:r>
          </a:p>
          <a:p>
            <a:pPr algn="ctr"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Gateway</a:t>
            </a:r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2A77F238-6C00-42C0-978C-6797514159F6}"/>
              </a:ext>
            </a:extLst>
          </p:cNvPr>
          <p:cNvSpPr/>
          <p:nvPr/>
        </p:nvSpPr>
        <p:spPr>
          <a:xfrm rot="16200000">
            <a:off x="3681896" y="3368482"/>
            <a:ext cx="236541" cy="108351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E0E01A-86F1-4548-BB10-EFF5B77AC35E}"/>
              </a:ext>
            </a:extLst>
          </p:cNvPr>
          <p:cNvSpPr txBox="1"/>
          <p:nvPr/>
        </p:nvSpPr>
        <p:spPr>
          <a:xfrm>
            <a:off x="5147917" y="4146374"/>
            <a:ext cx="1594520" cy="84758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200 Cellular connections</a:t>
            </a:r>
          </a:p>
          <a:p>
            <a:pPr algn="ctr"/>
            <a:r>
              <a:rPr lang="en-US" sz="1050" dirty="0"/>
              <a:t>Cellular cost per </a:t>
            </a:r>
          </a:p>
          <a:p>
            <a:pPr algn="ctr"/>
            <a:r>
              <a:rPr lang="en-US" sz="1050" dirty="0"/>
              <a:t>Month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16.67 EUR</a:t>
            </a:r>
          </a:p>
          <a:p>
            <a:pPr algn="ctr"/>
            <a:endParaRPr lang="en-US" sz="1050" dirty="0"/>
          </a:p>
          <a:p>
            <a:pPr>
              <a:lnSpc>
                <a:spcPct val="113000"/>
              </a:lnSpc>
              <a:spcAft>
                <a:spcPts val="525"/>
              </a:spcAft>
            </a:pPr>
            <a:endParaRPr lang="en-GB" sz="1050" b="1" dirty="0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C72C353E-4D12-43F9-9E25-7687DA5CD32C}"/>
              </a:ext>
            </a:extLst>
          </p:cNvPr>
          <p:cNvSpPr/>
          <p:nvPr/>
        </p:nvSpPr>
        <p:spPr>
          <a:xfrm rot="16200000">
            <a:off x="5727527" y="3049366"/>
            <a:ext cx="236541" cy="1843016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6FACC0-C1FC-4568-A408-D4A323FFD422}"/>
              </a:ext>
            </a:extLst>
          </p:cNvPr>
          <p:cNvSpPr txBox="1"/>
          <p:nvPr/>
        </p:nvSpPr>
        <p:spPr>
          <a:xfrm>
            <a:off x="7035856" y="4144013"/>
            <a:ext cx="1352111" cy="104429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200 Cellular Meters</a:t>
            </a:r>
          </a:p>
          <a:p>
            <a:pPr algn="ctr"/>
            <a:r>
              <a:rPr lang="en-US" sz="1050" dirty="0"/>
              <a:t>Cellular cost per </a:t>
            </a:r>
          </a:p>
          <a:p>
            <a:pPr algn="ctr"/>
            <a:r>
              <a:rPr lang="en-US" sz="1050" dirty="0"/>
              <a:t>metering point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0.083 EUR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Lifetime 10 EUR</a:t>
            </a:r>
          </a:p>
          <a:p>
            <a:pPr algn="ctr">
              <a:lnSpc>
                <a:spcPct val="113000"/>
              </a:lnSpc>
              <a:spcAft>
                <a:spcPts val="525"/>
              </a:spcAft>
            </a:pPr>
            <a:endParaRPr lang="en-GB" sz="1050" b="1" dirty="0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A06BFE17-4B49-4ABD-A2CC-02E47182406C}"/>
              </a:ext>
            </a:extLst>
          </p:cNvPr>
          <p:cNvSpPr/>
          <p:nvPr/>
        </p:nvSpPr>
        <p:spPr>
          <a:xfrm rot="16200000">
            <a:off x="7541033" y="3182078"/>
            <a:ext cx="236541" cy="1594520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2CEDF39-BAE8-4E3E-BC84-F02154607B69}"/>
              </a:ext>
            </a:extLst>
          </p:cNvPr>
          <p:cNvSpPr txBox="1"/>
          <p:nvPr/>
        </p:nvSpPr>
        <p:spPr>
          <a:xfrm>
            <a:off x="3090302" y="4089145"/>
            <a:ext cx="1594520" cy="847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525"/>
              </a:spcAft>
            </a:pPr>
            <a:r>
              <a:rPr lang="en-GB" sz="1050" b="1" dirty="0"/>
              <a:t>1 cellular connection</a:t>
            </a:r>
          </a:p>
          <a:p>
            <a:pPr algn="ctr"/>
            <a:r>
              <a:rPr lang="en-US" sz="1050" dirty="0"/>
              <a:t>Cellular cost per </a:t>
            </a:r>
          </a:p>
          <a:p>
            <a:pPr algn="ctr"/>
            <a:r>
              <a:rPr lang="en-US" sz="1050" dirty="0"/>
              <a:t>Month (200 MB)</a:t>
            </a:r>
          </a:p>
          <a:p>
            <a:pPr algn="ctr">
              <a:lnSpc>
                <a:spcPts val="1950"/>
              </a:lnSpc>
            </a:pPr>
            <a:r>
              <a:rPr lang="en-US" sz="1050" b="1" dirty="0">
                <a:solidFill>
                  <a:srgbClr val="0070C0"/>
                </a:solidFill>
              </a:rPr>
              <a:t>4 EUR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>
              <a:lnSpc>
                <a:spcPct val="113000"/>
              </a:lnSpc>
              <a:spcAft>
                <a:spcPts val="525"/>
              </a:spcAft>
            </a:pPr>
            <a:endParaRPr lang="en-GB" sz="1050" b="1" dirty="0"/>
          </a:p>
          <a:p>
            <a:pPr>
              <a:lnSpc>
                <a:spcPct val="113000"/>
              </a:lnSpc>
              <a:spcAft>
                <a:spcPts val="525"/>
              </a:spcAft>
            </a:pPr>
            <a:endParaRPr lang="en-GB" sz="1050" b="1" dirty="0"/>
          </a:p>
        </p:txBody>
      </p:sp>
      <p:pic>
        <p:nvPicPr>
          <p:cNvPr id="113" name="Picture 112" descr="A black object with a black background&#10;&#10;Description automatically generated">
            <a:extLst>
              <a:ext uri="{FF2B5EF4-FFF2-40B4-BE49-F238E27FC236}">
                <a16:creationId xmlns:a16="http://schemas.microsoft.com/office/drawing/2014/main" id="{06491667-7C72-4B45-9D36-75E63C67E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0" y="1408851"/>
            <a:ext cx="433503" cy="2041543"/>
          </a:xfrm>
          <a:prstGeom prst="rect">
            <a:avLst/>
          </a:prstGeom>
        </p:spPr>
      </p:pic>
      <p:pic>
        <p:nvPicPr>
          <p:cNvPr id="114" name="Picture 113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42F33046-666D-494E-8AD0-92288EF3F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5" y="2596922"/>
            <a:ext cx="601471" cy="691897"/>
          </a:xfrm>
          <a:prstGeom prst="rect">
            <a:avLst/>
          </a:prstGeom>
        </p:spPr>
      </p:pic>
      <p:pic>
        <p:nvPicPr>
          <p:cNvPr id="115" name="Picture 114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466F8C02-6D76-40F3-8CAC-486CEB1BB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7" y="935665"/>
            <a:ext cx="601471" cy="691897"/>
          </a:xfrm>
          <a:prstGeom prst="rect">
            <a:avLst/>
          </a:prstGeom>
        </p:spPr>
      </p:pic>
      <p:pic>
        <p:nvPicPr>
          <p:cNvPr id="116" name="Picture 115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4AE381CF-B739-4D0F-BD5F-7C0CCAD62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64" y="763505"/>
            <a:ext cx="601471" cy="691897"/>
          </a:xfrm>
          <a:prstGeom prst="rect">
            <a:avLst/>
          </a:prstGeom>
        </p:spPr>
      </p:pic>
      <p:pic>
        <p:nvPicPr>
          <p:cNvPr id="117" name="Picture 116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B3B99589-56AE-4CE3-B909-AC582029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1" y="2233883"/>
            <a:ext cx="601471" cy="691897"/>
          </a:xfrm>
          <a:prstGeom prst="rect">
            <a:avLst/>
          </a:prstGeom>
        </p:spPr>
      </p:pic>
      <p:pic>
        <p:nvPicPr>
          <p:cNvPr id="118" name="Picture 117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55D45139-F0D7-42C0-B3BB-916E6D4DD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2890759"/>
            <a:ext cx="601471" cy="691897"/>
          </a:xfrm>
          <a:prstGeom prst="rect">
            <a:avLst/>
          </a:prstGeom>
        </p:spPr>
      </p:pic>
      <p:pic>
        <p:nvPicPr>
          <p:cNvPr id="119" name="Picture 118" descr="A white square with black numbers and a yellow circle with a red center&#10;&#10;Description automatically generated">
            <a:extLst>
              <a:ext uri="{FF2B5EF4-FFF2-40B4-BE49-F238E27FC236}">
                <a16:creationId xmlns:a16="http://schemas.microsoft.com/office/drawing/2014/main" id="{F56DF1E6-A93D-4511-9398-D7213E546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5" y="1701711"/>
            <a:ext cx="601471" cy="691897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D462E44-7E8B-4473-8A19-422A5DA9F73A}"/>
              </a:ext>
            </a:extLst>
          </p:cNvPr>
          <p:cNvCxnSpPr>
            <a:cxnSpLocks/>
          </p:cNvCxnSpPr>
          <p:nvPr/>
        </p:nvCxnSpPr>
        <p:spPr>
          <a:xfrm>
            <a:off x="772066" y="1104411"/>
            <a:ext cx="452574" cy="10388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A6EE30F-689E-453B-B8E7-AD9E905ABEA7}"/>
              </a:ext>
            </a:extLst>
          </p:cNvPr>
          <p:cNvCxnSpPr>
            <a:cxnSpLocks/>
          </p:cNvCxnSpPr>
          <p:nvPr/>
        </p:nvCxnSpPr>
        <p:spPr>
          <a:xfrm flipH="1" flipV="1">
            <a:off x="1787751" y="1007738"/>
            <a:ext cx="528498" cy="40111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3D5D237-B221-423B-A8FB-2ED2730B6EF6}"/>
              </a:ext>
            </a:extLst>
          </p:cNvPr>
          <p:cNvCxnSpPr>
            <a:cxnSpLocks/>
          </p:cNvCxnSpPr>
          <p:nvPr/>
        </p:nvCxnSpPr>
        <p:spPr>
          <a:xfrm flipH="1">
            <a:off x="1501966" y="1546651"/>
            <a:ext cx="799170" cy="2718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F5EA0C9-FE06-471C-9839-F803502A9542}"/>
              </a:ext>
            </a:extLst>
          </p:cNvPr>
          <p:cNvCxnSpPr>
            <a:cxnSpLocks/>
            <a:endCxn id="119" idx="1"/>
          </p:cNvCxnSpPr>
          <p:nvPr/>
        </p:nvCxnSpPr>
        <p:spPr>
          <a:xfrm flipV="1">
            <a:off x="620227" y="2047660"/>
            <a:ext cx="303677" cy="74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08FD01-7F2E-4CD8-A03D-F1812C1E9F0C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546170" y="2942870"/>
            <a:ext cx="377735" cy="4628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1663018-3C34-4B9F-AFDE-3D654C6732D9}"/>
              </a:ext>
            </a:extLst>
          </p:cNvPr>
          <p:cNvCxnSpPr>
            <a:cxnSpLocks/>
          </p:cNvCxnSpPr>
          <p:nvPr/>
        </p:nvCxnSpPr>
        <p:spPr>
          <a:xfrm flipH="1">
            <a:off x="2000056" y="1627562"/>
            <a:ext cx="359265" cy="65139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673E219-C10A-4D2C-8E23-AAE7D30AF2F0}"/>
              </a:ext>
            </a:extLst>
          </p:cNvPr>
          <p:cNvCxnSpPr>
            <a:cxnSpLocks/>
          </p:cNvCxnSpPr>
          <p:nvPr/>
        </p:nvCxnSpPr>
        <p:spPr>
          <a:xfrm flipV="1">
            <a:off x="1480753" y="2698128"/>
            <a:ext cx="106018" cy="10468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2AD102C-80DE-4913-91BB-9585643B37F4}"/>
              </a:ext>
            </a:extLst>
          </p:cNvPr>
          <p:cNvCxnSpPr>
            <a:cxnSpLocks/>
          </p:cNvCxnSpPr>
          <p:nvPr/>
        </p:nvCxnSpPr>
        <p:spPr>
          <a:xfrm flipH="1" flipV="1">
            <a:off x="3136450" y="1546651"/>
            <a:ext cx="712652" cy="13591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:a16="http://schemas.microsoft.com/office/drawing/2014/main" id="{B7332949-8A1A-4519-9297-53C911158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264" y="1325097"/>
            <a:ext cx="775281" cy="890350"/>
          </a:xfrm>
          <a:prstGeom prst="rect">
            <a:avLst/>
          </a:prstGeom>
        </p:spPr>
      </p:pic>
      <p:pic>
        <p:nvPicPr>
          <p:cNvPr id="130" name="Picture 129" descr="NR+ | DECT Forum">
            <a:extLst>
              <a:ext uri="{FF2B5EF4-FFF2-40B4-BE49-F238E27FC236}">
                <a16:creationId xmlns:a16="http://schemas.microsoft.com/office/drawing/2014/main" id="{8E8CA270-D801-4EF3-A171-63FC1EE5E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988" y="2720509"/>
            <a:ext cx="257929" cy="245505"/>
          </a:xfrm>
          <a:prstGeom prst="rect">
            <a:avLst/>
          </a:prstGeom>
        </p:spPr>
      </p:pic>
      <p:pic>
        <p:nvPicPr>
          <p:cNvPr id="131" name="Picture 130" descr="NR+ | DECT Forum">
            <a:extLst>
              <a:ext uri="{FF2B5EF4-FFF2-40B4-BE49-F238E27FC236}">
                <a16:creationId xmlns:a16="http://schemas.microsoft.com/office/drawing/2014/main" id="{F46965C6-5624-4C7A-BB41-3CD400C0D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02" y="3088983"/>
            <a:ext cx="257929" cy="245505"/>
          </a:xfrm>
          <a:prstGeom prst="rect">
            <a:avLst/>
          </a:prstGeom>
        </p:spPr>
      </p:pic>
      <p:pic>
        <p:nvPicPr>
          <p:cNvPr id="132" name="Picture 131" descr="NR+ | DECT Forum">
            <a:extLst>
              <a:ext uri="{FF2B5EF4-FFF2-40B4-BE49-F238E27FC236}">
                <a16:creationId xmlns:a16="http://schemas.microsoft.com/office/drawing/2014/main" id="{DDC2C6F9-25A6-40AE-8FE1-CB160509B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92" y="2408477"/>
            <a:ext cx="257929" cy="245505"/>
          </a:xfrm>
          <a:prstGeom prst="rect">
            <a:avLst/>
          </a:prstGeom>
        </p:spPr>
      </p:pic>
      <p:pic>
        <p:nvPicPr>
          <p:cNvPr id="133" name="Picture 132" descr="NR+ | DECT Forum">
            <a:extLst>
              <a:ext uri="{FF2B5EF4-FFF2-40B4-BE49-F238E27FC236}">
                <a16:creationId xmlns:a16="http://schemas.microsoft.com/office/drawing/2014/main" id="{01BD1596-6B9F-4CA2-ABC9-95AFDADA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35" y="2219348"/>
            <a:ext cx="257929" cy="245505"/>
          </a:xfrm>
          <a:prstGeom prst="rect">
            <a:avLst/>
          </a:prstGeom>
        </p:spPr>
      </p:pic>
      <p:pic>
        <p:nvPicPr>
          <p:cNvPr id="134" name="Picture 133" descr="NR+ | DECT Forum">
            <a:extLst>
              <a:ext uri="{FF2B5EF4-FFF2-40B4-BE49-F238E27FC236}">
                <a16:creationId xmlns:a16="http://schemas.microsoft.com/office/drawing/2014/main" id="{DDEDA7C2-DDC2-423E-A847-11E38DA0D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632" y="1279471"/>
            <a:ext cx="257929" cy="245505"/>
          </a:xfrm>
          <a:prstGeom prst="rect">
            <a:avLst/>
          </a:prstGeom>
        </p:spPr>
      </p:pic>
      <p:pic>
        <p:nvPicPr>
          <p:cNvPr id="135" name="Picture 134" descr="NR+ | DECT Forum">
            <a:extLst>
              <a:ext uri="{FF2B5EF4-FFF2-40B4-BE49-F238E27FC236}">
                <a16:creationId xmlns:a16="http://schemas.microsoft.com/office/drawing/2014/main" id="{639F38AD-4F2A-48D2-87B2-B06AD4922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98" y="1439492"/>
            <a:ext cx="257929" cy="245505"/>
          </a:xfrm>
          <a:prstGeom prst="rect">
            <a:avLst/>
          </a:prstGeom>
        </p:spPr>
      </p:pic>
      <p:pic>
        <p:nvPicPr>
          <p:cNvPr id="136" name="Picture 135" descr="A red and white logo&#10;&#10;Description automatically generated">
            <a:extLst>
              <a:ext uri="{FF2B5EF4-FFF2-40B4-BE49-F238E27FC236}">
                <a16:creationId xmlns:a16="http://schemas.microsoft.com/office/drawing/2014/main" id="{EB73B1A3-4444-4F85-AEA5-654DA23944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7215" t="3696" r="45077" b="-3696"/>
          <a:stretch/>
        </p:blipFill>
        <p:spPr>
          <a:xfrm>
            <a:off x="2764829" y="1771011"/>
            <a:ext cx="817501" cy="392324"/>
          </a:xfrm>
          <a:prstGeom prst="rect">
            <a:avLst/>
          </a:prstGeom>
        </p:spPr>
      </p:pic>
      <p:pic>
        <p:nvPicPr>
          <p:cNvPr id="137" name="Picture 136" descr="NR+ | DECT Forum">
            <a:extLst>
              <a:ext uri="{FF2B5EF4-FFF2-40B4-BE49-F238E27FC236}">
                <a16:creationId xmlns:a16="http://schemas.microsoft.com/office/drawing/2014/main" id="{42FB657B-AB37-4B8C-879B-7229AAE5A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6533" y="1530331"/>
            <a:ext cx="257929" cy="245505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FD9752B-3FE5-456D-8D7C-E258D0D6C407}"/>
              </a:ext>
            </a:extLst>
          </p:cNvPr>
          <p:cNvGrpSpPr/>
          <p:nvPr/>
        </p:nvGrpSpPr>
        <p:grpSpPr>
          <a:xfrm>
            <a:off x="4913824" y="975579"/>
            <a:ext cx="3818084" cy="2730120"/>
            <a:chOff x="6209331" y="1452806"/>
            <a:chExt cx="5248921" cy="3388237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D83D1876-DAA5-4F8F-9D89-A77B6F1D2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1375" y="1580519"/>
              <a:ext cx="926877" cy="824531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53E7624-29B0-42D4-84EE-44AEC51A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70972" y="1452806"/>
              <a:ext cx="926877" cy="824531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59680ADB-B90D-4B2C-AFF5-E84BF0EA8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81483" y="4016512"/>
              <a:ext cx="926877" cy="824531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281CA4C4-D641-4964-90A0-2EC9CDC3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98676" y="3154392"/>
              <a:ext cx="926877" cy="824531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8A90131-0456-4464-B61C-0F9FA26E2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00538" y="2400638"/>
              <a:ext cx="926877" cy="824531"/>
            </a:xfrm>
            <a:prstGeom prst="rect">
              <a:avLst/>
            </a:prstGeom>
          </p:spPr>
        </p:pic>
        <p:pic>
          <p:nvPicPr>
            <p:cNvPr id="144" name="Picture 143" descr="A black object with a black background&#10;&#10;Description automatically generated">
              <a:extLst>
                <a:ext uri="{FF2B5EF4-FFF2-40B4-BE49-F238E27FC236}">
                  <a16:creationId xmlns:a16="http://schemas.microsoft.com/office/drawing/2014/main" id="{38D1BA41-00A5-453B-9BA4-83D0CEA3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331" y="2453752"/>
              <a:ext cx="565879" cy="2316666"/>
            </a:xfrm>
            <a:prstGeom prst="rect">
              <a:avLst/>
            </a:prstGeom>
          </p:spPr>
        </p:pic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67F458B-2D7B-40D7-A20B-0890A5DD5D59}"/>
                </a:ext>
              </a:extLst>
            </p:cNvPr>
            <p:cNvCxnSpPr>
              <a:cxnSpLocks/>
              <a:stCxn id="139" idx="1"/>
            </p:cNvCxnSpPr>
            <p:nvPr/>
          </p:nvCxnSpPr>
          <p:spPr>
            <a:xfrm flipH="1">
              <a:off x="6908174" y="1992785"/>
              <a:ext cx="3623201" cy="74190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9E93BCA-B263-4918-9FD5-F1C76726DF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8535" y="2786079"/>
              <a:ext cx="2311216" cy="1523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44C29C5-424F-407F-A59C-04969ED3BF49}"/>
                </a:ext>
              </a:extLst>
            </p:cNvPr>
            <p:cNvCxnSpPr>
              <a:cxnSpLocks/>
              <a:stCxn id="141" idx="1"/>
            </p:cNvCxnSpPr>
            <p:nvPr/>
          </p:nvCxnSpPr>
          <p:spPr>
            <a:xfrm flipH="1" flipV="1">
              <a:off x="6883205" y="3011976"/>
              <a:ext cx="3298278" cy="14168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D375F8D-61C8-4891-A78A-8164EEB38327}"/>
                </a:ext>
              </a:extLst>
            </p:cNvPr>
            <p:cNvCxnSpPr>
              <a:cxnSpLocks/>
              <a:stCxn id="142" idx="1"/>
            </p:cNvCxnSpPr>
            <p:nvPr/>
          </p:nvCxnSpPr>
          <p:spPr>
            <a:xfrm flipH="1" flipV="1">
              <a:off x="6948535" y="2905528"/>
              <a:ext cx="3450141" cy="6611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6A6D807-DB31-4B6E-A4D5-4D21DCBECF32}"/>
                </a:ext>
              </a:extLst>
            </p:cNvPr>
            <p:cNvCxnSpPr>
              <a:cxnSpLocks/>
              <a:stCxn id="140" idx="1"/>
            </p:cNvCxnSpPr>
            <p:nvPr/>
          </p:nvCxnSpPr>
          <p:spPr>
            <a:xfrm flipH="1">
              <a:off x="6851950" y="1865072"/>
              <a:ext cx="1519022" cy="78712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Picture 150" descr="A red and white logo&#10;&#10;Description automatically generated">
            <a:extLst>
              <a:ext uri="{FF2B5EF4-FFF2-40B4-BE49-F238E27FC236}">
                <a16:creationId xmlns:a16="http://schemas.microsoft.com/office/drawing/2014/main" id="{3C46DD84-CA35-40B2-8DCF-E27FEEB19A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7215" t="3696" r="45077" b="-3696"/>
          <a:stretch/>
        </p:blipFill>
        <p:spPr>
          <a:xfrm>
            <a:off x="5725838" y="2394314"/>
            <a:ext cx="817501" cy="3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BF5B5-D6DB-4EA6-8BAB-0C047A9629E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Business Models adopted in AMI project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E9B-4B15-4262-BD6E-17A56799A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5" y="278862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Models for AMI Implementation in South Asia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9C3E3-3B2D-47F0-AA5D-7DD2D77964F3}"/>
              </a:ext>
            </a:extLst>
          </p:cNvPr>
          <p:cNvGrpSpPr/>
          <p:nvPr/>
        </p:nvGrpSpPr>
        <p:grpSpPr>
          <a:xfrm>
            <a:off x="537941" y="1125419"/>
            <a:ext cx="8285045" cy="4108061"/>
            <a:chOff x="0" y="0"/>
            <a:chExt cx="6161942" cy="30296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277205-D653-BF60-09B9-9A4C21C50026}"/>
                </a:ext>
              </a:extLst>
            </p:cNvPr>
            <p:cNvSpPr/>
            <p:nvPr/>
          </p:nvSpPr>
          <p:spPr>
            <a:xfrm>
              <a:off x="0" y="17585"/>
              <a:ext cx="1962150" cy="539750"/>
            </a:xfrm>
            <a:prstGeom prst="rect">
              <a:avLst/>
            </a:prstGeom>
            <a:solidFill>
              <a:srgbClr val="E8E8E8">
                <a:lumMod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lIns="54610" tIns="54610" rIns="54610" bIns="5461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Utility Procurement Model (CAPEX)</a:t>
              </a:r>
              <a:endParaRPr kumimoji="0" lang="en-US" sz="14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BA3E57-8686-7CB2-EBAD-E31D2603F93A}"/>
                </a:ext>
              </a:extLst>
            </p:cNvPr>
            <p:cNvSpPr/>
            <p:nvPr/>
          </p:nvSpPr>
          <p:spPr>
            <a:xfrm>
              <a:off x="0" y="562708"/>
              <a:ext cx="1962150" cy="246697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Utility directly procures individual AMI components from vendors.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Up to 10 % payment upon signing of the contract.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50 – 60 % of contract value paid upon completion of testing and installation.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Remaining amount paid in annual instalments at the end of each year - during service period (3 – 5 years).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A2B7E-15F6-F0D2-A1AE-3A6DA7C0B8F5}"/>
                </a:ext>
              </a:extLst>
            </p:cNvPr>
            <p:cNvSpPr/>
            <p:nvPr/>
          </p:nvSpPr>
          <p:spPr>
            <a:xfrm>
              <a:off x="2162908" y="0"/>
              <a:ext cx="1971675" cy="539750"/>
            </a:xfrm>
            <a:prstGeom prst="rect">
              <a:avLst/>
            </a:prstGeom>
            <a:solidFill>
              <a:srgbClr val="E8E8E8">
                <a:lumMod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lIns="54610" tIns="54610" rIns="54610" bIns="5461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OPEX Model</a:t>
              </a:r>
              <a:endParaRPr kumimoji="0" lang="en-US" sz="14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9DE03D-C373-75B1-651E-1B8A4B3D74F7}"/>
                </a:ext>
              </a:extLst>
            </p:cNvPr>
            <p:cNvSpPr/>
            <p:nvPr/>
          </p:nvSpPr>
          <p:spPr>
            <a:xfrm>
              <a:off x="4314092" y="0"/>
              <a:ext cx="1847850" cy="540000"/>
            </a:xfrm>
            <a:prstGeom prst="rect">
              <a:avLst/>
            </a:prstGeom>
            <a:solidFill>
              <a:srgbClr val="4EA72E">
                <a:lumMod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lIns="54610" tIns="54610" rIns="54610" bIns="5461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TOTEX model</a:t>
              </a:r>
              <a:endParaRPr kumimoji="0" lang="en-US" sz="14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C61D88-1635-0792-F965-285795C54498}"/>
                </a:ext>
              </a:extLst>
            </p:cNvPr>
            <p:cNvSpPr/>
            <p:nvPr/>
          </p:nvSpPr>
          <p:spPr>
            <a:xfrm>
              <a:off x="2180492" y="539262"/>
              <a:ext cx="1885950" cy="248602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Utility nominates a Concessionaire (AMI Solution Provider)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AMISP is paid on monthly basis by utility with no upfront capex investment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AMISP procures AMI components from own subsidiaries or buy from vendors.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AMISP will be paid on monthly basis through concession period.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72BB30-A38D-A461-BD0C-E57D641DB075}"/>
                </a:ext>
              </a:extLst>
            </p:cNvPr>
            <p:cNvSpPr/>
            <p:nvPr/>
          </p:nvSpPr>
          <p:spPr>
            <a:xfrm>
              <a:off x="4314092" y="539262"/>
              <a:ext cx="1800225" cy="248602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54610" tIns="54610" rIns="54610" bIns="54610" rtlCol="0" anchor="ctr"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Utility pays upfront up to 22.5% of smart metering meter cost (capped at certain amount) upon installation and operationalization of meters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  <a:p>
              <a:pPr marL="342900" marR="0" lvl="0" indent="-34290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Wingdings" panose="05000000000000000000" pitchFamily="2" charset="2"/>
                <a:buChar char=""/>
                <a:tabLst/>
                <a:defRPr/>
              </a:pPr>
              <a:r>
                <a:rPr kumimoji="0" lang="en-IN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/>
                  <a:cs typeface="Times New Roman" panose="02020603050405020304" pitchFamily="18" charset="0"/>
                </a:rPr>
                <a:t>Remaining cost is paid on monthly basis as annuity payments upon meeting of SLAs for a period ranging from 7 to 8 years</a:t>
              </a:r>
              <a:endPara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05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097" y="41987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of Business Models for AMI Implementation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CF220FED-DC61-451A-A3A3-7B6CA55E4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0612"/>
              </p:ext>
            </p:extLst>
          </p:nvPr>
        </p:nvGraphicFramePr>
        <p:xfrm>
          <a:off x="166917" y="678198"/>
          <a:ext cx="1605582" cy="45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82">
                  <a:extLst>
                    <a:ext uri="{9D8B030D-6E8A-4147-A177-3AD203B41FA5}">
                      <a16:colId xmlns:a16="http://schemas.microsoft.com/office/drawing/2014/main" val="2419092014"/>
                    </a:ext>
                  </a:extLst>
                </a:gridCol>
              </a:tblGrid>
              <a:tr h="278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8119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Investment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561230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Implementation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117963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Integration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393367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Security Risk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01343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Sector Participation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4409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F4B1EB-555D-4997-955A-2EFB109D9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50069"/>
              </p:ext>
            </p:extLst>
          </p:nvPr>
        </p:nvGraphicFramePr>
        <p:xfrm>
          <a:off x="1772499" y="678198"/>
          <a:ext cx="2403948" cy="45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948">
                  <a:extLst>
                    <a:ext uri="{9D8B030D-6E8A-4147-A177-3AD203B41FA5}">
                      <a16:colId xmlns:a16="http://schemas.microsoft.com/office/drawing/2014/main" val="2830642464"/>
                    </a:ext>
                  </a:extLst>
                </a:gridCol>
              </a:tblGrid>
              <a:tr h="278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 (On Balance Sheet)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30440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en-US" sz="1200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Preferred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Utility bears all costs upfront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1062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</a:t>
                      </a:r>
                      <a:r>
                        <a:rPr lang="en-US" sz="1200" i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Preferred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rigorous capacity building at utility end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967923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</a:t>
                      </a:r>
                      <a:r>
                        <a:rPr lang="en-US" sz="1200" i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Preferred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Requires coordination between multiple vendors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50712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Preferred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have entire control over data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7742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</a:t>
                      </a:r>
                      <a:r>
                        <a:rPr lang="en-US" sz="1200" i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Preferred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investor confidence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9687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3DC0F1D-CCFD-4FE5-99FA-D43D09255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79760"/>
              </p:ext>
            </p:extLst>
          </p:nvPr>
        </p:nvGraphicFramePr>
        <p:xfrm>
          <a:off x="4169187" y="676482"/>
          <a:ext cx="2403948" cy="45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948">
                  <a:extLst>
                    <a:ext uri="{9D8B030D-6E8A-4147-A177-3AD203B41FA5}">
                      <a16:colId xmlns:a16="http://schemas.microsoft.com/office/drawing/2014/main" val="3851036201"/>
                    </a:ext>
                  </a:extLst>
                </a:gridCol>
              </a:tblGrid>
              <a:tr h="278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OPEX ( Off Balance Sheet)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88010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Preferred)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812689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812689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PMA is paid on monthly basis - no upfront CAPEX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704433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PMA manages end–to–end operations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479681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 lack flexibility for future utility needs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983305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 extent of control of data by third parties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659444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accumulation amongst few vendors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64428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2D37CB2-7A86-4DCA-B3E5-89795819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17986"/>
              </p:ext>
            </p:extLst>
          </p:nvPr>
        </p:nvGraphicFramePr>
        <p:xfrm>
          <a:off x="6572222" y="678998"/>
          <a:ext cx="2403948" cy="45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948">
                  <a:extLst>
                    <a:ext uri="{9D8B030D-6E8A-4147-A177-3AD203B41FA5}">
                      <a16:colId xmlns:a16="http://schemas.microsoft.com/office/drawing/2014/main" val="167938959"/>
                    </a:ext>
                  </a:extLst>
                </a:gridCol>
              </a:tblGrid>
              <a:tr h="2782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TOTEX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0929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Utility funds a portion - rest managed via OPEX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82006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81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AMISP does all the heavy lifting for implementation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27789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Preferred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seamless system integration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345451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(</a:t>
                      </a:r>
                      <a:r>
                        <a:rPr lang="en-US" sz="1200" i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lang="en-US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and ownership of data lies with the AMISP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00649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en-US" sz="1200" i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Preferred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Highest private sector participation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1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17" y="226001"/>
            <a:ext cx="78867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Case study for the business Model: AMI project in India</a:t>
            </a:r>
            <a:endParaRPr lang="en-US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C507B-385E-426D-87F5-5429FFF0065E}"/>
              </a:ext>
            </a:extLst>
          </p:cNvPr>
          <p:cNvSpPr txBox="1"/>
          <p:nvPr/>
        </p:nvSpPr>
        <p:spPr>
          <a:xfrm>
            <a:off x="860129" y="2811736"/>
            <a:ext cx="7739585" cy="225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" marR="0" indent="230505" algn="just"/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Smart Metering Progress in India (as of Sep 2025)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/>
              <a:cs typeface="Arial" panose="020B0604020202020204" pitchFamily="34" charset="0"/>
            </a:endParaRPr>
          </a:p>
          <a:p>
            <a:pPr marL="342900" marR="0" lvl="0" indent="-342900" algn="just">
              <a:buSzPts val="1000"/>
              <a:buFont typeface="Symbol" panose="05050102010706020507" pitchFamily="18" charset="2"/>
              <a:buChar char=""/>
              <a:tabLst>
                <a:tab pos="243840" algn="l"/>
                <a:tab pos="899160" algn="l"/>
              </a:tabLst>
            </a:pPr>
            <a:endParaRPr lang="en-IN" b="1" kern="100" dirty="0">
              <a:effectLst/>
              <a:latin typeface="Arial" panose="020B0604020202020204" pitchFamily="34" charset="0"/>
              <a:ea typeface="Aptos" panose="020B0004020202020204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243840" algn="l"/>
                <a:tab pos="899160" algn="l"/>
              </a:tabLst>
            </a:pP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Installations: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 42 million smart consumer meters installed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Sanctions: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 224 million consumer meters, 5.3 million DT meters, and 2.05 million feeder meters sanctioned.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Target: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Arial" panose="020B0604020202020204" pitchFamily="34" charset="0"/>
              </a:rPr>
              <a:t> Complete replacement of 250 million meters in 2 years.</a:t>
            </a:r>
            <a:endParaRPr lang="en-US" kern="100" dirty="0">
              <a:effectLst/>
              <a:latin typeface="Arial" panose="020B0604020202020204" pitchFamily="34" charset="0"/>
              <a:ea typeface="Aptos" panose="020B0004020202020204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310380-A653-4018-9E37-3CD506EF671C}"/>
              </a:ext>
            </a:extLst>
          </p:cNvPr>
          <p:cNvSpPr txBox="1"/>
          <p:nvPr/>
        </p:nvSpPr>
        <p:spPr>
          <a:xfrm>
            <a:off x="1168400" y="1059598"/>
            <a:ext cx="7431314" cy="1287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335" algn="just">
              <a:lnSpc>
                <a:spcPct val="150000"/>
              </a:lnSpc>
            </a:pPr>
            <a:r>
              <a:rPr 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RDSS</a:t>
            </a:r>
            <a:r>
              <a:rPr lang="en-US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 project aims to reduce the AT&amp;C losses to pan-India levels of 12-15% and ACS-ARR Gap to zero by 2024-25 by improving the operational efficiency and financial sustainability of all DISCOMs. </a:t>
            </a:r>
            <a:endParaRPr lang="en-IN" b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17" y="226001"/>
            <a:ext cx="78867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Case study for the business Model: AMI project in India</a:t>
            </a:r>
            <a:endParaRPr lang="en-US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6345D-BB12-4362-A298-1489A1746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8442"/>
            <a:ext cx="7438030" cy="4442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992B3-78BD-43BC-84F9-3303DAE05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9079"/>
            <a:ext cx="9144000" cy="33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17" y="226001"/>
            <a:ext cx="78867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Case study for the business Model: AMI project in India</a:t>
            </a:r>
            <a:endParaRPr lang="en-US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FCC54-E7C6-4E01-AAFA-4BAD10640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4457"/>
            <a:ext cx="9144000" cy="44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5" y="451576"/>
            <a:ext cx="7886700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en-US" sz="24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AMI project in India - </a:t>
            </a:r>
            <a:r>
              <a:rPr lang="en-IN" sz="2400" b="1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RDSS 2.0 Vision</a:t>
            </a:r>
            <a:endParaRPr lang="en-US" sz="2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C507B-385E-426D-87F5-5429FFF0065E}"/>
              </a:ext>
            </a:extLst>
          </p:cNvPr>
          <p:cNvSpPr txBox="1"/>
          <p:nvPr/>
        </p:nvSpPr>
        <p:spPr>
          <a:xfrm>
            <a:off x="272374" y="696451"/>
            <a:ext cx="8399912" cy="382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" marR="0" algn="just"/>
            <a:endParaRPr lang="en-US" sz="1600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13335" marR="0" indent="230505" algn="just"/>
            <a:endParaRPr lang="en-US" sz="1600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Modernisation of substations, transmission lines, and underground cabling.</a:t>
            </a:r>
            <a:endParaRPr lang="en-US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Integration of </a:t>
            </a: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AI/ML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 for load forecasting and demand management.</a:t>
            </a:r>
            <a:endParaRPr lang="en-US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Promotion of </a:t>
            </a: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smart homes, efficient appliances, and peer-to-peer energy trading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70535" algn="l"/>
                <a:tab pos="89916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Support for </a:t>
            </a:r>
            <a:r>
              <a:rPr lang="en-IN" b="1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renewable integration, EV adoption, and sector automation</a:t>
            </a:r>
            <a:r>
              <a:rPr lang="en-IN" kern="100" dirty="0">
                <a:effectLst/>
                <a:latin typeface="Arial" panose="020B0604020202020204" pitchFamily="34" charset="0"/>
                <a:ea typeface="Aptos" panose="020B0004020202020204"/>
                <a:cs typeface="Times New Roman" panose="02020603050405020304" pitchFamily="18" charset="0"/>
              </a:rPr>
              <a:t>, ensuring long-term resilience.</a:t>
            </a:r>
            <a:endParaRPr lang="en-US" kern="100" dirty="0">
              <a:effectLst/>
              <a:latin typeface="Aptos" panose="020B0004020202020204"/>
              <a:ea typeface="Aptos" panose="020B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5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7914"/>
            <a:ext cx="7886700" cy="9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Recommended</a:t>
            </a:r>
            <a:r>
              <a:rPr lang="en-US" sz="2400" b="1" kern="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 Business Model for South African context</a:t>
            </a:r>
            <a:endParaRPr lang="en-US" sz="2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46609-668F-4933-B4AC-FDD9EDD20B44}"/>
              </a:ext>
            </a:extLst>
          </p:cNvPr>
          <p:cNvSpPr txBox="1"/>
          <p:nvPr/>
        </p:nvSpPr>
        <p:spPr>
          <a:xfrm>
            <a:off x="549945" y="1304086"/>
            <a:ext cx="7988299" cy="2119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Given the weak financial condition of many municipalities and distribution utilities, a conventional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CAPEX-driven AMI rollout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often not feasible. </a:t>
            </a:r>
          </a:p>
          <a:p>
            <a:pPr marL="0" marR="0" algn="just">
              <a:lnSpc>
                <a:spcPct val="150000"/>
              </a:lnSpc>
            </a:pPr>
            <a:endParaRPr lang="en-I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overcome this barrier, a “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modified off-balance sheet model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an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Escrow arrangement”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can provide a viable solution.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5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AF54-895D-483F-B429-8AA6A5F5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238" y="825589"/>
            <a:ext cx="6662962" cy="22804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Postgraduate degree in Power Systems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Extensive background in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distribution network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T&amp;D loss reduction programs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Led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software development team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designing and deploying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utility billing systems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Served as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a leading utility in Nigeria for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five years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 Head – Middle East &amp; Africa (MEA)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Wirepas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" y="82763"/>
            <a:ext cx="83702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About the author &amp; the company</a:t>
            </a:r>
          </a:p>
        </p:txBody>
      </p:sp>
      <p:pic>
        <p:nvPicPr>
          <p:cNvPr id="5122" name="Picture 2" descr="Wirepas – The best mesh for industrial ...">
            <a:extLst>
              <a:ext uri="{FF2B5EF4-FFF2-40B4-BE49-F238E27FC236}">
                <a16:creationId xmlns:a16="http://schemas.microsoft.com/office/drawing/2014/main" id="{9EBF3151-4684-4738-BE63-8D378DACE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17577" r="19222" b="22677"/>
          <a:stretch/>
        </p:blipFill>
        <p:spPr bwMode="auto">
          <a:xfrm>
            <a:off x="464457" y="3708400"/>
            <a:ext cx="1190172" cy="11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44811-05C9-4894-B546-3A1EE8068A26}"/>
              </a:ext>
            </a:extLst>
          </p:cNvPr>
          <p:cNvSpPr txBox="1"/>
          <p:nvPr/>
        </p:nvSpPr>
        <p:spPr>
          <a:xfrm>
            <a:off x="2161722" y="3397795"/>
            <a:ext cx="6938734" cy="1837939"/>
          </a:xfrm>
          <a:prstGeom prst="rect">
            <a:avLst/>
          </a:prstGeom>
          <a:solidFill>
            <a:srgbClr val="FBF5EB"/>
          </a:solidFill>
          <a:ln>
            <a:solidFill>
              <a:srgbClr val="FCF3E8"/>
            </a:solidFill>
          </a:ln>
        </p:spPr>
        <p:txBody>
          <a:bodyPr wrap="square" anchor="b">
            <a:spAutoFit/>
          </a:bodyPr>
          <a:lstStyle/>
          <a:p>
            <a:pPr marL="0" lvl="1" algn="just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Wirepas is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Finnish technology company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leading provider of Advanced Metering Infrastructure (AMI) communication solutions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With over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13 million smart meters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deployed using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Wirepas RF Mesh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the company has established a strong presence across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Europe and India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delivering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scalable, reliable, and cost-efficient connectivity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smart metering and IoT networks.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42332-F084-41BA-9212-E4FA151AAC27}"/>
              </a:ext>
            </a:extLst>
          </p:cNvPr>
          <p:cNvSpPr txBox="1"/>
          <p:nvPr/>
        </p:nvSpPr>
        <p:spPr>
          <a:xfrm>
            <a:off x="195943" y="1382343"/>
            <a:ext cx="166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the Author &amp; Presenter</a:t>
            </a:r>
          </a:p>
        </p:txBody>
      </p:sp>
    </p:spTree>
    <p:extLst>
      <p:ext uri="{BB962C8B-B14F-4D97-AF65-F5344CB8AC3E}">
        <p14:creationId xmlns:p14="http://schemas.microsoft.com/office/powerpoint/2010/main" val="16036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5" y="278862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Hybrid “Modified Off-Balance Sheet Model” with Escrow Arrangement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6DC74E-838E-48AE-8A95-8A8E480EF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33478"/>
              </p:ext>
            </p:extLst>
          </p:nvPr>
        </p:nvGraphicFramePr>
        <p:xfrm>
          <a:off x="-384627" y="960275"/>
          <a:ext cx="4666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B0046BE-0E1A-4D5C-8F08-74C7A089E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094237"/>
              </p:ext>
            </p:extLst>
          </p:nvPr>
        </p:nvGraphicFramePr>
        <p:xfrm>
          <a:off x="4862285" y="960275"/>
          <a:ext cx="4666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344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99B69D-9B8D-4F65-9BCE-34431C8EB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17317-0A12-4681-9852-27E2DFCE3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936707-13F5-43E0-97D8-0EBE626CD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980BAB-C7FC-4A0E-B132-928EC2457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0DFED4-198D-41BD-8419-BC8B1A9F9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056B58-61BD-497F-A76B-549361D8C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75DA1B-8F2B-407C-94E5-BA368BE8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99B69D-9B8D-4F65-9BCE-34431C8EB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C14C19-35E7-4BB4-B21E-5D4F5EA0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CE735F-3A48-4A53-AAFC-F10B747A3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31218E-4BFA-4ECB-93C1-9F2B1B1B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C5E6ED-48A8-4FBB-B87D-C3B391E68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2F1F63-6D98-475D-A185-73ED696A3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3E28A8-375A-401B-BFEE-B1E4F37E9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5" y="278862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Business Model demonstration – A sample case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B279E9-5090-4127-84CF-5FFE2064D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98597"/>
              </p:ext>
            </p:extLst>
          </p:nvPr>
        </p:nvGraphicFramePr>
        <p:xfrm>
          <a:off x="682171" y="863601"/>
          <a:ext cx="7886701" cy="4194627"/>
        </p:xfrm>
        <a:graphic>
          <a:graphicData uri="http://schemas.openxmlformats.org/drawingml/2006/table">
            <a:tbl>
              <a:tblPr/>
              <a:tblGrid>
                <a:gridCol w="4529679">
                  <a:extLst>
                    <a:ext uri="{9D8B030D-6E8A-4147-A177-3AD203B41FA5}">
                      <a16:colId xmlns:a16="http://schemas.microsoft.com/office/drawing/2014/main" val="2235800214"/>
                    </a:ext>
                  </a:extLst>
                </a:gridCol>
                <a:gridCol w="1678511">
                  <a:extLst>
                    <a:ext uri="{9D8B030D-6E8A-4147-A177-3AD203B41FA5}">
                      <a16:colId xmlns:a16="http://schemas.microsoft.com/office/drawing/2014/main" val="3917176788"/>
                    </a:ext>
                  </a:extLst>
                </a:gridCol>
                <a:gridCol w="1678511">
                  <a:extLst>
                    <a:ext uri="{9D8B030D-6E8A-4147-A177-3AD203B41FA5}">
                      <a16:colId xmlns:a16="http://schemas.microsoft.com/office/drawing/2014/main" val="3831404061"/>
                    </a:ext>
                  </a:extLst>
                </a:gridCol>
              </a:tblGrid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Assumptions &amp; Estimations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38848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Customers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44398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Concession period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07636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Project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USD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41270"/>
                  </a:ext>
                </a:extLst>
              </a:tr>
              <a:tr h="65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Funding by Implementation Agency ( Concessionnnaire)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753618"/>
                  </a:ext>
                </a:extLst>
              </a:tr>
              <a:tr h="656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 taken by Implementation Agency ( Concessionnnaire)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4269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240953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91582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Phase 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9265"/>
                  </a:ext>
                </a:extLst>
              </a:tr>
              <a:tr h="351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Phase 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C769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C769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6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8862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Business Model Demonstration – Projected / Estimated performances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210475-EA8D-4A4D-885A-A1706B5B2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323056"/>
              </p:ext>
            </p:extLst>
          </p:nvPr>
        </p:nvGraphicFramePr>
        <p:xfrm>
          <a:off x="152400" y="872022"/>
          <a:ext cx="3810000" cy="30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A07CBB-6B6F-43BF-8ACE-EA1D86BEB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52298"/>
              </p:ext>
            </p:extLst>
          </p:nvPr>
        </p:nvGraphicFramePr>
        <p:xfrm>
          <a:off x="4020457" y="2373086"/>
          <a:ext cx="5102087" cy="289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320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3035CB-8779-40BC-AC07-B8DE9DD41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01909"/>
              </p:ext>
            </p:extLst>
          </p:nvPr>
        </p:nvGraphicFramePr>
        <p:xfrm>
          <a:off x="268515" y="936171"/>
          <a:ext cx="6712856" cy="428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5">
            <a:extLst>
              <a:ext uri="{FF2B5EF4-FFF2-40B4-BE49-F238E27FC236}">
                <a16:creationId xmlns:a16="http://schemas.microsoft.com/office/drawing/2014/main" id="{47B44575-CF78-473A-A969-4EB928FAC2AB}"/>
              </a:ext>
            </a:extLst>
          </p:cNvPr>
          <p:cNvSpPr txBox="1">
            <a:spLocks/>
          </p:cNvSpPr>
          <p:nvPr/>
        </p:nvSpPr>
        <p:spPr>
          <a:xfrm>
            <a:off x="55335" y="172737"/>
            <a:ext cx="7886700" cy="3903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en-US" sz="1800" b="1" kern="0" dirty="0">
                <a:latin typeface="Arial" panose="020B0604020202020204" pitchFamily="34" charset="0"/>
                <a:ea typeface="Aptos"/>
                <a:cs typeface="Times New Roman" panose="02020603050405020304" pitchFamily="18" charset="0"/>
              </a:rPr>
              <a:t>Business Model Demonstration – Utility Cashflows for AMI project</a:t>
            </a:r>
            <a:endParaRPr lang="en-US" sz="1800" kern="100" dirty="0"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379D649-2D49-40D9-BCAA-C0143C68AFFB}"/>
              </a:ext>
            </a:extLst>
          </p:cNvPr>
          <p:cNvSpPr/>
          <p:nvPr/>
        </p:nvSpPr>
        <p:spPr>
          <a:xfrm>
            <a:off x="7133771" y="1647371"/>
            <a:ext cx="1741714" cy="965200"/>
          </a:xfrm>
          <a:prstGeom prst="wedgeEllipseCallout">
            <a:avLst>
              <a:gd name="adj1" fmla="val -41666"/>
              <a:gd name="adj2" fmla="val 692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 (Pre Tax)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71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173" y="278862"/>
            <a:ext cx="7886700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Bef>
                <a:spcPts val="0"/>
              </a:spcBef>
            </a:pPr>
            <a:r>
              <a:rPr lang="en-IN" sz="1800" b="1" kern="100" dirty="0"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Takeaways on the Model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C507B-385E-426D-87F5-5429FFF0065E}"/>
              </a:ext>
            </a:extLst>
          </p:cNvPr>
          <p:cNvSpPr txBox="1"/>
          <p:nvPr/>
        </p:nvSpPr>
        <p:spPr>
          <a:xfrm>
            <a:off x="490088" y="1313308"/>
            <a:ext cx="83273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model demonstrates how an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off-balance sheet financing structure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can enable utilities to implement AMI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without upfront capex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while still achieving: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buSzPts val="1000"/>
              <a:tabLst>
                <a:tab pos="457200" algn="l"/>
              </a:tabLst>
            </a:pPr>
            <a:endParaRPr lang="en-IN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buSzPts val="1000"/>
              <a:tabLst>
                <a:tab pos="457200" algn="l"/>
              </a:tabLst>
            </a:pP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Positive IRR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both the operator and the utility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IN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a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win-win structure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where the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utility avoids heavy debt burdens</a:t>
            </a:r>
            <a:r>
              <a:rPr lang="en-IN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the </a:t>
            </a:r>
            <a:r>
              <a:rPr lang="en-I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implementation agency secures predictable annuity-based returns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/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Detailed business model can be shared and happy to discuss further – email id: 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Maruthi.Mallepalli@wirepas.com</a:t>
            </a:r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9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68E4E-1A25-ED43-B636-C1F7DA59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1" y="2862"/>
            <a:ext cx="9117447" cy="68551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93354C-C428-894D-8EF4-53EF36AB400F}"/>
              </a:ext>
            </a:extLst>
          </p:cNvPr>
          <p:cNvSpPr/>
          <p:nvPr/>
        </p:nvSpPr>
        <p:spPr>
          <a:xfrm>
            <a:off x="520065" y="5123274"/>
            <a:ext cx="8103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05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AF54-895D-483F-B429-8AA6A5F5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487"/>
            <a:ext cx="7886700" cy="376053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Energy Trilemma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 AMI system and its role in addressing Trilemma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meter communications role in AMI’s success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business models used by utilities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Recommended model for AMI in South Africa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Model demonstration – A sample case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2878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096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AF54-895D-483F-B429-8AA6A5F5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8409"/>
            <a:ext cx="7886700" cy="4085617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Smart metering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is central to addressing 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Energy Trilemma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— balancing sustainability, affordability, and reliability.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success of AMI (Advanced Metering Infrastructure)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depends on the right mix of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technology, business models, and regulatory alignment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technology choice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(RF Mesh, Cellular, PLC) plays a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critical role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in determining OPEX, scalability, and system reliability.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Different business models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suit utilities based on financial capacity, risk profile, and operational strategy.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hybrid “Modified Off-Balance Sheet” model with Escrow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can help bridge financing gaps and ensure sustainable AMI deployment.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52878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609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5" y="129338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Energy Trilemma</a:t>
            </a:r>
          </a:p>
        </p:txBody>
      </p:sp>
      <p:pic>
        <p:nvPicPr>
          <p:cNvPr id="5" name="Picture 4" descr="A pyramid of energy sources&#10;&#10;AI-generated content may be incorrect.">
            <a:extLst>
              <a:ext uri="{FF2B5EF4-FFF2-40B4-BE49-F238E27FC236}">
                <a16:creationId xmlns:a16="http://schemas.microsoft.com/office/drawing/2014/main" id="{A5C5FAC9-49B0-40F5-8A86-E1A602D69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9" y="817540"/>
            <a:ext cx="4769888" cy="415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2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AF54-895D-483F-B429-8AA6A5F5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543" y="1346811"/>
            <a:ext cx="3307737" cy="3452757"/>
          </a:xfrm>
          <a:solidFill>
            <a:srgbClr val="BEDDFA"/>
          </a:solidFill>
          <a:ln>
            <a:solidFill>
              <a:srgbClr val="BEDDF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Africa’s Energy Future: A Quadrilemma Perspective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 Energy Trilemma to a Quadrilemma, adding socio-economic development as a fourth pillar. </a:t>
            </a: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shift, championed by Minister </a:t>
            </a:r>
            <a:r>
              <a:rPr lang="en-IN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Ramokgopa</a:t>
            </a:r>
            <a:r>
              <a:rPr lang="en-IN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recognizes that energy policy must not only deliver clean and reliable power but also drive economic growth, create jobs, and address energy poverty.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824" y="248944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Energy Quadrilemma – South African Perspective</a:t>
            </a:r>
          </a:p>
        </p:txBody>
      </p:sp>
      <p:pic>
        <p:nvPicPr>
          <p:cNvPr id="5" name="Picture 4" descr="A pyramid of energy sources&#10;&#10;AI-generated content may be incorrect.">
            <a:extLst>
              <a:ext uri="{FF2B5EF4-FFF2-40B4-BE49-F238E27FC236}">
                <a16:creationId xmlns:a16="http://schemas.microsoft.com/office/drawing/2014/main" id="{A5C5FAC9-49B0-40F5-8A86-E1A602D69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0" y="1342979"/>
            <a:ext cx="3967454" cy="345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A64796-9E6D-4209-AA8F-F5326FFAE49D}"/>
              </a:ext>
            </a:extLst>
          </p:cNvPr>
          <p:cNvGrpSpPr/>
          <p:nvPr/>
        </p:nvGrpSpPr>
        <p:grpSpPr>
          <a:xfrm>
            <a:off x="1723229" y="1736720"/>
            <a:ext cx="2900489" cy="2672941"/>
            <a:chOff x="1723229" y="1736720"/>
            <a:chExt cx="2900489" cy="2672941"/>
          </a:xfrm>
          <a:solidFill>
            <a:srgbClr val="BEDDFA"/>
          </a:solidFill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9E7CC045-109B-42AD-978E-14A788858790}"/>
                </a:ext>
              </a:extLst>
            </p:cNvPr>
            <p:cNvSpPr/>
            <p:nvPr/>
          </p:nvSpPr>
          <p:spPr>
            <a:xfrm rot="11816643">
              <a:off x="1723229" y="1736720"/>
              <a:ext cx="2900489" cy="2672941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692515-181D-40A0-8692-0E27DD0FB968}"/>
                </a:ext>
              </a:extLst>
            </p:cNvPr>
            <p:cNvSpPr txBox="1"/>
            <p:nvPr/>
          </p:nvSpPr>
          <p:spPr>
            <a:xfrm>
              <a:off x="3077029" y="2352685"/>
              <a:ext cx="14949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 Black" panose="020B0A04020102020204" pitchFamily="34" charset="0"/>
                </a:rPr>
                <a:t>Economic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6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34C206-0677-453A-94AB-D04B2D5DD1E9}"/>
              </a:ext>
            </a:extLst>
          </p:cNvPr>
          <p:cNvSpPr txBox="1"/>
          <p:nvPr/>
        </p:nvSpPr>
        <p:spPr>
          <a:xfrm>
            <a:off x="291116" y="2386242"/>
            <a:ext cx="3090714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 Increases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Arrears and non-payment culture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recovery for utility sustainability vs. consumer ability to pay.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D2EC2-8E90-4D01-BDEF-4CAE0C5D7630}"/>
              </a:ext>
            </a:extLst>
          </p:cNvPr>
          <p:cNvSpPr txBox="1"/>
          <p:nvPr/>
        </p:nvSpPr>
        <p:spPr>
          <a:xfrm>
            <a:off x="291116" y="3791484"/>
            <a:ext cx="3090713" cy="1415772"/>
          </a:xfrm>
          <a:prstGeom prst="rect">
            <a:avLst/>
          </a:prstGeom>
          <a:solidFill>
            <a:srgbClr val="F04B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shedding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grid stability, power theft, losses, and outages.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power quality while managing outages.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8836CC5-0527-4C8E-8041-11535D1DA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466920"/>
              </p:ext>
            </p:extLst>
          </p:nvPr>
        </p:nvGraphicFramePr>
        <p:xfrm>
          <a:off x="3541485" y="858515"/>
          <a:ext cx="5479144" cy="132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6623B7-0C26-4C72-B4B9-884AD0A3C403}"/>
              </a:ext>
            </a:extLst>
          </p:cNvPr>
          <p:cNvSpPr txBox="1"/>
          <p:nvPr/>
        </p:nvSpPr>
        <p:spPr>
          <a:xfrm>
            <a:off x="283854" y="981000"/>
            <a:ext cx="3090714" cy="1200329"/>
          </a:xfrm>
          <a:prstGeom prst="rect">
            <a:avLst/>
          </a:prstGeom>
          <a:solidFill>
            <a:srgbClr val="FCF3E8"/>
          </a:solidFill>
          <a:ln>
            <a:solidFill>
              <a:srgbClr val="FCF3E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Heavy reliance on coal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Energy Transition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Decentralization leading to complicated grid management.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1EC4DF2D-F541-4614-8A7E-5324C4145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686" y="115690"/>
            <a:ext cx="829875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 of AMI 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3AE8E22-29DC-4BF0-A06F-FE8FEE439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35496"/>
              </p:ext>
            </p:extLst>
          </p:nvPr>
        </p:nvGraphicFramePr>
        <p:xfrm>
          <a:off x="3541485" y="2356650"/>
          <a:ext cx="5479144" cy="132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F8E245B5-7DF0-4E8E-ACD6-8375A55E0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246058"/>
              </p:ext>
            </p:extLst>
          </p:nvPr>
        </p:nvGraphicFramePr>
        <p:xfrm>
          <a:off x="3541485" y="3831675"/>
          <a:ext cx="5479144" cy="132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47A713-BAD7-4CE0-A405-246E10105629}"/>
              </a:ext>
            </a:extLst>
          </p:cNvPr>
          <p:cNvSpPr txBox="1"/>
          <p:nvPr/>
        </p:nvSpPr>
        <p:spPr>
          <a:xfrm rot="16200000" flipV="1">
            <a:off x="-400567" y="1489579"/>
            <a:ext cx="1137276" cy="246221"/>
          </a:xfrm>
          <a:prstGeom prst="rect">
            <a:avLst/>
          </a:prstGeom>
          <a:solidFill>
            <a:srgbClr val="FCF3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3313A"/>
                </a:solidFill>
                <a:latin typeface="Arial Black" panose="020B0A04020102020204" pitchFamily="34" charset="0"/>
              </a:rPr>
              <a:t>Sustainability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AA351-2077-4DA9-BEEE-D5186C884D8D}"/>
              </a:ext>
            </a:extLst>
          </p:cNvPr>
          <p:cNvSpPr txBox="1"/>
          <p:nvPr/>
        </p:nvSpPr>
        <p:spPr>
          <a:xfrm rot="5400000">
            <a:off x="-457595" y="2838247"/>
            <a:ext cx="1221285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Affordability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2F42B-E19C-4210-8FEE-5BA070397F17}"/>
              </a:ext>
            </a:extLst>
          </p:cNvPr>
          <p:cNvSpPr txBox="1"/>
          <p:nvPr/>
        </p:nvSpPr>
        <p:spPr>
          <a:xfrm rot="5400000">
            <a:off x="-535439" y="4344803"/>
            <a:ext cx="1357762" cy="261610"/>
          </a:xfrm>
          <a:prstGeom prst="rect">
            <a:avLst/>
          </a:prstGeom>
          <a:solidFill>
            <a:srgbClr val="F04B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 Black" panose="020B0A04020102020204" pitchFamily="34" charset="0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405214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1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C7C7F72-A5F0-415F-B793-96855DFAE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1">
                                            <p:graphicEl>
                                              <a:dgm id="{FC7C7F72-A5F0-415F-B793-96855DFAE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0E50644-0001-42B7-ADF6-03FE228DD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1">
                                            <p:graphicEl>
                                              <a:dgm id="{A0E50644-0001-42B7-ADF6-03FE228DD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C7C7F72-A5F0-415F-B793-96855DFAE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0E50644-0001-42B7-ADF6-03FE228DD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graphicEl>
                                              <a:dgm id="{FC7C7F72-A5F0-415F-B793-96855DFAE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C7C7F72-A5F0-415F-B793-96855DFAE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graphicEl>
                                              <a:dgm id="{A0E50644-0001-42B7-ADF6-03FE228DD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0E50644-0001-42B7-ADF6-03FE228DD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3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588FCF-FB3B-4E24-AC3A-0489DC938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23">
                                            <p:graphicEl>
                                              <a:dgm id="{FD588FCF-FB3B-4E24-AC3A-0489DC938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844CF6D-11EF-4A24-B286-85EB2528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23">
                                            <p:graphicEl>
                                              <a:dgm id="{7844CF6D-11EF-4A24-B286-85EB2528D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588FCF-FB3B-4E24-AC3A-0489DC938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844CF6D-11EF-4A24-B286-85EB2528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graphicEl>
                                              <a:dgm id="{FD588FCF-FB3B-4E24-AC3A-0489DC938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588FCF-FB3B-4E24-AC3A-0489DC938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>
                                            <p:graphicEl>
                                              <a:dgm id="{7844CF6D-11EF-4A24-B286-85EB2528D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844CF6D-11EF-4A24-B286-85EB2528D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24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E2472A0-617D-4C5B-87F3-F2D18E2C1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4">
                                            <p:graphicEl>
                                              <a:dgm id="{2E2472A0-617D-4C5B-87F3-F2D18E2C1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08E03DD-12BA-4A16-84C9-6C0E0CE1A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24">
                                            <p:graphicEl>
                                              <a:dgm id="{C08E03DD-12BA-4A16-84C9-6C0E0CE1A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096FDED-44C6-4642-B998-525E58D7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E2472A0-617D-4C5B-87F3-F2D18E2C1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08E03DD-12BA-4A16-84C9-6C0E0CE1A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Graphic spid="21" grpId="0">
        <p:bldSub>
          <a:bldDgm/>
        </p:bldSub>
      </p:bldGraphic>
      <p:bldGraphic spid="21" grpId="1">
        <p:bldSub>
          <a:bldDgm/>
        </p:bldSub>
      </p:bldGraphic>
      <p:bldGraphic spid="21" grpId="2">
        <p:bldSub>
          <a:bldDgm/>
        </p:bldSub>
      </p:bldGraphic>
      <p:bldP spid="19" grpId="0" animBg="1"/>
      <p:bldP spid="19" grpId="1" animBg="1"/>
      <p:bldGraphic spid="23" grpId="0">
        <p:bldSub>
          <a:bldDgm/>
        </p:bldSub>
      </p:bldGraphic>
      <p:bldGraphic spid="23" grpId="1">
        <p:bldSub>
          <a:bldDgm/>
        </p:bldSub>
      </p:bldGraphic>
      <p:bldGraphic spid="23" grpId="2">
        <p:bldSub>
          <a:bldDgm/>
        </p:bldSub>
      </p:bldGraphic>
      <p:bldGraphic spid="24" grpId="0">
        <p:bldSub>
          <a:bldDgm bld="lvlOne"/>
        </p:bldSub>
      </p:bldGraphic>
      <p:bldGraphic spid="24" grpId="1">
        <p:bldSub>
          <a:bldDgm bld="lvlOne"/>
        </p:bldSub>
      </p:bldGraphic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20" y="99805"/>
            <a:ext cx="8117266" cy="4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typical </a:t>
            </a:r>
            <a:r>
              <a:rPr lang="en-US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 System in a distribution utility</a:t>
            </a:r>
            <a:endParaRPr lang="en-US" sz="2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B99AB1BC-ED40-5EF4-6070-BCA132893630}"/>
              </a:ext>
            </a:extLst>
          </p:cNvPr>
          <p:cNvSpPr txBox="1"/>
          <p:nvPr/>
        </p:nvSpPr>
        <p:spPr>
          <a:xfrm>
            <a:off x="24620" y="3528775"/>
            <a:ext cx="18740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recording of meter data</a:t>
            </a:r>
          </a:p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communication</a:t>
            </a:r>
          </a:p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at consumer, DT &amp; feeder level</a:t>
            </a:r>
          </a:p>
        </p:txBody>
      </p:sp>
      <p:sp>
        <p:nvSpPr>
          <p:cNvPr id="33" name="TextBox 55">
            <a:extLst>
              <a:ext uri="{FF2B5EF4-FFF2-40B4-BE49-F238E27FC236}">
                <a16:creationId xmlns:a16="http://schemas.microsoft.com/office/drawing/2014/main" id="{FE9B4F69-5CAB-45A8-7AED-6E5F9FADBE1F}"/>
              </a:ext>
            </a:extLst>
          </p:cNvPr>
          <p:cNvSpPr txBox="1"/>
          <p:nvPr/>
        </p:nvSpPr>
        <p:spPr>
          <a:xfrm>
            <a:off x="2023859" y="3607468"/>
            <a:ext cx="189972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914377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57179" algn="l"/>
              </a:tabLst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</a:p>
          <a:p>
            <a:pPr marL="342891" indent="-342891" defTabSz="914377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57179" algn="l"/>
              </a:tabLst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</a:t>
            </a:r>
          </a:p>
          <a:p>
            <a:pPr marL="342891" indent="-342891" defTabSz="914377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57179" algn="l"/>
              </a:tabLst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</a:t>
            </a:r>
          </a:p>
          <a:p>
            <a:pPr marL="342891" indent="-342891" defTabSz="914377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57179" algn="l"/>
              </a:tabLst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combination</a:t>
            </a:r>
          </a:p>
        </p:txBody>
      </p:sp>
      <p:sp>
        <p:nvSpPr>
          <p:cNvPr id="34" name="TextBox 56">
            <a:extLst>
              <a:ext uri="{FF2B5EF4-FFF2-40B4-BE49-F238E27FC236}">
                <a16:creationId xmlns:a16="http://schemas.microsoft.com/office/drawing/2014/main" id="{17D8E0C9-6D8C-1851-7C1B-575EF6E574AF}"/>
              </a:ext>
            </a:extLst>
          </p:cNvPr>
          <p:cNvSpPr txBox="1"/>
          <p:nvPr/>
        </p:nvSpPr>
        <p:spPr>
          <a:xfrm>
            <a:off x="3811999" y="3544111"/>
            <a:ext cx="27865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configuration of meter parameters</a:t>
            </a:r>
          </a:p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2-way communication b/w meter &amp; MDM</a:t>
            </a:r>
          </a:p>
          <a:p>
            <a:pPr marL="263519" indent="-263519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cloud hosted or on-premise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A38317CC-241D-5B2C-2786-B058B827EC56}"/>
              </a:ext>
            </a:extLst>
          </p:cNvPr>
          <p:cNvSpPr txBox="1"/>
          <p:nvPr/>
        </p:nvSpPr>
        <p:spPr>
          <a:xfrm>
            <a:off x="6703948" y="3495753"/>
            <a:ext cx="254836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68" indent="-269868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Processes, cleans and validates data </a:t>
            </a:r>
          </a:p>
          <a:p>
            <a:pPr marL="269868" indent="-269868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generation and system analytics</a:t>
            </a:r>
          </a:p>
          <a:p>
            <a:pPr marL="269868" indent="-269868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with other utility IT-OT systems such as billing system, consumer portal, etc.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58">
            <a:extLst>
              <a:ext uri="{FF2B5EF4-FFF2-40B4-BE49-F238E27FC236}">
                <a16:creationId xmlns:a16="http://schemas.microsoft.com/office/drawing/2014/main" id="{F640D2E3-315D-2ED7-781E-65186DF3D69C}"/>
              </a:ext>
            </a:extLst>
          </p:cNvPr>
          <p:cNvSpPr txBox="1"/>
          <p:nvPr/>
        </p:nvSpPr>
        <p:spPr>
          <a:xfrm>
            <a:off x="-175021" y="3173332"/>
            <a:ext cx="178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IN" sz="14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Smart Meters</a:t>
            </a:r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id="{6A9BD73A-344A-A253-D68B-FCE7E8AE389C}"/>
              </a:ext>
            </a:extLst>
          </p:cNvPr>
          <p:cNvSpPr txBox="1"/>
          <p:nvPr/>
        </p:nvSpPr>
        <p:spPr>
          <a:xfrm>
            <a:off x="1671150" y="3197165"/>
            <a:ext cx="20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IN" sz="14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8" name="TextBox 60">
            <a:extLst>
              <a:ext uri="{FF2B5EF4-FFF2-40B4-BE49-F238E27FC236}">
                <a16:creationId xmlns:a16="http://schemas.microsoft.com/office/drawing/2014/main" id="{A2E24895-D0D0-C3C3-552E-F45DE8DFDD58}"/>
              </a:ext>
            </a:extLst>
          </p:cNvPr>
          <p:cNvSpPr txBox="1"/>
          <p:nvPr/>
        </p:nvSpPr>
        <p:spPr>
          <a:xfrm>
            <a:off x="3970114" y="3162992"/>
            <a:ext cx="201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IN" sz="14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HES &amp; MDM</a:t>
            </a:r>
          </a:p>
        </p:txBody>
      </p:sp>
      <p:sp>
        <p:nvSpPr>
          <p:cNvPr id="39" name="TextBox 61">
            <a:extLst>
              <a:ext uri="{FF2B5EF4-FFF2-40B4-BE49-F238E27FC236}">
                <a16:creationId xmlns:a16="http://schemas.microsoft.com/office/drawing/2014/main" id="{F720597B-B3F3-EB97-2D43-BC402FE32B2A}"/>
              </a:ext>
            </a:extLst>
          </p:cNvPr>
          <p:cNvSpPr txBox="1"/>
          <p:nvPr/>
        </p:nvSpPr>
        <p:spPr>
          <a:xfrm>
            <a:off x="6723944" y="3152114"/>
            <a:ext cx="229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IN" sz="14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Other IT/ OT systems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C118133-7B42-9F3B-C047-83A5A1148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3" y="1342129"/>
            <a:ext cx="731018" cy="15691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BCB0FA-BA3F-48A3-222D-6291B1D1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422" y="1475323"/>
            <a:ext cx="638468" cy="1120688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B2FBA9-3E11-EFAC-E3E2-6DE76C7DC832}"/>
              </a:ext>
            </a:extLst>
          </p:cNvPr>
          <p:cNvCxnSpPr>
            <a:cxnSpLocks/>
          </p:cNvCxnSpPr>
          <p:nvPr/>
        </p:nvCxnSpPr>
        <p:spPr>
          <a:xfrm>
            <a:off x="1027162" y="2001640"/>
            <a:ext cx="844682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2D9CAD-7C04-82BC-CE48-BD2DC399A929}"/>
              </a:ext>
            </a:extLst>
          </p:cNvPr>
          <p:cNvCxnSpPr/>
          <p:nvPr/>
        </p:nvCxnSpPr>
        <p:spPr>
          <a:xfrm>
            <a:off x="2732282" y="1987938"/>
            <a:ext cx="358054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29C2E27-1B97-4E64-8170-B9483388DD2E}"/>
              </a:ext>
            </a:extLst>
          </p:cNvPr>
          <p:cNvGrpSpPr/>
          <p:nvPr/>
        </p:nvGrpSpPr>
        <p:grpSpPr>
          <a:xfrm>
            <a:off x="3153442" y="996786"/>
            <a:ext cx="3031902" cy="1982304"/>
            <a:chOff x="3153442" y="996786"/>
            <a:chExt cx="3031902" cy="19823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D97C81-E10C-E5FE-C890-F36A7A948171}"/>
                </a:ext>
              </a:extLst>
            </p:cNvPr>
            <p:cNvGrpSpPr/>
            <p:nvPr/>
          </p:nvGrpSpPr>
          <p:grpSpPr>
            <a:xfrm>
              <a:off x="3153442" y="996786"/>
              <a:ext cx="3031902" cy="1982304"/>
              <a:chOff x="3468189" y="1389257"/>
              <a:chExt cx="3962901" cy="1828826"/>
            </a:xfrm>
          </p:grpSpPr>
          <p:sp>
            <p:nvSpPr>
              <p:cNvPr id="59" name="Cloud 58">
                <a:extLst>
                  <a:ext uri="{FF2B5EF4-FFF2-40B4-BE49-F238E27FC236}">
                    <a16:creationId xmlns:a16="http://schemas.microsoft.com/office/drawing/2014/main" id="{258EDFFC-695A-633D-5ABC-81BAA9E7EEB0}"/>
                  </a:ext>
                </a:extLst>
              </p:cNvPr>
              <p:cNvSpPr/>
              <p:nvPr/>
            </p:nvSpPr>
            <p:spPr>
              <a:xfrm>
                <a:off x="3630167" y="1482921"/>
                <a:ext cx="3766341" cy="1735162"/>
              </a:xfrm>
              <a:prstGeom prst="cloud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Cloud 59">
                <a:extLst>
                  <a:ext uri="{FF2B5EF4-FFF2-40B4-BE49-F238E27FC236}">
                    <a16:creationId xmlns:a16="http://schemas.microsoft.com/office/drawing/2014/main" id="{CCB60367-0CA0-009C-C17E-0B5B770A4C9C}"/>
                  </a:ext>
                </a:extLst>
              </p:cNvPr>
              <p:cNvSpPr/>
              <p:nvPr/>
            </p:nvSpPr>
            <p:spPr>
              <a:xfrm>
                <a:off x="3468189" y="1389257"/>
                <a:ext cx="3962901" cy="1694348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089FB76-5D2B-992C-C13C-3A0330E23F04}"/>
                  </a:ext>
                </a:extLst>
              </p:cNvPr>
              <p:cNvSpPr/>
              <p:nvPr/>
            </p:nvSpPr>
            <p:spPr>
              <a:xfrm>
                <a:off x="3972565" y="2025883"/>
                <a:ext cx="1070649" cy="552319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Arial" panose="020B0604020202020204" pitchFamily="34" charset="0"/>
                  </a:rPr>
                  <a:t>Head End System (HES)</a:t>
                </a:r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FD66227-EB99-7063-68A4-83817A1610DC}"/>
                  </a:ext>
                </a:extLst>
              </p:cNvPr>
              <p:cNvSpPr/>
              <p:nvPr/>
            </p:nvSpPr>
            <p:spPr>
              <a:xfrm>
                <a:off x="5683987" y="1855630"/>
                <a:ext cx="1142616" cy="755591"/>
              </a:xfrm>
              <a:prstGeom prst="rect">
                <a:avLst/>
              </a:prstGeom>
              <a:solidFill>
                <a:srgbClr val="DDF4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Arial" panose="020B0604020202020204" pitchFamily="34" charset="0"/>
                  </a:rPr>
                  <a:t>Meter Data Management system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Arial" panose="020B0604020202020204" pitchFamily="34" charset="0"/>
                  </a:rPr>
                  <a:t>(MDM)</a:t>
                </a:r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A4ECC0F-3036-4A75-C658-021F3B831C27}"/>
                </a:ext>
              </a:extLst>
            </p:cNvPr>
            <p:cNvCxnSpPr>
              <a:cxnSpLocks/>
            </p:cNvCxnSpPr>
            <p:nvPr/>
          </p:nvCxnSpPr>
          <p:spPr>
            <a:xfrm>
              <a:off x="4425217" y="1949210"/>
              <a:ext cx="3920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CFB419C-D66E-48DC-9827-B0DF50E0C803}"/>
              </a:ext>
            </a:extLst>
          </p:cNvPr>
          <p:cNvGrpSpPr/>
          <p:nvPr/>
        </p:nvGrpSpPr>
        <p:grpSpPr>
          <a:xfrm>
            <a:off x="6884486" y="909959"/>
            <a:ext cx="2197414" cy="2296581"/>
            <a:chOff x="6884486" y="909959"/>
            <a:chExt cx="2197414" cy="229658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FF81BD-55CA-F62F-2577-B3B79FF07B49}"/>
                </a:ext>
              </a:extLst>
            </p:cNvPr>
            <p:cNvSpPr/>
            <p:nvPr/>
          </p:nvSpPr>
          <p:spPr>
            <a:xfrm>
              <a:off x="6884486" y="909959"/>
              <a:ext cx="2197414" cy="229658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AF1C3AD-A81F-9F73-6ABA-688D14DDA206}"/>
                </a:ext>
              </a:extLst>
            </p:cNvPr>
            <p:cNvGrpSpPr/>
            <p:nvPr/>
          </p:nvGrpSpPr>
          <p:grpSpPr>
            <a:xfrm>
              <a:off x="6977292" y="2440892"/>
              <a:ext cx="642600" cy="503082"/>
              <a:chOff x="463439" y="3465505"/>
              <a:chExt cx="1169599" cy="799723"/>
            </a:xfrm>
            <a:solidFill>
              <a:srgbClr val="0091DA">
                <a:lumMod val="50000"/>
              </a:srgbClr>
            </a:solidFill>
          </p:grpSpPr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45D633A2-0073-85EB-CBCB-AE4B4F8CCE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3678" y="3800298"/>
                <a:ext cx="263222" cy="464930"/>
              </a:xfrm>
              <a:custGeom>
                <a:avLst/>
                <a:gdLst>
                  <a:gd name="T0" fmla="*/ 231 w 313"/>
                  <a:gd name="T1" fmla="*/ 80 h 380"/>
                  <a:gd name="T2" fmla="*/ 209 w 313"/>
                  <a:gd name="T3" fmla="*/ 45 h 380"/>
                  <a:gd name="T4" fmla="*/ 174 w 313"/>
                  <a:gd name="T5" fmla="*/ 26 h 380"/>
                  <a:gd name="T6" fmla="*/ 135 w 313"/>
                  <a:gd name="T7" fmla="*/ 28 h 380"/>
                  <a:gd name="T8" fmla="*/ 103 w 313"/>
                  <a:gd name="T9" fmla="*/ 51 h 380"/>
                  <a:gd name="T10" fmla="*/ 82 w 313"/>
                  <a:gd name="T11" fmla="*/ 90 h 380"/>
                  <a:gd name="T12" fmla="*/ 69 w 313"/>
                  <a:gd name="T13" fmla="*/ 118 h 380"/>
                  <a:gd name="T14" fmla="*/ 63 w 313"/>
                  <a:gd name="T15" fmla="*/ 136 h 380"/>
                  <a:gd name="T16" fmla="*/ 68 w 313"/>
                  <a:gd name="T17" fmla="*/ 158 h 380"/>
                  <a:gd name="T18" fmla="*/ 82 w 313"/>
                  <a:gd name="T19" fmla="*/ 164 h 380"/>
                  <a:gd name="T20" fmla="*/ 112 w 313"/>
                  <a:gd name="T21" fmla="*/ 207 h 380"/>
                  <a:gd name="T22" fmla="*/ 153 w 313"/>
                  <a:gd name="T23" fmla="*/ 228 h 380"/>
                  <a:gd name="T24" fmla="*/ 198 w 313"/>
                  <a:gd name="T25" fmla="*/ 218 h 380"/>
                  <a:gd name="T26" fmla="*/ 212 w 313"/>
                  <a:gd name="T27" fmla="*/ 197 h 380"/>
                  <a:gd name="T28" fmla="*/ 184 w 313"/>
                  <a:gd name="T29" fmla="*/ 213 h 380"/>
                  <a:gd name="T30" fmla="*/ 147 w 313"/>
                  <a:gd name="T31" fmla="*/ 217 h 380"/>
                  <a:gd name="T32" fmla="*/ 108 w 313"/>
                  <a:gd name="T33" fmla="*/ 190 h 380"/>
                  <a:gd name="T34" fmla="*/ 94 w 313"/>
                  <a:gd name="T35" fmla="*/ 139 h 380"/>
                  <a:gd name="T36" fmla="*/ 102 w 313"/>
                  <a:gd name="T37" fmla="*/ 89 h 380"/>
                  <a:gd name="T38" fmla="*/ 131 w 313"/>
                  <a:gd name="T39" fmla="*/ 120 h 380"/>
                  <a:gd name="T40" fmla="*/ 159 w 313"/>
                  <a:gd name="T41" fmla="*/ 117 h 380"/>
                  <a:gd name="T42" fmla="*/ 187 w 313"/>
                  <a:gd name="T43" fmla="*/ 98 h 380"/>
                  <a:gd name="T44" fmla="*/ 209 w 313"/>
                  <a:gd name="T45" fmla="*/ 104 h 380"/>
                  <a:gd name="T46" fmla="*/ 222 w 313"/>
                  <a:gd name="T47" fmla="*/ 138 h 380"/>
                  <a:gd name="T48" fmla="*/ 211 w 313"/>
                  <a:gd name="T49" fmla="*/ 180 h 380"/>
                  <a:gd name="T50" fmla="*/ 238 w 313"/>
                  <a:gd name="T51" fmla="*/ 159 h 380"/>
                  <a:gd name="T52" fmla="*/ 242 w 313"/>
                  <a:gd name="T53" fmla="*/ 151 h 380"/>
                  <a:gd name="T54" fmla="*/ 243 w 313"/>
                  <a:gd name="T55" fmla="*/ 118 h 380"/>
                  <a:gd name="T56" fmla="*/ 62 w 313"/>
                  <a:gd name="T57" fmla="*/ 56 h 380"/>
                  <a:gd name="T58" fmla="*/ 89 w 313"/>
                  <a:gd name="T59" fmla="*/ 23 h 380"/>
                  <a:gd name="T60" fmla="*/ 126 w 313"/>
                  <a:gd name="T61" fmla="*/ 4 h 380"/>
                  <a:gd name="T62" fmla="*/ 167 w 313"/>
                  <a:gd name="T63" fmla="*/ 0 h 380"/>
                  <a:gd name="T64" fmla="*/ 207 w 313"/>
                  <a:gd name="T65" fmla="*/ 10 h 380"/>
                  <a:gd name="T66" fmla="*/ 240 w 313"/>
                  <a:gd name="T67" fmla="*/ 35 h 380"/>
                  <a:gd name="T68" fmla="*/ 262 w 313"/>
                  <a:gd name="T69" fmla="*/ 72 h 380"/>
                  <a:gd name="T70" fmla="*/ 231 w 313"/>
                  <a:gd name="T71" fmla="*/ 48 h 380"/>
                  <a:gd name="T72" fmla="*/ 199 w 313"/>
                  <a:gd name="T73" fmla="*/ 23 h 380"/>
                  <a:gd name="T74" fmla="*/ 131 w 313"/>
                  <a:gd name="T75" fmla="*/ 18 h 380"/>
                  <a:gd name="T76" fmla="*/ 90 w 313"/>
                  <a:gd name="T77" fmla="*/ 42 h 380"/>
                  <a:gd name="T78" fmla="*/ 71 w 313"/>
                  <a:gd name="T79" fmla="*/ 72 h 380"/>
                  <a:gd name="T80" fmla="*/ 177 w 313"/>
                  <a:gd name="T81" fmla="*/ 199 h 380"/>
                  <a:gd name="T82" fmla="*/ 222 w 313"/>
                  <a:gd name="T83" fmla="*/ 188 h 380"/>
                  <a:gd name="T84" fmla="*/ 249 w 313"/>
                  <a:gd name="T85" fmla="*/ 163 h 380"/>
                  <a:gd name="T86" fmla="*/ 207 w 313"/>
                  <a:gd name="T87" fmla="*/ 186 h 380"/>
                  <a:gd name="T88" fmla="*/ 176 w 313"/>
                  <a:gd name="T89" fmla="*/ 185 h 380"/>
                  <a:gd name="T90" fmla="*/ 137 w 313"/>
                  <a:gd name="T91" fmla="*/ 199 h 380"/>
                  <a:gd name="T92" fmla="*/ 248 w 313"/>
                  <a:gd name="T93" fmla="*/ 160 h 380"/>
                  <a:gd name="T94" fmla="*/ 247 w 313"/>
                  <a:gd name="T95" fmla="*/ 151 h 380"/>
                  <a:gd name="T96" fmla="*/ 247 w 313"/>
                  <a:gd name="T97" fmla="*/ 85 h 380"/>
                  <a:gd name="T98" fmla="*/ 248 w 313"/>
                  <a:gd name="T99" fmla="*/ 78 h 380"/>
                  <a:gd name="T100" fmla="*/ 274 w 313"/>
                  <a:gd name="T101" fmla="*/ 82 h 380"/>
                  <a:gd name="T102" fmla="*/ 270 w 313"/>
                  <a:gd name="T103" fmla="*/ 159 h 380"/>
                  <a:gd name="T104" fmla="*/ 6 w 313"/>
                  <a:gd name="T105" fmla="*/ 343 h 380"/>
                  <a:gd name="T106" fmla="*/ 26 w 313"/>
                  <a:gd name="T107" fmla="*/ 286 h 380"/>
                  <a:gd name="T108" fmla="*/ 61 w 313"/>
                  <a:gd name="T109" fmla="*/ 240 h 380"/>
                  <a:gd name="T110" fmla="*/ 105 w 313"/>
                  <a:gd name="T111" fmla="*/ 231 h 380"/>
                  <a:gd name="T112" fmla="*/ 151 w 313"/>
                  <a:gd name="T113" fmla="*/ 247 h 380"/>
                  <a:gd name="T114" fmla="*/ 198 w 313"/>
                  <a:gd name="T115" fmla="*/ 239 h 380"/>
                  <a:gd name="T116" fmla="*/ 243 w 313"/>
                  <a:gd name="T117" fmla="*/ 225 h 380"/>
                  <a:gd name="T118" fmla="*/ 282 w 313"/>
                  <a:gd name="T119" fmla="*/ 271 h 380"/>
                  <a:gd name="T120" fmla="*/ 305 w 313"/>
                  <a:gd name="T121" fmla="*/ 323 h 380"/>
                  <a:gd name="T122" fmla="*/ 313 w 313"/>
                  <a:gd name="T12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3" h="380">
                    <a:moveTo>
                      <a:pt x="240" y="117"/>
                    </a:moveTo>
                    <a:lnTo>
                      <a:pt x="239" y="107"/>
                    </a:lnTo>
                    <a:lnTo>
                      <a:pt x="237" y="98"/>
                    </a:lnTo>
                    <a:lnTo>
                      <a:pt x="235" y="89"/>
                    </a:lnTo>
                    <a:lnTo>
                      <a:pt x="231" y="80"/>
                    </a:lnTo>
                    <a:lnTo>
                      <a:pt x="228" y="72"/>
                    </a:lnTo>
                    <a:lnTo>
                      <a:pt x="224" y="65"/>
                    </a:lnTo>
                    <a:lnTo>
                      <a:pt x="220" y="57"/>
                    </a:lnTo>
                    <a:lnTo>
                      <a:pt x="214" y="51"/>
                    </a:lnTo>
                    <a:lnTo>
                      <a:pt x="209" y="45"/>
                    </a:lnTo>
                    <a:lnTo>
                      <a:pt x="202" y="40"/>
                    </a:lnTo>
                    <a:lnTo>
                      <a:pt x="196" y="36"/>
                    </a:lnTo>
                    <a:lnTo>
                      <a:pt x="188" y="31"/>
                    </a:lnTo>
                    <a:lnTo>
                      <a:pt x="182" y="28"/>
                    </a:lnTo>
                    <a:lnTo>
                      <a:pt x="174" y="26"/>
                    </a:lnTo>
                    <a:lnTo>
                      <a:pt x="167" y="25"/>
                    </a:lnTo>
                    <a:lnTo>
                      <a:pt x="158" y="24"/>
                    </a:lnTo>
                    <a:lnTo>
                      <a:pt x="150" y="25"/>
                    </a:lnTo>
                    <a:lnTo>
                      <a:pt x="143" y="26"/>
                    </a:lnTo>
                    <a:lnTo>
                      <a:pt x="135" y="28"/>
                    </a:lnTo>
                    <a:lnTo>
                      <a:pt x="128" y="31"/>
                    </a:lnTo>
                    <a:lnTo>
                      <a:pt x="121" y="36"/>
                    </a:lnTo>
                    <a:lnTo>
                      <a:pt x="115" y="40"/>
                    </a:lnTo>
                    <a:lnTo>
                      <a:pt x="108" y="45"/>
                    </a:lnTo>
                    <a:lnTo>
                      <a:pt x="103" y="51"/>
                    </a:lnTo>
                    <a:lnTo>
                      <a:pt x="97" y="57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5" y="81"/>
                    </a:lnTo>
                    <a:lnTo>
                      <a:pt x="82" y="90"/>
                    </a:lnTo>
                    <a:lnTo>
                      <a:pt x="79" y="98"/>
                    </a:lnTo>
                    <a:lnTo>
                      <a:pt x="78" y="107"/>
                    </a:lnTo>
                    <a:lnTo>
                      <a:pt x="77" y="117"/>
                    </a:lnTo>
                    <a:lnTo>
                      <a:pt x="73" y="117"/>
                    </a:lnTo>
                    <a:lnTo>
                      <a:pt x="69" y="118"/>
                    </a:lnTo>
                    <a:lnTo>
                      <a:pt x="67" y="120"/>
                    </a:lnTo>
                    <a:lnTo>
                      <a:pt x="65" y="122"/>
                    </a:lnTo>
                    <a:lnTo>
                      <a:pt x="64" y="126"/>
                    </a:lnTo>
                    <a:lnTo>
                      <a:pt x="63" y="131"/>
                    </a:lnTo>
                    <a:lnTo>
                      <a:pt x="63" y="136"/>
                    </a:lnTo>
                    <a:lnTo>
                      <a:pt x="63" y="141"/>
                    </a:lnTo>
                    <a:lnTo>
                      <a:pt x="64" y="146"/>
                    </a:lnTo>
                    <a:lnTo>
                      <a:pt x="65" y="150"/>
                    </a:lnTo>
                    <a:lnTo>
                      <a:pt x="66" y="154"/>
                    </a:lnTo>
                    <a:lnTo>
                      <a:pt x="68" y="158"/>
                    </a:lnTo>
                    <a:lnTo>
                      <a:pt x="71" y="159"/>
                    </a:lnTo>
                    <a:lnTo>
                      <a:pt x="74" y="160"/>
                    </a:lnTo>
                    <a:lnTo>
                      <a:pt x="77" y="159"/>
                    </a:lnTo>
                    <a:lnTo>
                      <a:pt x="80" y="157"/>
                    </a:lnTo>
                    <a:lnTo>
                      <a:pt x="82" y="164"/>
                    </a:lnTo>
                    <a:lnTo>
                      <a:pt x="86" y="172"/>
                    </a:lnTo>
                    <a:lnTo>
                      <a:pt x="89" y="178"/>
                    </a:lnTo>
                    <a:lnTo>
                      <a:pt x="92" y="185"/>
                    </a:lnTo>
                    <a:lnTo>
                      <a:pt x="101" y="198"/>
                    </a:lnTo>
                    <a:lnTo>
                      <a:pt x="112" y="207"/>
                    </a:lnTo>
                    <a:lnTo>
                      <a:pt x="122" y="216"/>
                    </a:lnTo>
                    <a:lnTo>
                      <a:pt x="134" y="222"/>
                    </a:lnTo>
                    <a:lnTo>
                      <a:pt x="141" y="225"/>
                    </a:lnTo>
                    <a:lnTo>
                      <a:pt x="146" y="227"/>
                    </a:lnTo>
                    <a:lnTo>
                      <a:pt x="153" y="228"/>
                    </a:lnTo>
                    <a:lnTo>
                      <a:pt x="158" y="228"/>
                    </a:lnTo>
                    <a:lnTo>
                      <a:pt x="170" y="227"/>
                    </a:lnTo>
                    <a:lnTo>
                      <a:pt x="180" y="225"/>
                    </a:lnTo>
                    <a:lnTo>
                      <a:pt x="189" y="221"/>
                    </a:lnTo>
                    <a:lnTo>
                      <a:pt x="198" y="218"/>
                    </a:lnTo>
                    <a:lnTo>
                      <a:pt x="204" y="213"/>
                    </a:lnTo>
                    <a:lnTo>
                      <a:pt x="211" y="206"/>
                    </a:lnTo>
                    <a:lnTo>
                      <a:pt x="217" y="200"/>
                    </a:lnTo>
                    <a:lnTo>
                      <a:pt x="222" y="192"/>
                    </a:lnTo>
                    <a:lnTo>
                      <a:pt x="212" y="197"/>
                    </a:lnTo>
                    <a:lnTo>
                      <a:pt x="201" y="199"/>
                    </a:lnTo>
                    <a:lnTo>
                      <a:pt x="198" y="203"/>
                    </a:lnTo>
                    <a:lnTo>
                      <a:pt x="195" y="206"/>
                    </a:lnTo>
                    <a:lnTo>
                      <a:pt x="190" y="210"/>
                    </a:lnTo>
                    <a:lnTo>
                      <a:pt x="184" y="213"/>
                    </a:lnTo>
                    <a:lnTo>
                      <a:pt x="178" y="215"/>
                    </a:lnTo>
                    <a:lnTo>
                      <a:pt x="172" y="217"/>
                    </a:lnTo>
                    <a:lnTo>
                      <a:pt x="164" y="218"/>
                    </a:lnTo>
                    <a:lnTo>
                      <a:pt x="157" y="218"/>
                    </a:lnTo>
                    <a:lnTo>
                      <a:pt x="147" y="217"/>
                    </a:lnTo>
                    <a:lnTo>
                      <a:pt x="137" y="215"/>
                    </a:lnTo>
                    <a:lnTo>
                      <a:pt x="129" y="211"/>
                    </a:lnTo>
                    <a:lnTo>
                      <a:pt x="121" y="205"/>
                    </a:lnTo>
                    <a:lnTo>
                      <a:pt x="115" y="198"/>
                    </a:lnTo>
                    <a:lnTo>
                      <a:pt x="108" y="190"/>
                    </a:lnTo>
                    <a:lnTo>
                      <a:pt x="104" y="180"/>
                    </a:lnTo>
                    <a:lnTo>
                      <a:pt x="100" y="171"/>
                    </a:lnTo>
                    <a:lnTo>
                      <a:pt x="96" y="161"/>
                    </a:lnTo>
                    <a:lnTo>
                      <a:pt x="95" y="150"/>
                    </a:lnTo>
                    <a:lnTo>
                      <a:pt x="94" y="139"/>
                    </a:lnTo>
                    <a:lnTo>
                      <a:pt x="93" y="129"/>
                    </a:lnTo>
                    <a:lnTo>
                      <a:pt x="94" y="118"/>
                    </a:lnTo>
                    <a:lnTo>
                      <a:pt x="96" y="108"/>
                    </a:lnTo>
                    <a:lnTo>
                      <a:pt x="99" y="98"/>
                    </a:lnTo>
                    <a:lnTo>
                      <a:pt x="102" y="89"/>
                    </a:lnTo>
                    <a:lnTo>
                      <a:pt x="108" y="99"/>
                    </a:lnTo>
                    <a:lnTo>
                      <a:pt x="115" y="107"/>
                    </a:lnTo>
                    <a:lnTo>
                      <a:pt x="120" y="113"/>
                    </a:lnTo>
                    <a:lnTo>
                      <a:pt x="126" y="118"/>
                    </a:lnTo>
                    <a:lnTo>
                      <a:pt x="131" y="120"/>
                    </a:lnTo>
                    <a:lnTo>
                      <a:pt x="136" y="122"/>
                    </a:lnTo>
                    <a:lnTo>
                      <a:pt x="141" y="123"/>
                    </a:lnTo>
                    <a:lnTo>
                      <a:pt x="144" y="123"/>
                    </a:lnTo>
                    <a:lnTo>
                      <a:pt x="151" y="121"/>
                    </a:lnTo>
                    <a:lnTo>
                      <a:pt x="159" y="117"/>
                    </a:lnTo>
                    <a:lnTo>
                      <a:pt x="164" y="112"/>
                    </a:lnTo>
                    <a:lnTo>
                      <a:pt x="171" y="107"/>
                    </a:lnTo>
                    <a:lnTo>
                      <a:pt x="177" y="102"/>
                    </a:lnTo>
                    <a:lnTo>
                      <a:pt x="184" y="98"/>
                    </a:lnTo>
                    <a:lnTo>
                      <a:pt x="187" y="98"/>
                    </a:lnTo>
                    <a:lnTo>
                      <a:pt x="191" y="97"/>
                    </a:lnTo>
                    <a:lnTo>
                      <a:pt x="195" y="98"/>
                    </a:lnTo>
                    <a:lnTo>
                      <a:pt x="199" y="99"/>
                    </a:lnTo>
                    <a:lnTo>
                      <a:pt x="203" y="100"/>
                    </a:lnTo>
                    <a:lnTo>
                      <a:pt x="209" y="104"/>
                    </a:lnTo>
                    <a:lnTo>
                      <a:pt x="214" y="107"/>
                    </a:lnTo>
                    <a:lnTo>
                      <a:pt x="220" y="112"/>
                    </a:lnTo>
                    <a:lnTo>
                      <a:pt x="221" y="121"/>
                    </a:lnTo>
                    <a:lnTo>
                      <a:pt x="222" y="130"/>
                    </a:lnTo>
                    <a:lnTo>
                      <a:pt x="222" y="138"/>
                    </a:lnTo>
                    <a:lnTo>
                      <a:pt x="222" y="147"/>
                    </a:lnTo>
                    <a:lnTo>
                      <a:pt x="220" y="156"/>
                    </a:lnTo>
                    <a:lnTo>
                      <a:pt x="217" y="164"/>
                    </a:lnTo>
                    <a:lnTo>
                      <a:pt x="214" y="173"/>
                    </a:lnTo>
                    <a:lnTo>
                      <a:pt x="211" y="180"/>
                    </a:lnTo>
                    <a:lnTo>
                      <a:pt x="222" y="177"/>
                    </a:lnTo>
                    <a:lnTo>
                      <a:pt x="231" y="173"/>
                    </a:lnTo>
                    <a:lnTo>
                      <a:pt x="235" y="165"/>
                    </a:lnTo>
                    <a:lnTo>
                      <a:pt x="237" y="158"/>
                    </a:lnTo>
                    <a:lnTo>
                      <a:pt x="238" y="159"/>
                    </a:lnTo>
                    <a:lnTo>
                      <a:pt x="241" y="158"/>
                    </a:lnTo>
                    <a:lnTo>
                      <a:pt x="239" y="157"/>
                    </a:lnTo>
                    <a:lnTo>
                      <a:pt x="238" y="154"/>
                    </a:lnTo>
                    <a:lnTo>
                      <a:pt x="241" y="153"/>
                    </a:lnTo>
                    <a:lnTo>
                      <a:pt x="242" y="151"/>
                    </a:lnTo>
                    <a:lnTo>
                      <a:pt x="244" y="149"/>
                    </a:lnTo>
                    <a:lnTo>
                      <a:pt x="244" y="147"/>
                    </a:lnTo>
                    <a:lnTo>
                      <a:pt x="244" y="122"/>
                    </a:lnTo>
                    <a:lnTo>
                      <a:pt x="244" y="119"/>
                    </a:lnTo>
                    <a:lnTo>
                      <a:pt x="243" y="118"/>
                    </a:lnTo>
                    <a:lnTo>
                      <a:pt x="241" y="117"/>
                    </a:lnTo>
                    <a:lnTo>
                      <a:pt x="240" y="117"/>
                    </a:lnTo>
                    <a:close/>
                    <a:moveTo>
                      <a:pt x="55" y="72"/>
                    </a:moveTo>
                    <a:lnTo>
                      <a:pt x="59" y="64"/>
                    </a:lnTo>
                    <a:lnTo>
                      <a:pt x="62" y="56"/>
                    </a:lnTo>
                    <a:lnTo>
                      <a:pt x="66" y="48"/>
                    </a:lnTo>
                    <a:lnTo>
                      <a:pt x="72" y="41"/>
                    </a:lnTo>
                    <a:lnTo>
                      <a:pt x="77" y="35"/>
                    </a:lnTo>
                    <a:lnTo>
                      <a:pt x="82" y="28"/>
                    </a:lnTo>
                    <a:lnTo>
                      <a:pt x="89" y="23"/>
                    </a:lnTo>
                    <a:lnTo>
                      <a:pt x="95" y="18"/>
                    </a:lnTo>
                    <a:lnTo>
                      <a:pt x="103" y="14"/>
                    </a:lnTo>
                    <a:lnTo>
                      <a:pt x="110" y="10"/>
                    </a:lnTo>
                    <a:lnTo>
                      <a:pt x="118" y="8"/>
                    </a:lnTo>
                    <a:lnTo>
                      <a:pt x="126" y="4"/>
                    </a:lnTo>
                    <a:lnTo>
                      <a:pt x="134" y="2"/>
                    </a:lnTo>
                    <a:lnTo>
                      <a:pt x="142" y="1"/>
                    </a:lnTo>
                    <a:lnTo>
                      <a:pt x="150" y="0"/>
                    </a:lnTo>
                    <a:lnTo>
                      <a:pt x="158" y="0"/>
                    </a:lnTo>
                    <a:lnTo>
                      <a:pt x="167" y="0"/>
                    </a:lnTo>
                    <a:lnTo>
                      <a:pt x="175" y="1"/>
                    </a:lnTo>
                    <a:lnTo>
                      <a:pt x="183" y="2"/>
                    </a:lnTo>
                    <a:lnTo>
                      <a:pt x="191" y="4"/>
                    </a:lnTo>
                    <a:lnTo>
                      <a:pt x="199" y="8"/>
                    </a:lnTo>
                    <a:lnTo>
                      <a:pt x="207" y="10"/>
                    </a:lnTo>
                    <a:lnTo>
                      <a:pt x="214" y="14"/>
                    </a:lnTo>
                    <a:lnTo>
                      <a:pt x="221" y="18"/>
                    </a:lnTo>
                    <a:lnTo>
                      <a:pt x="227" y="23"/>
                    </a:lnTo>
                    <a:lnTo>
                      <a:pt x="234" y="28"/>
                    </a:lnTo>
                    <a:lnTo>
                      <a:pt x="240" y="35"/>
                    </a:lnTo>
                    <a:lnTo>
                      <a:pt x="245" y="41"/>
                    </a:lnTo>
                    <a:lnTo>
                      <a:pt x="250" y="48"/>
                    </a:lnTo>
                    <a:lnTo>
                      <a:pt x="255" y="56"/>
                    </a:lnTo>
                    <a:lnTo>
                      <a:pt x="258" y="64"/>
                    </a:lnTo>
                    <a:lnTo>
                      <a:pt x="262" y="72"/>
                    </a:lnTo>
                    <a:lnTo>
                      <a:pt x="247" y="72"/>
                    </a:lnTo>
                    <a:lnTo>
                      <a:pt x="243" y="66"/>
                    </a:lnTo>
                    <a:lnTo>
                      <a:pt x="240" y="59"/>
                    </a:lnTo>
                    <a:lnTo>
                      <a:pt x="236" y="53"/>
                    </a:lnTo>
                    <a:lnTo>
                      <a:pt x="231" y="48"/>
                    </a:lnTo>
                    <a:lnTo>
                      <a:pt x="227" y="42"/>
                    </a:lnTo>
                    <a:lnTo>
                      <a:pt x="222" y="38"/>
                    </a:lnTo>
                    <a:lnTo>
                      <a:pt x="216" y="33"/>
                    </a:lnTo>
                    <a:lnTo>
                      <a:pt x="211" y="29"/>
                    </a:lnTo>
                    <a:lnTo>
                      <a:pt x="199" y="23"/>
                    </a:lnTo>
                    <a:lnTo>
                      <a:pt x="186" y="18"/>
                    </a:lnTo>
                    <a:lnTo>
                      <a:pt x="172" y="16"/>
                    </a:lnTo>
                    <a:lnTo>
                      <a:pt x="158" y="15"/>
                    </a:lnTo>
                    <a:lnTo>
                      <a:pt x="145" y="16"/>
                    </a:lnTo>
                    <a:lnTo>
                      <a:pt x="131" y="18"/>
                    </a:lnTo>
                    <a:lnTo>
                      <a:pt x="118" y="23"/>
                    </a:lnTo>
                    <a:lnTo>
                      <a:pt x="106" y="29"/>
                    </a:lnTo>
                    <a:lnTo>
                      <a:pt x="100" y="33"/>
                    </a:lnTo>
                    <a:lnTo>
                      <a:pt x="94" y="38"/>
                    </a:lnTo>
                    <a:lnTo>
                      <a:pt x="90" y="42"/>
                    </a:lnTo>
                    <a:lnTo>
                      <a:pt x="85" y="48"/>
                    </a:lnTo>
                    <a:lnTo>
                      <a:pt x="80" y="53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71" y="72"/>
                    </a:lnTo>
                    <a:lnTo>
                      <a:pt x="55" y="72"/>
                    </a:lnTo>
                    <a:close/>
                    <a:moveTo>
                      <a:pt x="141" y="202"/>
                    </a:moveTo>
                    <a:lnTo>
                      <a:pt x="174" y="202"/>
                    </a:lnTo>
                    <a:lnTo>
                      <a:pt x="176" y="201"/>
                    </a:lnTo>
                    <a:lnTo>
                      <a:pt x="177" y="199"/>
                    </a:lnTo>
                    <a:lnTo>
                      <a:pt x="177" y="195"/>
                    </a:lnTo>
                    <a:lnTo>
                      <a:pt x="189" y="195"/>
                    </a:lnTo>
                    <a:lnTo>
                      <a:pt x="200" y="194"/>
                    </a:lnTo>
                    <a:lnTo>
                      <a:pt x="212" y="192"/>
                    </a:lnTo>
                    <a:lnTo>
                      <a:pt x="222" y="188"/>
                    </a:lnTo>
                    <a:lnTo>
                      <a:pt x="232" y="184"/>
                    </a:lnTo>
                    <a:lnTo>
                      <a:pt x="241" y="178"/>
                    </a:lnTo>
                    <a:lnTo>
                      <a:pt x="251" y="172"/>
                    </a:lnTo>
                    <a:lnTo>
                      <a:pt x="259" y="163"/>
                    </a:lnTo>
                    <a:lnTo>
                      <a:pt x="249" y="163"/>
                    </a:lnTo>
                    <a:lnTo>
                      <a:pt x="241" y="170"/>
                    </a:lnTo>
                    <a:lnTo>
                      <a:pt x="234" y="175"/>
                    </a:lnTo>
                    <a:lnTo>
                      <a:pt x="225" y="179"/>
                    </a:lnTo>
                    <a:lnTo>
                      <a:pt x="216" y="183"/>
                    </a:lnTo>
                    <a:lnTo>
                      <a:pt x="207" y="186"/>
                    </a:lnTo>
                    <a:lnTo>
                      <a:pt x="198" y="188"/>
                    </a:lnTo>
                    <a:lnTo>
                      <a:pt x="187" y="189"/>
                    </a:lnTo>
                    <a:lnTo>
                      <a:pt x="177" y="189"/>
                    </a:lnTo>
                    <a:lnTo>
                      <a:pt x="177" y="187"/>
                    </a:lnTo>
                    <a:lnTo>
                      <a:pt x="176" y="185"/>
                    </a:lnTo>
                    <a:lnTo>
                      <a:pt x="174" y="184"/>
                    </a:lnTo>
                    <a:lnTo>
                      <a:pt x="141" y="184"/>
                    </a:lnTo>
                    <a:lnTo>
                      <a:pt x="139" y="185"/>
                    </a:lnTo>
                    <a:lnTo>
                      <a:pt x="137" y="187"/>
                    </a:lnTo>
                    <a:lnTo>
                      <a:pt x="137" y="199"/>
                    </a:lnTo>
                    <a:lnTo>
                      <a:pt x="139" y="201"/>
                    </a:lnTo>
                    <a:lnTo>
                      <a:pt x="141" y="202"/>
                    </a:lnTo>
                    <a:close/>
                    <a:moveTo>
                      <a:pt x="267" y="160"/>
                    </a:moveTo>
                    <a:lnTo>
                      <a:pt x="250" y="160"/>
                    </a:lnTo>
                    <a:lnTo>
                      <a:pt x="248" y="160"/>
                    </a:lnTo>
                    <a:lnTo>
                      <a:pt x="245" y="158"/>
                    </a:lnTo>
                    <a:lnTo>
                      <a:pt x="243" y="157"/>
                    </a:lnTo>
                    <a:lnTo>
                      <a:pt x="242" y="154"/>
                    </a:lnTo>
                    <a:lnTo>
                      <a:pt x="244" y="153"/>
                    </a:lnTo>
                    <a:lnTo>
                      <a:pt x="247" y="151"/>
                    </a:lnTo>
                    <a:lnTo>
                      <a:pt x="248" y="149"/>
                    </a:lnTo>
                    <a:lnTo>
                      <a:pt x="249" y="147"/>
                    </a:lnTo>
                    <a:lnTo>
                      <a:pt x="249" y="90"/>
                    </a:lnTo>
                    <a:lnTo>
                      <a:pt x="248" y="87"/>
                    </a:lnTo>
                    <a:lnTo>
                      <a:pt x="247" y="85"/>
                    </a:lnTo>
                    <a:lnTo>
                      <a:pt x="244" y="83"/>
                    </a:lnTo>
                    <a:lnTo>
                      <a:pt x="242" y="82"/>
                    </a:lnTo>
                    <a:lnTo>
                      <a:pt x="243" y="80"/>
                    </a:lnTo>
                    <a:lnTo>
                      <a:pt x="245" y="79"/>
                    </a:lnTo>
                    <a:lnTo>
                      <a:pt x="248" y="78"/>
                    </a:lnTo>
                    <a:lnTo>
                      <a:pt x="250" y="77"/>
                    </a:lnTo>
                    <a:lnTo>
                      <a:pt x="267" y="77"/>
                    </a:lnTo>
                    <a:lnTo>
                      <a:pt x="270" y="78"/>
                    </a:lnTo>
                    <a:lnTo>
                      <a:pt x="272" y="79"/>
                    </a:lnTo>
                    <a:lnTo>
                      <a:pt x="274" y="82"/>
                    </a:lnTo>
                    <a:lnTo>
                      <a:pt x="275" y="84"/>
                    </a:lnTo>
                    <a:lnTo>
                      <a:pt x="275" y="152"/>
                    </a:lnTo>
                    <a:lnTo>
                      <a:pt x="274" y="154"/>
                    </a:lnTo>
                    <a:lnTo>
                      <a:pt x="272" y="158"/>
                    </a:lnTo>
                    <a:lnTo>
                      <a:pt x="270" y="159"/>
                    </a:lnTo>
                    <a:lnTo>
                      <a:pt x="267" y="160"/>
                    </a:lnTo>
                    <a:close/>
                    <a:moveTo>
                      <a:pt x="0" y="380"/>
                    </a:moveTo>
                    <a:lnTo>
                      <a:pt x="1" y="368"/>
                    </a:lnTo>
                    <a:lnTo>
                      <a:pt x="4" y="355"/>
                    </a:lnTo>
                    <a:lnTo>
                      <a:pt x="6" y="343"/>
                    </a:lnTo>
                    <a:lnTo>
                      <a:pt x="8" y="332"/>
                    </a:lnTo>
                    <a:lnTo>
                      <a:pt x="12" y="320"/>
                    </a:lnTo>
                    <a:lnTo>
                      <a:pt x="15" y="308"/>
                    </a:lnTo>
                    <a:lnTo>
                      <a:pt x="21" y="297"/>
                    </a:lnTo>
                    <a:lnTo>
                      <a:pt x="26" y="286"/>
                    </a:lnTo>
                    <a:lnTo>
                      <a:pt x="32" y="275"/>
                    </a:lnTo>
                    <a:lnTo>
                      <a:pt x="38" y="266"/>
                    </a:lnTo>
                    <a:lnTo>
                      <a:pt x="46" y="257"/>
                    </a:lnTo>
                    <a:lnTo>
                      <a:pt x="53" y="247"/>
                    </a:lnTo>
                    <a:lnTo>
                      <a:pt x="61" y="240"/>
                    </a:lnTo>
                    <a:lnTo>
                      <a:pt x="69" y="231"/>
                    </a:lnTo>
                    <a:lnTo>
                      <a:pt x="79" y="225"/>
                    </a:lnTo>
                    <a:lnTo>
                      <a:pt x="89" y="218"/>
                    </a:lnTo>
                    <a:lnTo>
                      <a:pt x="96" y="226"/>
                    </a:lnTo>
                    <a:lnTo>
                      <a:pt x="105" y="231"/>
                    </a:lnTo>
                    <a:lnTo>
                      <a:pt x="114" y="237"/>
                    </a:lnTo>
                    <a:lnTo>
                      <a:pt x="123" y="241"/>
                    </a:lnTo>
                    <a:lnTo>
                      <a:pt x="132" y="244"/>
                    </a:lnTo>
                    <a:lnTo>
                      <a:pt x="142" y="246"/>
                    </a:lnTo>
                    <a:lnTo>
                      <a:pt x="151" y="247"/>
                    </a:lnTo>
                    <a:lnTo>
                      <a:pt x="160" y="247"/>
                    </a:lnTo>
                    <a:lnTo>
                      <a:pt x="170" y="247"/>
                    </a:lnTo>
                    <a:lnTo>
                      <a:pt x="180" y="245"/>
                    </a:lnTo>
                    <a:lnTo>
                      <a:pt x="189" y="243"/>
                    </a:lnTo>
                    <a:lnTo>
                      <a:pt x="198" y="239"/>
                    </a:lnTo>
                    <a:lnTo>
                      <a:pt x="208" y="234"/>
                    </a:lnTo>
                    <a:lnTo>
                      <a:pt x="216" y="229"/>
                    </a:lnTo>
                    <a:lnTo>
                      <a:pt x="225" y="222"/>
                    </a:lnTo>
                    <a:lnTo>
                      <a:pt x="234" y="216"/>
                    </a:lnTo>
                    <a:lnTo>
                      <a:pt x="243" y="225"/>
                    </a:lnTo>
                    <a:lnTo>
                      <a:pt x="252" y="233"/>
                    </a:lnTo>
                    <a:lnTo>
                      <a:pt x="261" y="242"/>
                    </a:lnTo>
                    <a:lnTo>
                      <a:pt x="268" y="252"/>
                    </a:lnTo>
                    <a:lnTo>
                      <a:pt x="276" y="261"/>
                    </a:lnTo>
                    <a:lnTo>
                      <a:pt x="282" y="271"/>
                    </a:lnTo>
                    <a:lnTo>
                      <a:pt x="288" y="281"/>
                    </a:lnTo>
                    <a:lnTo>
                      <a:pt x="293" y="291"/>
                    </a:lnTo>
                    <a:lnTo>
                      <a:pt x="297" y="301"/>
                    </a:lnTo>
                    <a:lnTo>
                      <a:pt x="302" y="312"/>
                    </a:lnTo>
                    <a:lnTo>
                      <a:pt x="305" y="323"/>
                    </a:lnTo>
                    <a:lnTo>
                      <a:pt x="308" y="334"/>
                    </a:lnTo>
                    <a:lnTo>
                      <a:pt x="310" y="345"/>
                    </a:lnTo>
                    <a:lnTo>
                      <a:pt x="311" y="356"/>
                    </a:lnTo>
                    <a:lnTo>
                      <a:pt x="313" y="368"/>
                    </a:lnTo>
                    <a:lnTo>
                      <a:pt x="313" y="380"/>
                    </a:lnTo>
                    <a:lnTo>
                      <a:pt x="0" y="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0C30029B-178B-1936-7AAA-F305880C4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9711" y="3902341"/>
                <a:ext cx="273327" cy="348524"/>
              </a:xfrm>
              <a:custGeom>
                <a:avLst/>
                <a:gdLst>
                  <a:gd name="T0" fmla="*/ 860 w 1065"/>
                  <a:gd name="T1" fmla="*/ 887 h 906"/>
                  <a:gd name="T2" fmla="*/ 852 w 1065"/>
                  <a:gd name="T3" fmla="*/ 900 h 906"/>
                  <a:gd name="T4" fmla="*/ 236 w 1065"/>
                  <a:gd name="T5" fmla="*/ 906 h 906"/>
                  <a:gd name="T6" fmla="*/ 208 w 1065"/>
                  <a:gd name="T7" fmla="*/ 895 h 906"/>
                  <a:gd name="T8" fmla="*/ 206 w 1065"/>
                  <a:gd name="T9" fmla="*/ 883 h 906"/>
                  <a:gd name="T10" fmla="*/ 252 w 1065"/>
                  <a:gd name="T11" fmla="*/ 869 h 906"/>
                  <a:gd name="T12" fmla="*/ 344 w 1065"/>
                  <a:gd name="T13" fmla="*/ 863 h 906"/>
                  <a:gd name="T14" fmla="*/ 414 w 1065"/>
                  <a:gd name="T15" fmla="*/ 847 h 906"/>
                  <a:gd name="T16" fmla="*/ 451 w 1065"/>
                  <a:gd name="T17" fmla="*/ 828 h 906"/>
                  <a:gd name="T18" fmla="*/ 473 w 1065"/>
                  <a:gd name="T19" fmla="*/ 802 h 906"/>
                  <a:gd name="T20" fmla="*/ 476 w 1065"/>
                  <a:gd name="T21" fmla="*/ 769 h 906"/>
                  <a:gd name="T22" fmla="*/ 590 w 1065"/>
                  <a:gd name="T23" fmla="*/ 762 h 906"/>
                  <a:gd name="T24" fmla="*/ 592 w 1065"/>
                  <a:gd name="T25" fmla="*/ 795 h 906"/>
                  <a:gd name="T26" fmla="*/ 608 w 1065"/>
                  <a:gd name="T27" fmla="*/ 819 h 906"/>
                  <a:gd name="T28" fmla="*/ 652 w 1065"/>
                  <a:gd name="T29" fmla="*/ 840 h 906"/>
                  <a:gd name="T30" fmla="*/ 771 w 1065"/>
                  <a:gd name="T31" fmla="*/ 863 h 906"/>
                  <a:gd name="T32" fmla="*/ 1065 w 1065"/>
                  <a:gd name="T33" fmla="*/ 33 h 906"/>
                  <a:gd name="T34" fmla="*/ 1060 w 1065"/>
                  <a:gd name="T35" fmla="*/ 720 h 906"/>
                  <a:gd name="T36" fmla="*/ 1040 w 1065"/>
                  <a:gd name="T37" fmla="*/ 733 h 906"/>
                  <a:gd name="T38" fmla="*/ 19 w 1065"/>
                  <a:gd name="T39" fmla="*/ 732 h 906"/>
                  <a:gd name="T40" fmla="*/ 2 w 1065"/>
                  <a:gd name="T41" fmla="*/ 714 h 906"/>
                  <a:gd name="T42" fmla="*/ 1 w 1065"/>
                  <a:gd name="T43" fmla="*/ 27 h 906"/>
                  <a:gd name="T44" fmla="*/ 14 w 1065"/>
                  <a:gd name="T45" fmla="*/ 6 h 906"/>
                  <a:gd name="T46" fmla="*/ 1033 w 1065"/>
                  <a:gd name="T47" fmla="*/ 0 h 906"/>
                  <a:gd name="T48" fmla="*/ 1056 w 1065"/>
                  <a:gd name="T49" fmla="*/ 10 h 906"/>
                  <a:gd name="T50" fmla="*/ 1065 w 1065"/>
                  <a:gd name="T51" fmla="*/ 33 h 906"/>
                  <a:gd name="T52" fmla="*/ 801 w 1065"/>
                  <a:gd name="T53" fmla="*/ 668 h 906"/>
                  <a:gd name="T54" fmla="*/ 791 w 1065"/>
                  <a:gd name="T55" fmla="*/ 661 h 906"/>
                  <a:gd name="T56" fmla="*/ 777 w 1065"/>
                  <a:gd name="T57" fmla="*/ 664 h 906"/>
                  <a:gd name="T58" fmla="*/ 770 w 1065"/>
                  <a:gd name="T59" fmla="*/ 675 h 906"/>
                  <a:gd name="T60" fmla="*/ 773 w 1065"/>
                  <a:gd name="T61" fmla="*/ 688 h 906"/>
                  <a:gd name="T62" fmla="*/ 783 w 1065"/>
                  <a:gd name="T63" fmla="*/ 695 h 906"/>
                  <a:gd name="T64" fmla="*/ 797 w 1065"/>
                  <a:gd name="T65" fmla="*/ 692 h 906"/>
                  <a:gd name="T66" fmla="*/ 804 w 1065"/>
                  <a:gd name="T67" fmla="*/ 682 h 906"/>
                  <a:gd name="T68" fmla="*/ 881 w 1065"/>
                  <a:gd name="T69" fmla="*/ 671 h 906"/>
                  <a:gd name="T70" fmla="*/ 872 w 1065"/>
                  <a:gd name="T71" fmla="*/ 662 h 906"/>
                  <a:gd name="T72" fmla="*/ 858 w 1065"/>
                  <a:gd name="T73" fmla="*/ 662 h 906"/>
                  <a:gd name="T74" fmla="*/ 850 w 1065"/>
                  <a:gd name="T75" fmla="*/ 671 h 906"/>
                  <a:gd name="T76" fmla="*/ 850 w 1065"/>
                  <a:gd name="T77" fmla="*/ 685 h 906"/>
                  <a:gd name="T78" fmla="*/ 858 w 1065"/>
                  <a:gd name="T79" fmla="*/ 694 h 906"/>
                  <a:gd name="T80" fmla="*/ 872 w 1065"/>
                  <a:gd name="T81" fmla="*/ 694 h 906"/>
                  <a:gd name="T82" fmla="*/ 881 w 1065"/>
                  <a:gd name="T83" fmla="*/ 685 h 906"/>
                  <a:gd name="T84" fmla="*/ 960 w 1065"/>
                  <a:gd name="T85" fmla="*/ 675 h 906"/>
                  <a:gd name="T86" fmla="*/ 953 w 1065"/>
                  <a:gd name="T87" fmla="*/ 664 h 906"/>
                  <a:gd name="T88" fmla="*/ 940 w 1065"/>
                  <a:gd name="T89" fmla="*/ 661 h 906"/>
                  <a:gd name="T90" fmla="*/ 929 w 1065"/>
                  <a:gd name="T91" fmla="*/ 668 h 906"/>
                  <a:gd name="T92" fmla="*/ 927 w 1065"/>
                  <a:gd name="T93" fmla="*/ 682 h 906"/>
                  <a:gd name="T94" fmla="*/ 934 w 1065"/>
                  <a:gd name="T95" fmla="*/ 692 h 906"/>
                  <a:gd name="T96" fmla="*/ 947 w 1065"/>
                  <a:gd name="T97" fmla="*/ 695 h 906"/>
                  <a:gd name="T98" fmla="*/ 958 w 1065"/>
                  <a:gd name="T99" fmla="*/ 688 h 906"/>
                  <a:gd name="T100" fmla="*/ 981 w 1065"/>
                  <a:gd name="T101" fmla="*/ 78 h 906"/>
                  <a:gd name="T102" fmla="*/ 84 w 1065"/>
                  <a:gd name="T103" fmla="*/ 77 h 906"/>
                  <a:gd name="T104" fmla="*/ 981 w 1065"/>
                  <a:gd name="T105" fmla="*/ 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5" h="906">
                    <a:moveTo>
                      <a:pt x="855" y="869"/>
                    </a:moveTo>
                    <a:lnTo>
                      <a:pt x="857" y="876"/>
                    </a:lnTo>
                    <a:lnTo>
                      <a:pt x="859" y="884"/>
                    </a:lnTo>
                    <a:lnTo>
                      <a:pt x="860" y="887"/>
                    </a:lnTo>
                    <a:lnTo>
                      <a:pt x="860" y="890"/>
                    </a:lnTo>
                    <a:lnTo>
                      <a:pt x="859" y="893"/>
                    </a:lnTo>
                    <a:lnTo>
                      <a:pt x="858" y="895"/>
                    </a:lnTo>
                    <a:lnTo>
                      <a:pt x="852" y="900"/>
                    </a:lnTo>
                    <a:lnTo>
                      <a:pt x="845" y="903"/>
                    </a:lnTo>
                    <a:lnTo>
                      <a:pt x="838" y="905"/>
                    </a:lnTo>
                    <a:lnTo>
                      <a:pt x="830" y="906"/>
                    </a:lnTo>
                    <a:lnTo>
                      <a:pt x="236" y="906"/>
                    </a:lnTo>
                    <a:lnTo>
                      <a:pt x="228" y="905"/>
                    </a:lnTo>
                    <a:lnTo>
                      <a:pt x="220" y="903"/>
                    </a:lnTo>
                    <a:lnTo>
                      <a:pt x="213" y="900"/>
                    </a:lnTo>
                    <a:lnTo>
                      <a:pt x="208" y="895"/>
                    </a:lnTo>
                    <a:lnTo>
                      <a:pt x="206" y="892"/>
                    </a:lnTo>
                    <a:lnTo>
                      <a:pt x="205" y="890"/>
                    </a:lnTo>
                    <a:lnTo>
                      <a:pt x="205" y="887"/>
                    </a:lnTo>
                    <a:lnTo>
                      <a:pt x="206" y="883"/>
                    </a:lnTo>
                    <a:lnTo>
                      <a:pt x="208" y="876"/>
                    </a:lnTo>
                    <a:lnTo>
                      <a:pt x="210" y="869"/>
                    </a:lnTo>
                    <a:lnTo>
                      <a:pt x="222" y="869"/>
                    </a:lnTo>
                    <a:lnTo>
                      <a:pt x="252" y="869"/>
                    </a:lnTo>
                    <a:lnTo>
                      <a:pt x="272" y="869"/>
                    </a:lnTo>
                    <a:lnTo>
                      <a:pt x="294" y="867"/>
                    </a:lnTo>
                    <a:lnTo>
                      <a:pt x="318" y="866"/>
                    </a:lnTo>
                    <a:lnTo>
                      <a:pt x="344" y="863"/>
                    </a:lnTo>
                    <a:lnTo>
                      <a:pt x="368" y="859"/>
                    </a:lnTo>
                    <a:lnTo>
                      <a:pt x="392" y="854"/>
                    </a:lnTo>
                    <a:lnTo>
                      <a:pt x="403" y="851"/>
                    </a:lnTo>
                    <a:lnTo>
                      <a:pt x="414" y="847"/>
                    </a:lnTo>
                    <a:lnTo>
                      <a:pt x="425" y="843"/>
                    </a:lnTo>
                    <a:lnTo>
                      <a:pt x="435" y="839"/>
                    </a:lnTo>
                    <a:lnTo>
                      <a:pt x="443" y="833"/>
                    </a:lnTo>
                    <a:lnTo>
                      <a:pt x="451" y="828"/>
                    </a:lnTo>
                    <a:lnTo>
                      <a:pt x="458" y="822"/>
                    </a:lnTo>
                    <a:lnTo>
                      <a:pt x="465" y="816"/>
                    </a:lnTo>
                    <a:lnTo>
                      <a:pt x="470" y="809"/>
                    </a:lnTo>
                    <a:lnTo>
                      <a:pt x="473" y="802"/>
                    </a:lnTo>
                    <a:lnTo>
                      <a:pt x="475" y="793"/>
                    </a:lnTo>
                    <a:lnTo>
                      <a:pt x="476" y="785"/>
                    </a:lnTo>
                    <a:lnTo>
                      <a:pt x="476" y="777"/>
                    </a:lnTo>
                    <a:lnTo>
                      <a:pt x="476" y="769"/>
                    </a:lnTo>
                    <a:lnTo>
                      <a:pt x="476" y="760"/>
                    </a:lnTo>
                    <a:lnTo>
                      <a:pt x="476" y="752"/>
                    </a:lnTo>
                    <a:lnTo>
                      <a:pt x="590" y="752"/>
                    </a:lnTo>
                    <a:lnTo>
                      <a:pt x="590" y="762"/>
                    </a:lnTo>
                    <a:lnTo>
                      <a:pt x="591" y="771"/>
                    </a:lnTo>
                    <a:lnTo>
                      <a:pt x="591" y="781"/>
                    </a:lnTo>
                    <a:lnTo>
                      <a:pt x="591" y="789"/>
                    </a:lnTo>
                    <a:lnTo>
                      <a:pt x="592" y="795"/>
                    </a:lnTo>
                    <a:lnTo>
                      <a:pt x="594" y="802"/>
                    </a:lnTo>
                    <a:lnTo>
                      <a:pt x="597" y="808"/>
                    </a:lnTo>
                    <a:lnTo>
                      <a:pt x="602" y="813"/>
                    </a:lnTo>
                    <a:lnTo>
                      <a:pt x="608" y="819"/>
                    </a:lnTo>
                    <a:lnTo>
                      <a:pt x="615" y="823"/>
                    </a:lnTo>
                    <a:lnTo>
                      <a:pt x="622" y="828"/>
                    </a:lnTo>
                    <a:lnTo>
                      <a:pt x="632" y="832"/>
                    </a:lnTo>
                    <a:lnTo>
                      <a:pt x="652" y="840"/>
                    </a:lnTo>
                    <a:lnTo>
                      <a:pt x="674" y="847"/>
                    </a:lnTo>
                    <a:lnTo>
                      <a:pt x="698" y="852"/>
                    </a:lnTo>
                    <a:lnTo>
                      <a:pt x="723" y="856"/>
                    </a:lnTo>
                    <a:lnTo>
                      <a:pt x="771" y="863"/>
                    </a:lnTo>
                    <a:lnTo>
                      <a:pt x="814" y="867"/>
                    </a:lnTo>
                    <a:lnTo>
                      <a:pt x="844" y="868"/>
                    </a:lnTo>
                    <a:lnTo>
                      <a:pt x="855" y="869"/>
                    </a:lnTo>
                    <a:close/>
                    <a:moveTo>
                      <a:pt x="1065" y="33"/>
                    </a:moveTo>
                    <a:lnTo>
                      <a:pt x="1065" y="701"/>
                    </a:lnTo>
                    <a:lnTo>
                      <a:pt x="1064" y="708"/>
                    </a:lnTo>
                    <a:lnTo>
                      <a:pt x="1063" y="714"/>
                    </a:lnTo>
                    <a:lnTo>
                      <a:pt x="1060" y="720"/>
                    </a:lnTo>
                    <a:lnTo>
                      <a:pt x="1056" y="725"/>
                    </a:lnTo>
                    <a:lnTo>
                      <a:pt x="1051" y="729"/>
                    </a:lnTo>
                    <a:lnTo>
                      <a:pt x="1046" y="732"/>
                    </a:lnTo>
                    <a:lnTo>
                      <a:pt x="1040" y="733"/>
                    </a:lnTo>
                    <a:lnTo>
                      <a:pt x="1033" y="734"/>
                    </a:lnTo>
                    <a:lnTo>
                      <a:pt x="33" y="734"/>
                    </a:lnTo>
                    <a:lnTo>
                      <a:pt x="26" y="733"/>
                    </a:lnTo>
                    <a:lnTo>
                      <a:pt x="19" y="732"/>
                    </a:lnTo>
                    <a:lnTo>
                      <a:pt x="14" y="729"/>
                    </a:lnTo>
                    <a:lnTo>
                      <a:pt x="9" y="725"/>
                    </a:lnTo>
                    <a:lnTo>
                      <a:pt x="5" y="720"/>
                    </a:lnTo>
                    <a:lnTo>
                      <a:pt x="2" y="714"/>
                    </a:lnTo>
                    <a:lnTo>
                      <a:pt x="1" y="708"/>
                    </a:lnTo>
                    <a:lnTo>
                      <a:pt x="0" y="701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1033" y="0"/>
                    </a:lnTo>
                    <a:lnTo>
                      <a:pt x="1040" y="1"/>
                    </a:lnTo>
                    <a:lnTo>
                      <a:pt x="1046" y="3"/>
                    </a:lnTo>
                    <a:lnTo>
                      <a:pt x="1051" y="6"/>
                    </a:lnTo>
                    <a:lnTo>
                      <a:pt x="1056" y="10"/>
                    </a:lnTo>
                    <a:lnTo>
                      <a:pt x="1060" y="14"/>
                    </a:lnTo>
                    <a:lnTo>
                      <a:pt x="1063" y="20"/>
                    </a:lnTo>
                    <a:lnTo>
                      <a:pt x="1064" y="27"/>
                    </a:lnTo>
                    <a:lnTo>
                      <a:pt x="1065" y="33"/>
                    </a:lnTo>
                    <a:close/>
                    <a:moveTo>
                      <a:pt x="804" y="678"/>
                    </a:moveTo>
                    <a:lnTo>
                      <a:pt x="804" y="675"/>
                    </a:lnTo>
                    <a:lnTo>
                      <a:pt x="803" y="671"/>
                    </a:lnTo>
                    <a:lnTo>
                      <a:pt x="801" y="668"/>
                    </a:lnTo>
                    <a:lnTo>
                      <a:pt x="799" y="666"/>
                    </a:lnTo>
                    <a:lnTo>
                      <a:pt x="797" y="664"/>
                    </a:lnTo>
                    <a:lnTo>
                      <a:pt x="794" y="662"/>
                    </a:lnTo>
                    <a:lnTo>
                      <a:pt x="791" y="661"/>
                    </a:lnTo>
                    <a:lnTo>
                      <a:pt x="788" y="661"/>
                    </a:lnTo>
                    <a:lnTo>
                      <a:pt x="783" y="661"/>
                    </a:lnTo>
                    <a:lnTo>
                      <a:pt x="780" y="662"/>
                    </a:lnTo>
                    <a:lnTo>
                      <a:pt x="777" y="664"/>
                    </a:lnTo>
                    <a:lnTo>
                      <a:pt x="775" y="666"/>
                    </a:lnTo>
                    <a:lnTo>
                      <a:pt x="773" y="668"/>
                    </a:lnTo>
                    <a:lnTo>
                      <a:pt x="771" y="671"/>
                    </a:lnTo>
                    <a:lnTo>
                      <a:pt x="770" y="675"/>
                    </a:lnTo>
                    <a:lnTo>
                      <a:pt x="770" y="678"/>
                    </a:lnTo>
                    <a:lnTo>
                      <a:pt x="770" y="682"/>
                    </a:lnTo>
                    <a:lnTo>
                      <a:pt x="771" y="685"/>
                    </a:lnTo>
                    <a:lnTo>
                      <a:pt x="773" y="688"/>
                    </a:lnTo>
                    <a:lnTo>
                      <a:pt x="775" y="690"/>
                    </a:lnTo>
                    <a:lnTo>
                      <a:pt x="777" y="692"/>
                    </a:lnTo>
                    <a:lnTo>
                      <a:pt x="780" y="694"/>
                    </a:lnTo>
                    <a:lnTo>
                      <a:pt x="783" y="695"/>
                    </a:lnTo>
                    <a:lnTo>
                      <a:pt x="788" y="695"/>
                    </a:lnTo>
                    <a:lnTo>
                      <a:pt x="791" y="695"/>
                    </a:lnTo>
                    <a:lnTo>
                      <a:pt x="794" y="694"/>
                    </a:lnTo>
                    <a:lnTo>
                      <a:pt x="797" y="692"/>
                    </a:lnTo>
                    <a:lnTo>
                      <a:pt x="799" y="690"/>
                    </a:lnTo>
                    <a:lnTo>
                      <a:pt x="801" y="688"/>
                    </a:lnTo>
                    <a:lnTo>
                      <a:pt x="803" y="685"/>
                    </a:lnTo>
                    <a:lnTo>
                      <a:pt x="804" y="682"/>
                    </a:lnTo>
                    <a:lnTo>
                      <a:pt x="804" y="678"/>
                    </a:lnTo>
                    <a:close/>
                    <a:moveTo>
                      <a:pt x="882" y="678"/>
                    </a:moveTo>
                    <a:lnTo>
                      <a:pt x="882" y="675"/>
                    </a:lnTo>
                    <a:lnTo>
                      <a:pt x="881" y="671"/>
                    </a:lnTo>
                    <a:lnTo>
                      <a:pt x="879" y="668"/>
                    </a:lnTo>
                    <a:lnTo>
                      <a:pt x="877" y="666"/>
                    </a:lnTo>
                    <a:lnTo>
                      <a:pt x="875" y="664"/>
                    </a:lnTo>
                    <a:lnTo>
                      <a:pt x="872" y="662"/>
                    </a:lnTo>
                    <a:lnTo>
                      <a:pt x="869" y="661"/>
                    </a:lnTo>
                    <a:lnTo>
                      <a:pt x="866" y="661"/>
                    </a:lnTo>
                    <a:lnTo>
                      <a:pt x="861" y="661"/>
                    </a:lnTo>
                    <a:lnTo>
                      <a:pt x="858" y="662"/>
                    </a:lnTo>
                    <a:lnTo>
                      <a:pt x="856" y="664"/>
                    </a:lnTo>
                    <a:lnTo>
                      <a:pt x="853" y="666"/>
                    </a:lnTo>
                    <a:lnTo>
                      <a:pt x="851" y="668"/>
                    </a:lnTo>
                    <a:lnTo>
                      <a:pt x="850" y="671"/>
                    </a:lnTo>
                    <a:lnTo>
                      <a:pt x="849" y="675"/>
                    </a:lnTo>
                    <a:lnTo>
                      <a:pt x="848" y="678"/>
                    </a:lnTo>
                    <a:lnTo>
                      <a:pt x="849" y="682"/>
                    </a:lnTo>
                    <a:lnTo>
                      <a:pt x="850" y="685"/>
                    </a:lnTo>
                    <a:lnTo>
                      <a:pt x="851" y="688"/>
                    </a:lnTo>
                    <a:lnTo>
                      <a:pt x="853" y="690"/>
                    </a:lnTo>
                    <a:lnTo>
                      <a:pt x="856" y="692"/>
                    </a:lnTo>
                    <a:lnTo>
                      <a:pt x="858" y="694"/>
                    </a:lnTo>
                    <a:lnTo>
                      <a:pt x="861" y="695"/>
                    </a:lnTo>
                    <a:lnTo>
                      <a:pt x="866" y="695"/>
                    </a:lnTo>
                    <a:lnTo>
                      <a:pt x="869" y="695"/>
                    </a:lnTo>
                    <a:lnTo>
                      <a:pt x="872" y="694"/>
                    </a:lnTo>
                    <a:lnTo>
                      <a:pt x="875" y="692"/>
                    </a:lnTo>
                    <a:lnTo>
                      <a:pt x="877" y="690"/>
                    </a:lnTo>
                    <a:lnTo>
                      <a:pt x="879" y="688"/>
                    </a:lnTo>
                    <a:lnTo>
                      <a:pt x="881" y="685"/>
                    </a:lnTo>
                    <a:lnTo>
                      <a:pt x="882" y="682"/>
                    </a:lnTo>
                    <a:lnTo>
                      <a:pt x="882" y="678"/>
                    </a:lnTo>
                    <a:close/>
                    <a:moveTo>
                      <a:pt x="961" y="678"/>
                    </a:moveTo>
                    <a:lnTo>
                      <a:pt x="960" y="675"/>
                    </a:lnTo>
                    <a:lnTo>
                      <a:pt x="959" y="671"/>
                    </a:lnTo>
                    <a:lnTo>
                      <a:pt x="958" y="668"/>
                    </a:lnTo>
                    <a:lnTo>
                      <a:pt x="956" y="666"/>
                    </a:lnTo>
                    <a:lnTo>
                      <a:pt x="953" y="664"/>
                    </a:lnTo>
                    <a:lnTo>
                      <a:pt x="950" y="662"/>
                    </a:lnTo>
                    <a:lnTo>
                      <a:pt x="947" y="661"/>
                    </a:lnTo>
                    <a:lnTo>
                      <a:pt x="943" y="661"/>
                    </a:lnTo>
                    <a:lnTo>
                      <a:pt x="940" y="661"/>
                    </a:lnTo>
                    <a:lnTo>
                      <a:pt x="937" y="662"/>
                    </a:lnTo>
                    <a:lnTo>
                      <a:pt x="934" y="664"/>
                    </a:lnTo>
                    <a:lnTo>
                      <a:pt x="931" y="666"/>
                    </a:lnTo>
                    <a:lnTo>
                      <a:pt x="929" y="668"/>
                    </a:lnTo>
                    <a:lnTo>
                      <a:pt x="928" y="671"/>
                    </a:lnTo>
                    <a:lnTo>
                      <a:pt x="927" y="675"/>
                    </a:lnTo>
                    <a:lnTo>
                      <a:pt x="927" y="678"/>
                    </a:lnTo>
                    <a:lnTo>
                      <a:pt x="927" y="682"/>
                    </a:lnTo>
                    <a:lnTo>
                      <a:pt x="928" y="685"/>
                    </a:lnTo>
                    <a:lnTo>
                      <a:pt x="929" y="688"/>
                    </a:lnTo>
                    <a:lnTo>
                      <a:pt x="931" y="690"/>
                    </a:lnTo>
                    <a:lnTo>
                      <a:pt x="934" y="692"/>
                    </a:lnTo>
                    <a:lnTo>
                      <a:pt x="937" y="694"/>
                    </a:lnTo>
                    <a:lnTo>
                      <a:pt x="940" y="695"/>
                    </a:lnTo>
                    <a:lnTo>
                      <a:pt x="943" y="695"/>
                    </a:lnTo>
                    <a:lnTo>
                      <a:pt x="947" y="695"/>
                    </a:lnTo>
                    <a:lnTo>
                      <a:pt x="950" y="694"/>
                    </a:lnTo>
                    <a:lnTo>
                      <a:pt x="953" y="692"/>
                    </a:lnTo>
                    <a:lnTo>
                      <a:pt x="956" y="690"/>
                    </a:lnTo>
                    <a:lnTo>
                      <a:pt x="958" y="688"/>
                    </a:lnTo>
                    <a:lnTo>
                      <a:pt x="959" y="685"/>
                    </a:lnTo>
                    <a:lnTo>
                      <a:pt x="960" y="682"/>
                    </a:lnTo>
                    <a:lnTo>
                      <a:pt x="961" y="678"/>
                    </a:lnTo>
                    <a:close/>
                    <a:moveTo>
                      <a:pt x="981" y="78"/>
                    </a:moveTo>
                    <a:lnTo>
                      <a:pt x="981" y="77"/>
                    </a:lnTo>
                    <a:lnTo>
                      <a:pt x="980" y="77"/>
                    </a:lnTo>
                    <a:lnTo>
                      <a:pt x="85" y="77"/>
                    </a:lnTo>
                    <a:lnTo>
                      <a:pt x="84" y="77"/>
                    </a:lnTo>
                    <a:lnTo>
                      <a:pt x="84" y="78"/>
                    </a:lnTo>
                    <a:lnTo>
                      <a:pt x="84" y="621"/>
                    </a:lnTo>
                    <a:lnTo>
                      <a:pt x="981" y="621"/>
                    </a:lnTo>
                    <a:lnTo>
                      <a:pt x="981" y="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A11FCE5-2005-DB64-C304-59BEF611E0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39" y="3465505"/>
                <a:ext cx="606101" cy="778999"/>
              </a:xfrm>
              <a:custGeom>
                <a:avLst/>
                <a:gdLst>
                  <a:gd name="T0" fmla="*/ 1743 w 2251"/>
                  <a:gd name="T1" fmla="*/ 562 h 1935"/>
                  <a:gd name="T2" fmla="*/ 294 w 2251"/>
                  <a:gd name="T3" fmla="*/ 517 h 1935"/>
                  <a:gd name="T4" fmla="*/ 708 w 2251"/>
                  <a:gd name="T5" fmla="*/ 1920 h 1935"/>
                  <a:gd name="T6" fmla="*/ 708 w 2251"/>
                  <a:gd name="T7" fmla="*/ 1705 h 1935"/>
                  <a:gd name="T8" fmla="*/ 596 w 2251"/>
                  <a:gd name="T9" fmla="*/ 1578 h 1935"/>
                  <a:gd name="T10" fmla="*/ 596 w 2251"/>
                  <a:gd name="T11" fmla="*/ 1791 h 1935"/>
                  <a:gd name="T12" fmla="*/ 1149 w 2251"/>
                  <a:gd name="T13" fmla="*/ 1920 h 1935"/>
                  <a:gd name="T14" fmla="*/ 1178 w 2251"/>
                  <a:gd name="T15" fmla="*/ 1719 h 1935"/>
                  <a:gd name="T16" fmla="*/ 1088 w 2251"/>
                  <a:gd name="T17" fmla="*/ 1566 h 1935"/>
                  <a:gd name="T18" fmla="*/ 1059 w 2251"/>
                  <a:gd name="T19" fmla="*/ 1765 h 1935"/>
                  <a:gd name="T20" fmla="*/ 959 w 2251"/>
                  <a:gd name="T21" fmla="*/ 1920 h 1935"/>
                  <a:gd name="T22" fmla="*/ 1017 w 2251"/>
                  <a:gd name="T23" fmla="*/ 1744 h 1935"/>
                  <a:gd name="T24" fmla="*/ 959 w 2251"/>
                  <a:gd name="T25" fmla="*/ 1569 h 1935"/>
                  <a:gd name="T26" fmla="*/ 901 w 2251"/>
                  <a:gd name="T27" fmla="*/ 1745 h 1935"/>
                  <a:gd name="T28" fmla="*/ 776 w 2251"/>
                  <a:gd name="T29" fmla="*/ 1920 h 1935"/>
                  <a:gd name="T30" fmla="*/ 862 w 2251"/>
                  <a:gd name="T31" fmla="*/ 1767 h 1935"/>
                  <a:gd name="T32" fmla="*/ 833 w 2251"/>
                  <a:gd name="T33" fmla="*/ 1572 h 1935"/>
                  <a:gd name="T34" fmla="*/ 747 w 2251"/>
                  <a:gd name="T35" fmla="*/ 1726 h 1935"/>
                  <a:gd name="T36" fmla="*/ 683 w 2251"/>
                  <a:gd name="T37" fmla="*/ 1310 h 1935"/>
                  <a:gd name="T38" fmla="*/ 752 w 2251"/>
                  <a:gd name="T39" fmla="*/ 1476 h 1935"/>
                  <a:gd name="T40" fmla="*/ 823 w 2251"/>
                  <a:gd name="T41" fmla="*/ 1299 h 1935"/>
                  <a:gd name="T42" fmla="*/ 681 w 2251"/>
                  <a:gd name="T43" fmla="*/ 673 h 1935"/>
                  <a:gd name="T44" fmla="*/ 821 w 2251"/>
                  <a:gd name="T45" fmla="*/ 644 h 1935"/>
                  <a:gd name="T46" fmla="*/ 487 w 2251"/>
                  <a:gd name="T47" fmla="*/ 609 h 1935"/>
                  <a:gd name="T48" fmla="*/ 551 w 2251"/>
                  <a:gd name="T49" fmla="*/ 761 h 1935"/>
                  <a:gd name="T50" fmla="*/ 616 w 2251"/>
                  <a:gd name="T51" fmla="*/ 580 h 1935"/>
                  <a:gd name="T52" fmla="*/ 891 w 2251"/>
                  <a:gd name="T53" fmla="*/ 630 h 1935"/>
                  <a:gd name="T54" fmla="*/ 1046 w 2251"/>
                  <a:gd name="T55" fmla="*/ 599 h 1935"/>
                  <a:gd name="T56" fmla="*/ 1122 w 2251"/>
                  <a:gd name="T57" fmla="*/ 465 h 1935"/>
                  <a:gd name="T58" fmla="*/ 1163 w 2251"/>
                  <a:gd name="T59" fmla="*/ 645 h 1935"/>
                  <a:gd name="T60" fmla="*/ 1291 w 2251"/>
                  <a:gd name="T61" fmla="*/ 525 h 1935"/>
                  <a:gd name="T62" fmla="*/ 1162 w 2251"/>
                  <a:gd name="T63" fmla="*/ 456 h 1935"/>
                  <a:gd name="T64" fmla="*/ 682 w 2251"/>
                  <a:gd name="T65" fmla="*/ 961 h 1935"/>
                  <a:gd name="T66" fmla="*/ 822 w 2251"/>
                  <a:gd name="T67" fmla="*/ 854 h 1935"/>
                  <a:gd name="T68" fmla="*/ 488 w 2251"/>
                  <a:gd name="T69" fmla="*/ 886 h 1935"/>
                  <a:gd name="T70" fmla="*/ 618 w 2251"/>
                  <a:gd name="T71" fmla="*/ 992 h 1935"/>
                  <a:gd name="T72" fmla="*/ 551 w 2251"/>
                  <a:gd name="T73" fmla="*/ 834 h 1935"/>
                  <a:gd name="T74" fmla="*/ 892 w 2251"/>
                  <a:gd name="T75" fmla="*/ 931 h 1935"/>
                  <a:gd name="T76" fmla="*/ 1046 w 2251"/>
                  <a:gd name="T77" fmla="*/ 818 h 1935"/>
                  <a:gd name="T78" fmla="*/ 1122 w 2251"/>
                  <a:gd name="T79" fmla="*/ 782 h 1935"/>
                  <a:gd name="T80" fmla="*/ 1205 w 2251"/>
                  <a:gd name="T81" fmla="*/ 910 h 1935"/>
                  <a:gd name="T82" fmla="*/ 1291 w 2251"/>
                  <a:gd name="T83" fmla="*/ 755 h 1935"/>
                  <a:gd name="T84" fmla="*/ 1122 w 2251"/>
                  <a:gd name="T85" fmla="*/ 735 h 1935"/>
                  <a:gd name="T86" fmla="*/ 717 w 2251"/>
                  <a:gd name="T87" fmla="*/ 1231 h 1935"/>
                  <a:gd name="T88" fmla="*/ 822 w 2251"/>
                  <a:gd name="T89" fmla="*/ 1069 h 1935"/>
                  <a:gd name="T90" fmla="*/ 490 w 2251"/>
                  <a:gd name="T91" fmla="*/ 1169 h 1935"/>
                  <a:gd name="T92" fmla="*/ 618 w 2251"/>
                  <a:gd name="T93" fmla="*/ 1197 h 1935"/>
                  <a:gd name="T94" fmla="*/ 489 w 2251"/>
                  <a:gd name="T95" fmla="*/ 1087 h 1935"/>
                  <a:gd name="T96" fmla="*/ 930 w 2251"/>
                  <a:gd name="T97" fmla="*/ 1214 h 1935"/>
                  <a:gd name="T98" fmla="*/ 1046 w 2251"/>
                  <a:gd name="T99" fmla="*/ 1043 h 1935"/>
                  <a:gd name="T100" fmla="*/ 1122 w 2251"/>
                  <a:gd name="T101" fmla="*/ 1104 h 1935"/>
                  <a:gd name="T102" fmla="*/ 1248 w 2251"/>
                  <a:gd name="T103" fmla="*/ 1187 h 1935"/>
                  <a:gd name="T104" fmla="*/ 1291 w 2251"/>
                  <a:gd name="T105" fmla="*/ 991 h 1935"/>
                  <a:gd name="T106" fmla="*/ 490 w 2251"/>
                  <a:gd name="T107" fmla="*/ 1343 h 1935"/>
                  <a:gd name="T108" fmla="*/ 587 w 2251"/>
                  <a:gd name="T109" fmla="*/ 1482 h 1935"/>
                  <a:gd name="T110" fmla="*/ 587 w 2251"/>
                  <a:gd name="T111" fmla="*/ 1316 h 1935"/>
                  <a:gd name="T112" fmla="*/ 893 w 2251"/>
                  <a:gd name="T113" fmla="*/ 1427 h 1935"/>
                  <a:gd name="T114" fmla="*/ 1047 w 2251"/>
                  <a:gd name="T115" fmla="*/ 1375 h 1935"/>
                  <a:gd name="T116" fmla="*/ 1122 w 2251"/>
                  <a:gd name="T117" fmla="*/ 1302 h 1935"/>
                  <a:gd name="T118" fmla="*/ 1184 w 2251"/>
                  <a:gd name="T119" fmla="*/ 1463 h 1935"/>
                  <a:gd name="T120" fmla="*/ 1291 w 2251"/>
                  <a:gd name="T121" fmla="*/ 1340 h 1935"/>
                  <a:gd name="T122" fmla="*/ 1143 w 2251"/>
                  <a:gd name="T123" fmla="*/ 1278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51" h="1935">
                    <a:moveTo>
                      <a:pt x="0" y="1789"/>
                    </a:moveTo>
                    <a:lnTo>
                      <a:pt x="149" y="1789"/>
                    </a:lnTo>
                    <a:lnTo>
                      <a:pt x="149" y="461"/>
                    </a:lnTo>
                    <a:lnTo>
                      <a:pt x="149" y="406"/>
                    </a:lnTo>
                    <a:lnTo>
                      <a:pt x="202" y="391"/>
                    </a:lnTo>
                    <a:lnTo>
                      <a:pt x="1571" y="24"/>
                    </a:lnTo>
                    <a:lnTo>
                      <a:pt x="1663" y="0"/>
                    </a:lnTo>
                    <a:lnTo>
                      <a:pt x="1663" y="95"/>
                    </a:lnTo>
                    <a:lnTo>
                      <a:pt x="1663" y="562"/>
                    </a:lnTo>
                    <a:lnTo>
                      <a:pt x="1743" y="562"/>
                    </a:lnTo>
                    <a:lnTo>
                      <a:pt x="1743" y="32"/>
                    </a:lnTo>
                    <a:lnTo>
                      <a:pt x="2126" y="180"/>
                    </a:lnTo>
                    <a:lnTo>
                      <a:pt x="2126" y="1784"/>
                    </a:lnTo>
                    <a:lnTo>
                      <a:pt x="2251" y="1784"/>
                    </a:lnTo>
                    <a:lnTo>
                      <a:pt x="2251" y="1930"/>
                    </a:lnTo>
                    <a:lnTo>
                      <a:pt x="1590" y="1930"/>
                    </a:lnTo>
                    <a:lnTo>
                      <a:pt x="1517" y="1930"/>
                    </a:lnTo>
                    <a:lnTo>
                      <a:pt x="1517" y="1857"/>
                    </a:lnTo>
                    <a:lnTo>
                      <a:pt x="1517" y="189"/>
                    </a:lnTo>
                    <a:lnTo>
                      <a:pt x="294" y="517"/>
                    </a:lnTo>
                    <a:lnTo>
                      <a:pt x="294" y="1862"/>
                    </a:lnTo>
                    <a:lnTo>
                      <a:pt x="294" y="1935"/>
                    </a:lnTo>
                    <a:lnTo>
                      <a:pt x="221" y="1935"/>
                    </a:lnTo>
                    <a:lnTo>
                      <a:pt x="0" y="1935"/>
                    </a:lnTo>
                    <a:lnTo>
                      <a:pt x="0" y="1789"/>
                    </a:lnTo>
                    <a:close/>
                    <a:moveTo>
                      <a:pt x="596" y="1920"/>
                    </a:moveTo>
                    <a:lnTo>
                      <a:pt x="623" y="1920"/>
                    </a:lnTo>
                    <a:lnTo>
                      <a:pt x="651" y="1920"/>
                    </a:lnTo>
                    <a:lnTo>
                      <a:pt x="679" y="1920"/>
                    </a:lnTo>
                    <a:lnTo>
                      <a:pt x="708" y="1920"/>
                    </a:lnTo>
                    <a:lnTo>
                      <a:pt x="708" y="1899"/>
                    </a:lnTo>
                    <a:lnTo>
                      <a:pt x="708" y="1877"/>
                    </a:lnTo>
                    <a:lnTo>
                      <a:pt x="708" y="1855"/>
                    </a:lnTo>
                    <a:lnTo>
                      <a:pt x="708" y="1834"/>
                    </a:lnTo>
                    <a:lnTo>
                      <a:pt x="708" y="1812"/>
                    </a:lnTo>
                    <a:lnTo>
                      <a:pt x="708" y="1790"/>
                    </a:lnTo>
                    <a:lnTo>
                      <a:pt x="708" y="1769"/>
                    </a:lnTo>
                    <a:lnTo>
                      <a:pt x="708" y="1748"/>
                    </a:lnTo>
                    <a:lnTo>
                      <a:pt x="708" y="1726"/>
                    </a:lnTo>
                    <a:lnTo>
                      <a:pt x="708" y="1705"/>
                    </a:lnTo>
                    <a:lnTo>
                      <a:pt x="708" y="1683"/>
                    </a:lnTo>
                    <a:lnTo>
                      <a:pt x="708" y="1661"/>
                    </a:lnTo>
                    <a:lnTo>
                      <a:pt x="708" y="1640"/>
                    </a:lnTo>
                    <a:lnTo>
                      <a:pt x="708" y="1618"/>
                    </a:lnTo>
                    <a:lnTo>
                      <a:pt x="708" y="1597"/>
                    </a:lnTo>
                    <a:lnTo>
                      <a:pt x="708" y="1576"/>
                    </a:lnTo>
                    <a:lnTo>
                      <a:pt x="679" y="1576"/>
                    </a:lnTo>
                    <a:lnTo>
                      <a:pt x="651" y="1577"/>
                    </a:lnTo>
                    <a:lnTo>
                      <a:pt x="623" y="1578"/>
                    </a:lnTo>
                    <a:lnTo>
                      <a:pt x="596" y="1578"/>
                    </a:lnTo>
                    <a:lnTo>
                      <a:pt x="596" y="1599"/>
                    </a:lnTo>
                    <a:lnTo>
                      <a:pt x="596" y="1620"/>
                    </a:lnTo>
                    <a:lnTo>
                      <a:pt x="596" y="1642"/>
                    </a:lnTo>
                    <a:lnTo>
                      <a:pt x="596" y="1663"/>
                    </a:lnTo>
                    <a:lnTo>
                      <a:pt x="596" y="1685"/>
                    </a:lnTo>
                    <a:lnTo>
                      <a:pt x="596" y="1706"/>
                    </a:lnTo>
                    <a:lnTo>
                      <a:pt x="596" y="1728"/>
                    </a:lnTo>
                    <a:lnTo>
                      <a:pt x="596" y="1749"/>
                    </a:lnTo>
                    <a:lnTo>
                      <a:pt x="596" y="1770"/>
                    </a:lnTo>
                    <a:lnTo>
                      <a:pt x="596" y="1791"/>
                    </a:lnTo>
                    <a:lnTo>
                      <a:pt x="596" y="1813"/>
                    </a:lnTo>
                    <a:lnTo>
                      <a:pt x="596" y="1834"/>
                    </a:lnTo>
                    <a:lnTo>
                      <a:pt x="596" y="1856"/>
                    </a:lnTo>
                    <a:lnTo>
                      <a:pt x="596" y="1877"/>
                    </a:lnTo>
                    <a:lnTo>
                      <a:pt x="596" y="1899"/>
                    </a:lnTo>
                    <a:lnTo>
                      <a:pt x="596" y="1920"/>
                    </a:lnTo>
                    <a:close/>
                    <a:moveTo>
                      <a:pt x="1059" y="1920"/>
                    </a:moveTo>
                    <a:lnTo>
                      <a:pt x="1088" y="1920"/>
                    </a:lnTo>
                    <a:lnTo>
                      <a:pt x="1119" y="1920"/>
                    </a:lnTo>
                    <a:lnTo>
                      <a:pt x="1149" y="1920"/>
                    </a:lnTo>
                    <a:lnTo>
                      <a:pt x="1178" y="1920"/>
                    </a:lnTo>
                    <a:lnTo>
                      <a:pt x="1178" y="1898"/>
                    </a:lnTo>
                    <a:lnTo>
                      <a:pt x="1178" y="1876"/>
                    </a:lnTo>
                    <a:lnTo>
                      <a:pt x="1178" y="1853"/>
                    </a:lnTo>
                    <a:lnTo>
                      <a:pt x="1178" y="1831"/>
                    </a:lnTo>
                    <a:lnTo>
                      <a:pt x="1178" y="1809"/>
                    </a:lnTo>
                    <a:lnTo>
                      <a:pt x="1178" y="1786"/>
                    </a:lnTo>
                    <a:lnTo>
                      <a:pt x="1178" y="1764"/>
                    </a:lnTo>
                    <a:lnTo>
                      <a:pt x="1178" y="1742"/>
                    </a:lnTo>
                    <a:lnTo>
                      <a:pt x="1178" y="1719"/>
                    </a:lnTo>
                    <a:lnTo>
                      <a:pt x="1178" y="1697"/>
                    </a:lnTo>
                    <a:lnTo>
                      <a:pt x="1178" y="1676"/>
                    </a:lnTo>
                    <a:lnTo>
                      <a:pt x="1178" y="1653"/>
                    </a:lnTo>
                    <a:lnTo>
                      <a:pt x="1178" y="1631"/>
                    </a:lnTo>
                    <a:lnTo>
                      <a:pt x="1178" y="1609"/>
                    </a:lnTo>
                    <a:lnTo>
                      <a:pt x="1178" y="1586"/>
                    </a:lnTo>
                    <a:lnTo>
                      <a:pt x="1178" y="1564"/>
                    </a:lnTo>
                    <a:lnTo>
                      <a:pt x="1149" y="1565"/>
                    </a:lnTo>
                    <a:lnTo>
                      <a:pt x="1119" y="1565"/>
                    </a:lnTo>
                    <a:lnTo>
                      <a:pt x="1088" y="1566"/>
                    </a:lnTo>
                    <a:lnTo>
                      <a:pt x="1059" y="1567"/>
                    </a:lnTo>
                    <a:lnTo>
                      <a:pt x="1059" y="1589"/>
                    </a:lnTo>
                    <a:lnTo>
                      <a:pt x="1059" y="1611"/>
                    </a:lnTo>
                    <a:lnTo>
                      <a:pt x="1059" y="1633"/>
                    </a:lnTo>
                    <a:lnTo>
                      <a:pt x="1059" y="1656"/>
                    </a:lnTo>
                    <a:lnTo>
                      <a:pt x="1059" y="1678"/>
                    </a:lnTo>
                    <a:lnTo>
                      <a:pt x="1059" y="1700"/>
                    </a:lnTo>
                    <a:lnTo>
                      <a:pt x="1059" y="1721"/>
                    </a:lnTo>
                    <a:lnTo>
                      <a:pt x="1059" y="1743"/>
                    </a:lnTo>
                    <a:lnTo>
                      <a:pt x="1059" y="1765"/>
                    </a:lnTo>
                    <a:lnTo>
                      <a:pt x="1059" y="1787"/>
                    </a:lnTo>
                    <a:lnTo>
                      <a:pt x="1059" y="1810"/>
                    </a:lnTo>
                    <a:lnTo>
                      <a:pt x="1059" y="1832"/>
                    </a:lnTo>
                    <a:lnTo>
                      <a:pt x="1059" y="1854"/>
                    </a:lnTo>
                    <a:lnTo>
                      <a:pt x="1059" y="1876"/>
                    </a:lnTo>
                    <a:lnTo>
                      <a:pt x="1059" y="1898"/>
                    </a:lnTo>
                    <a:lnTo>
                      <a:pt x="1059" y="1920"/>
                    </a:lnTo>
                    <a:close/>
                    <a:moveTo>
                      <a:pt x="901" y="1920"/>
                    </a:moveTo>
                    <a:lnTo>
                      <a:pt x="930" y="1920"/>
                    </a:lnTo>
                    <a:lnTo>
                      <a:pt x="959" y="1920"/>
                    </a:lnTo>
                    <a:lnTo>
                      <a:pt x="988" y="1920"/>
                    </a:lnTo>
                    <a:lnTo>
                      <a:pt x="1017" y="1920"/>
                    </a:lnTo>
                    <a:lnTo>
                      <a:pt x="1017" y="1898"/>
                    </a:lnTo>
                    <a:lnTo>
                      <a:pt x="1017" y="1876"/>
                    </a:lnTo>
                    <a:lnTo>
                      <a:pt x="1017" y="1854"/>
                    </a:lnTo>
                    <a:lnTo>
                      <a:pt x="1017" y="1832"/>
                    </a:lnTo>
                    <a:lnTo>
                      <a:pt x="1017" y="1810"/>
                    </a:lnTo>
                    <a:lnTo>
                      <a:pt x="1017" y="1788"/>
                    </a:lnTo>
                    <a:lnTo>
                      <a:pt x="1017" y="1766"/>
                    </a:lnTo>
                    <a:lnTo>
                      <a:pt x="1017" y="1744"/>
                    </a:lnTo>
                    <a:lnTo>
                      <a:pt x="1017" y="1721"/>
                    </a:lnTo>
                    <a:lnTo>
                      <a:pt x="1017" y="1700"/>
                    </a:lnTo>
                    <a:lnTo>
                      <a:pt x="1017" y="1678"/>
                    </a:lnTo>
                    <a:lnTo>
                      <a:pt x="1017" y="1656"/>
                    </a:lnTo>
                    <a:lnTo>
                      <a:pt x="1017" y="1634"/>
                    </a:lnTo>
                    <a:lnTo>
                      <a:pt x="1017" y="1612"/>
                    </a:lnTo>
                    <a:lnTo>
                      <a:pt x="1017" y="1590"/>
                    </a:lnTo>
                    <a:lnTo>
                      <a:pt x="1017" y="1568"/>
                    </a:lnTo>
                    <a:lnTo>
                      <a:pt x="988" y="1568"/>
                    </a:lnTo>
                    <a:lnTo>
                      <a:pt x="959" y="1569"/>
                    </a:lnTo>
                    <a:lnTo>
                      <a:pt x="930" y="1570"/>
                    </a:lnTo>
                    <a:lnTo>
                      <a:pt x="901" y="1570"/>
                    </a:lnTo>
                    <a:lnTo>
                      <a:pt x="901" y="1592"/>
                    </a:lnTo>
                    <a:lnTo>
                      <a:pt x="901" y="1614"/>
                    </a:lnTo>
                    <a:lnTo>
                      <a:pt x="901" y="1636"/>
                    </a:lnTo>
                    <a:lnTo>
                      <a:pt x="901" y="1658"/>
                    </a:lnTo>
                    <a:lnTo>
                      <a:pt x="901" y="1680"/>
                    </a:lnTo>
                    <a:lnTo>
                      <a:pt x="901" y="1702"/>
                    </a:lnTo>
                    <a:lnTo>
                      <a:pt x="901" y="1724"/>
                    </a:lnTo>
                    <a:lnTo>
                      <a:pt x="901" y="1745"/>
                    </a:lnTo>
                    <a:lnTo>
                      <a:pt x="901" y="1767"/>
                    </a:lnTo>
                    <a:lnTo>
                      <a:pt x="901" y="1789"/>
                    </a:lnTo>
                    <a:lnTo>
                      <a:pt x="901" y="1811"/>
                    </a:lnTo>
                    <a:lnTo>
                      <a:pt x="901" y="1833"/>
                    </a:lnTo>
                    <a:lnTo>
                      <a:pt x="901" y="1854"/>
                    </a:lnTo>
                    <a:lnTo>
                      <a:pt x="901" y="1876"/>
                    </a:lnTo>
                    <a:lnTo>
                      <a:pt x="901" y="1898"/>
                    </a:lnTo>
                    <a:lnTo>
                      <a:pt x="901" y="1920"/>
                    </a:lnTo>
                    <a:close/>
                    <a:moveTo>
                      <a:pt x="747" y="1920"/>
                    </a:moveTo>
                    <a:lnTo>
                      <a:pt x="776" y="1920"/>
                    </a:lnTo>
                    <a:lnTo>
                      <a:pt x="805" y="1920"/>
                    </a:lnTo>
                    <a:lnTo>
                      <a:pt x="833" y="1920"/>
                    </a:lnTo>
                    <a:lnTo>
                      <a:pt x="862" y="1920"/>
                    </a:lnTo>
                    <a:lnTo>
                      <a:pt x="862" y="1898"/>
                    </a:lnTo>
                    <a:lnTo>
                      <a:pt x="862" y="1876"/>
                    </a:lnTo>
                    <a:lnTo>
                      <a:pt x="862" y="1855"/>
                    </a:lnTo>
                    <a:lnTo>
                      <a:pt x="862" y="1833"/>
                    </a:lnTo>
                    <a:lnTo>
                      <a:pt x="862" y="1811"/>
                    </a:lnTo>
                    <a:lnTo>
                      <a:pt x="862" y="1789"/>
                    </a:lnTo>
                    <a:lnTo>
                      <a:pt x="862" y="1767"/>
                    </a:lnTo>
                    <a:lnTo>
                      <a:pt x="862" y="1745"/>
                    </a:lnTo>
                    <a:lnTo>
                      <a:pt x="862" y="1724"/>
                    </a:lnTo>
                    <a:lnTo>
                      <a:pt x="862" y="1703"/>
                    </a:lnTo>
                    <a:lnTo>
                      <a:pt x="862" y="1681"/>
                    </a:lnTo>
                    <a:lnTo>
                      <a:pt x="862" y="1659"/>
                    </a:lnTo>
                    <a:lnTo>
                      <a:pt x="862" y="1637"/>
                    </a:lnTo>
                    <a:lnTo>
                      <a:pt x="862" y="1615"/>
                    </a:lnTo>
                    <a:lnTo>
                      <a:pt x="862" y="1593"/>
                    </a:lnTo>
                    <a:lnTo>
                      <a:pt x="862" y="1571"/>
                    </a:lnTo>
                    <a:lnTo>
                      <a:pt x="833" y="1572"/>
                    </a:lnTo>
                    <a:lnTo>
                      <a:pt x="805" y="1573"/>
                    </a:lnTo>
                    <a:lnTo>
                      <a:pt x="776" y="1573"/>
                    </a:lnTo>
                    <a:lnTo>
                      <a:pt x="747" y="1574"/>
                    </a:lnTo>
                    <a:lnTo>
                      <a:pt x="747" y="1596"/>
                    </a:lnTo>
                    <a:lnTo>
                      <a:pt x="747" y="1617"/>
                    </a:lnTo>
                    <a:lnTo>
                      <a:pt x="747" y="1639"/>
                    </a:lnTo>
                    <a:lnTo>
                      <a:pt x="747" y="1661"/>
                    </a:lnTo>
                    <a:lnTo>
                      <a:pt x="747" y="1682"/>
                    </a:lnTo>
                    <a:lnTo>
                      <a:pt x="747" y="1704"/>
                    </a:lnTo>
                    <a:lnTo>
                      <a:pt x="747" y="1726"/>
                    </a:lnTo>
                    <a:lnTo>
                      <a:pt x="747" y="1748"/>
                    </a:lnTo>
                    <a:lnTo>
                      <a:pt x="747" y="1768"/>
                    </a:lnTo>
                    <a:lnTo>
                      <a:pt x="747" y="1790"/>
                    </a:lnTo>
                    <a:lnTo>
                      <a:pt x="747" y="1812"/>
                    </a:lnTo>
                    <a:lnTo>
                      <a:pt x="747" y="1833"/>
                    </a:lnTo>
                    <a:lnTo>
                      <a:pt x="747" y="1855"/>
                    </a:lnTo>
                    <a:lnTo>
                      <a:pt x="747" y="1877"/>
                    </a:lnTo>
                    <a:lnTo>
                      <a:pt x="747" y="1899"/>
                    </a:lnTo>
                    <a:lnTo>
                      <a:pt x="747" y="1920"/>
                    </a:lnTo>
                    <a:close/>
                    <a:moveTo>
                      <a:pt x="683" y="1310"/>
                    </a:moveTo>
                    <a:lnTo>
                      <a:pt x="683" y="1331"/>
                    </a:lnTo>
                    <a:lnTo>
                      <a:pt x="683" y="1351"/>
                    </a:lnTo>
                    <a:lnTo>
                      <a:pt x="683" y="1373"/>
                    </a:lnTo>
                    <a:lnTo>
                      <a:pt x="683" y="1394"/>
                    </a:lnTo>
                    <a:lnTo>
                      <a:pt x="683" y="1415"/>
                    </a:lnTo>
                    <a:lnTo>
                      <a:pt x="684" y="1437"/>
                    </a:lnTo>
                    <a:lnTo>
                      <a:pt x="684" y="1458"/>
                    </a:lnTo>
                    <a:lnTo>
                      <a:pt x="684" y="1479"/>
                    </a:lnTo>
                    <a:lnTo>
                      <a:pt x="718" y="1478"/>
                    </a:lnTo>
                    <a:lnTo>
                      <a:pt x="752" y="1476"/>
                    </a:lnTo>
                    <a:lnTo>
                      <a:pt x="788" y="1475"/>
                    </a:lnTo>
                    <a:lnTo>
                      <a:pt x="823" y="1474"/>
                    </a:lnTo>
                    <a:lnTo>
                      <a:pt x="823" y="1452"/>
                    </a:lnTo>
                    <a:lnTo>
                      <a:pt x="823" y="1431"/>
                    </a:lnTo>
                    <a:lnTo>
                      <a:pt x="823" y="1409"/>
                    </a:lnTo>
                    <a:lnTo>
                      <a:pt x="823" y="1387"/>
                    </a:lnTo>
                    <a:lnTo>
                      <a:pt x="823" y="1365"/>
                    </a:lnTo>
                    <a:lnTo>
                      <a:pt x="823" y="1343"/>
                    </a:lnTo>
                    <a:lnTo>
                      <a:pt x="823" y="1321"/>
                    </a:lnTo>
                    <a:lnTo>
                      <a:pt x="823" y="1299"/>
                    </a:lnTo>
                    <a:lnTo>
                      <a:pt x="788" y="1302"/>
                    </a:lnTo>
                    <a:lnTo>
                      <a:pt x="752" y="1304"/>
                    </a:lnTo>
                    <a:lnTo>
                      <a:pt x="717" y="1307"/>
                    </a:lnTo>
                    <a:lnTo>
                      <a:pt x="683" y="1310"/>
                    </a:lnTo>
                    <a:close/>
                    <a:moveTo>
                      <a:pt x="681" y="565"/>
                    </a:moveTo>
                    <a:lnTo>
                      <a:pt x="681" y="586"/>
                    </a:lnTo>
                    <a:lnTo>
                      <a:pt x="681" y="608"/>
                    </a:lnTo>
                    <a:lnTo>
                      <a:pt x="681" y="630"/>
                    </a:lnTo>
                    <a:lnTo>
                      <a:pt x="681" y="651"/>
                    </a:lnTo>
                    <a:lnTo>
                      <a:pt x="681" y="673"/>
                    </a:lnTo>
                    <a:lnTo>
                      <a:pt x="681" y="694"/>
                    </a:lnTo>
                    <a:lnTo>
                      <a:pt x="681" y="715"/>
                    </a:lnTo>
                    <a:lnTo>
                      <a:pt x="681" y="736"/>
                    </a:lnTo>
                    <a:lnTo>
                      <a:pt x="715" y="730"/>
                    </a:lnTo>
                    <a:lnTo>
                      <a:pt x="750" y="723"/>
                    </a:lnTo>
                    <a:lnTo>
                      <a:pt x="786" y="716"/>
                    </a:lnTo>
                    <a:lnTo>
                      <a:pt x="821" y="709"/>
                    </a:lnTo>
                    <a:lnTo>
                      <a:pt x="821" y="687"/>
                    </a:lnTo>
                    <a:lnTo>
                      <a:pt x="821" y="665"/>
                    </a:lnTo>
                    <a:lnTo>
                      <a:pt x="821" y="644"/>
                    </a:lnTo>
                    <a:lnTo>
                      <a:pt x="821" y="622"/>
                    </a:lnTo>
                    <a:lnTo>
                      <a:pt x="821" y="600"/>
                    </a:lnTo>
                    <a:lnTo>
                      <a:pt x="821" y="578"/>
                    </a:lnTo>
                    <a:lnTo>
                      <a:pt x="821" y="556"/>
                    </a:lnTo>
                    <a:lnTo>
                      <a:pt x="821" y="533"/>
                    </a:lnTo>
                    <a:lnTo>
                      <a:pt x="785" y="541"/>
                    </a:lnTo>
                    <a:lnTo>
                      <a:pt x="750" y="550"/>
                    </a:lnTo>
                    <a:lnTo>
                      <a:pt x="715" y="557"/>
                    </a:lnTo>
                    <a:lnTo>
                      <a:pt x="681" y="565"/>
                    </a:lnTo>
                    <a:close/>
                    <a:moveTo>
                      <a:pt x="487" y="609"/>
                    </a:moveTo>
                    <a:lnTo>
                      <a:pt x="487" y="629"/>
                    </a:lnTo>
                    <a:lnTo>
                      <a:pt x="487" y="650"/>
                    </a:lnTo>
                    <a:lnTo>
                      <a:pt x="487" y="671"/>
                    </a:lnTo>
                    <a:lnTo>
                      <a:pt x="488" y="690"/>
                    </a:lnTo>
                    <a:lnTo>
                      <a:pt x="488" y="711"/>
                    </a:lnTo>
                    <a:lnTo>
                      <a:pt x="488" y="732"/>
                    </a:lnTo>
                    <a:lnTo>
                      <a:pt x="488" y="753"/>
                    </a:lnTo>
                    <a:lnTo>
                      <a:pt x="488" y="773"/>
                    </a:lnTo>
                    <a:lnTo>
                      <a:pt x="519" y="767"/>
                    </a:lnTo>
                    <a:lnTo>
                      <a:pt x="551" y="761"/>
                    </a:lnTo>
                    <a:lnTo>
                      <a:pt x="584" y="755"/>
                    </a:lnTo>
                    <a:lnTo>
                      <a:pt x="617" y="749"/>
                    </a:lnTo>
                    <a:lnTo>
                      <a:pt x="617" y="728"/>
                    </a:lnTo>
                    <a:lnTo>
                      <a:pt x="617" y="706"/>
                    </a:lnTo>
                    <a:lnTo>
                      <a:pt x="617" y="685"/>
                    </a:lnTo>
                    <a:lnTo>
                      <a:pt x="616" y="664"/>
                    </a:lnTo>
                    <a:lnTo>
                      <a:pt x="616" y="644"/>
                    </a:lnTo>
                    <a:lnTo>
                      <a:pt x="616" y="622"/>
                    </a:lnTo>
                    <a:lnTo>
                      <a:pt x="616" y="601"/>
                    </a:lnTo>
                    <a:lnTo>
                      <a:pt x="616" y="580"/>
                    </a:lnTo>
                    <a:lnTo>
                      <a:pt x="584" y="587"/>
                    </a:lnTo>
                    <a:lnTo>
                      <a:pt x="550" y="595"/>
                    </a:lnTo>
                    <a:lnTo>
                      <a:pt x="519" y="602"/>
                    </a:lnTo>
                    <a:lnTo>
                      <a:pt x="487" y="609"/>
                    </a:lnTo>
                    <a:close/>
                    <a:moveTo>
                      <a:pt x="891" y="517"/>
                    </a:moveTo>
                    <a:lnTo>
                      <a:pt x="891" y="540"/>
                    </a:lnTo>
                    <a:lnTo>
                      <a:pt x="891" y="562"/>
                    </a:lnTo>
                    <a:lnTo>
                      <a:pt x="891" y="585"/>
                    </a:lnTo>
                    <a:lnTo>
                      <a:pt x="891" y="607"/>
                    </a:lnTo>
                    <a:lnTo>
                      <a:pt x="891" y="630"/>
                    </a:lnTo>
                    <a:lnTo>
                      <a:pt x="891" y="652"/>
                    </a:lnTo>
                    <a:lnTo>
                      <a:pt x="891" y="674"/>
                    </a:lnTo>
                    <a:lnTo>
                      <a:pt x="891" y="697"/>
                    </a:lnTo>
                    <a:lnTo>
                      <a:pt x="929" y="689"/>
                    </a:lnTo>
                    <a:lnTo>
                      <a:pt x="967" y="682"/>
                    </a:lnTo>
                    <a:lnTo>
                      <a:pt x="1006" y="675"/>
                    </a:lnTo>
                    <a:lnTo>
                      <a:pt x="1046" y="667"/>
                    </a:lnTo>
                    <a:lnTo>
                      <a:pt x="1046" y="645"/>
                    </a:lnTo>
                    <a:lnTo>
                      <a:pt x="1046" y="622"/>
                    </a:lnTo>
                    <a:lnTo>
                      <a:pt x="1046" y="599"/>
                    </a:lnTo>
                    <a:lnTo>
                      <a:pt x="1044" y="576"/>
                    </a:lnTo>
                    <a:lnTo>
                      <a:pt x="1044" y="552"/>
                    </a:lnTo>
                    <a:lnTo>
                      <a:pt x="1044" y="529"/>
                    </a:lnTo>
                    <a:lnTo>
                      <a:pt x="1044" y="506"/>
                    </a:lnTo>
                    <a:lnTo>
                      <a:pt x="1044" y="483"/>
                    </a:lnTo>
                    <a:lnTo>
                      <a:pt x="1006" y="491"/>
                    </a:lnTo>
                    <a:lnTo>
                      <a:pt x="967" y="501"/>
                    </a:lnTo>
                    <a:lnTo>
                      <a:pt x="929" y="509"/>
                    </a:lnTo>
                    <a:lnTo>
                      <a:pt x="891" y="517"/>
                    </a:lnTo>
                    <a:close/>
                    <a:moveTo>
                      <a:pt x="1122" y="465"/>
                    </a:moveTo>
                    <a:lnTo>
                      <a:pt x="1122" y="489"/>
                    </a:lnTo>
                    <a:lnTo>
                      <a:pt x="1122" y="512"/>
                    </a:lnTo>
                    <a:lnTo>
                      <a:pt x="1122" y="536"/>
                    </a:lnTo>
                    <a:lnTo>
                      <a:pt x="1122" y="559"/>
                    </a:lnTo>
                    <a:lnTo>
                      <a:pt x="1122" y="583"/>
                    </a:lnTo>
                    <a:lnTo>
                      <a:pt x="1122" y="606"/>
                    </a:lnTo>
                    <a:lnTo>
                      <a:pt x="1122" y="630"/>
                    </a:lnTo>
                    <a:lnTo>
                      <a:pt x="1122" y="653"/>
                    </a:lnTo>
                    <a:lnTo>
                      <a:pt x="1143" y="649"/>
                    </a:lnTo>
                    <a:lnTo>
                      <a:pt x="1163" y="645"/>
                    </a:lnTo>
                    <a:lnTo>
                      <a:pt x="1184" y="641"/>
                    </a:lnTo>
                    <a:lnTo>
                      <a:pt x="1205" y="637"/>
                    </a:lnTo>
                    <a:lnTo>
                      <a:pt x="1226" y="633"/>
                    </a:lnTo>
                    <a:lnTo>
                      <a:pt x="1248" y="629"/>
                    </a:lnTo>
                    <a:lnTo>
                      <a:pt x="1269" y="625"/>
                    </a:lnTo>
                    <a:lnTo>
                      <a:pt x="1291" y="621"/>
                    </a:lnTo>
                    <a:lnTo>
                      <a:pt x="1291" y="597"/>
                    </a:lnTo>
                    <a:lnTo>
                      <a:pt x="1291" y="573"/>
                    </a:lnTo>
                    <a:lnTo>
                      <a:pt x="1291" y="549"/>
                    </a:lnTo>
                    <a:lnTo>
                      <a:pt x="1291" y="525"/>
                    </a:lnTo>
                    <a:lnTo>
                      <a:pt x="1291" y="501"/>
                    </a:lnTo>
                    <a:lnTo>
                      <a:pt x="1291" y="476"/>
                    </a:lnTo>
                    <a:lnTo>
                      <a:pt x="1291" y="452"/>
                    </a:lnTo>
                    <a:lnTo>
                      <a:pt x="1291" y="428"/>
                    </a:lnTo>
                    <a:lnTo>
                      <a:pt x="1269" y="433"/>
                    </a:lnTo>
                    <a:lnTo>
                      <a:pt x="1247" y="437"/>
                    </a:lnTo>
                    <a:lnTo>
                      <a:pt x="1226" y="442"/>
                    </a:lnTo>
                    <a:lnTo>
                      <a:pt x="1205" y="446"/>
                    </a:lnTo>
                    <a:lnTo>
                      <a:pt x="1184" y="452"/>
                    </a:lnTo>
                    <a:lnTo>
                      <a:pt x="1162" y="456"/>
                    </a:lnTo>
                    <a:lnTo>
                      <a:pt x="1143" y="461"/>
                    </a:lnTo>
                    <a:lnTo>
                      <a:pt x="1122" y="465"/>
                    </a:lnTo>
                    <a:close/>
                    <a:moveTo>
                      <a:pt x="682" y="812"/>
                    </a:moveTo>
                    <a:lnTo>
                      <a:pt x="682" y="833"/>
                    </a:lnTo>
                    <a:lnTo>
                      <a:pt x="682" y="855"/>
                    </a:lnTo>
                    <a:lnTo>
                      <a:pt x="682" y="876"/>
                    </a:lnTo>
                    <a:lnTo>
                      <a:pt x="682" y="897"/>
                    </a:lnTo>
                    <a:lnTo>
                      <a:pt x="682" y="919"/>
                    </a:lnTo>
                    <a:lnTo>
                      <a:pt x="682" y="940"/>
                    </a:lnTo>
                    <a:lnTo>
                      <a:pt x="682" y="961"/>
                    </a:lnTo>
                    <a:lnTo>
                      <a:pt x="682" y="982"/>
                    </a:lnTo>
                    <a:lnTo>
                      <a:pt x="716" y="978"/>
                    </a:lnTo>
                    <a:lnTo>
                      <a:pt x="751" y="973"/>
                    </a:lnTo>
                    <a:lnTo>
                      <a:pt x="787" y="968"/>
                    </a:lnTo>
                    <a:lnTo>
                      <a:pt x="822" y="964"/>
                    </a:lnTo>
                    <a:lnTo>
                      <a:pt x="822" y="942"/>
                    </a:lnTo>
                    <a:lnTo>
                      <a:pt x="822" y="920"/>
                    </a:lnTo>
                    <a:lnTo>
                      <a:pt x="822" y="898"/>
                    </a:lnTo>
                    <a:lnTo>
                      <a:pt x="822" y="876"/>
                    </a:lnTo>
                    <a:lnTo>
                      <a:pt x="822" y="854"/>
                    </a:lnTo>
                    <a:lnTo>
                      <a:pt x="822" y="831"/>
                    </a:lnTo>
                    <a:lnTo>
                      <a:pt x="821" y="809"/>
                    </a:lnTo>
                    <a:lnTo>
                      <a:pt x="821" y="787"/>
                    </a:lnTo>
                    <a:lnTo>
                      <a:pt x="786" y="794"/>
                    </a:lnTo>
                    <a:lnTo>
                      <a:pt x="750" y="800"/>
                    </a:lnTo>
                    <a:lnTo>
                      <a:pt x="716" y="806"/>
                    </a:lnTo>
                    <a:lnTo>
                      <a:pt x="682" y="812"/>
                    </a:lnTo>
                    <a:close/>
                    <a:moveTo>
                      <a:pt x="488" y="846"/>
                    </a:moveTo>
                    <a:lnTo>
                      <a:pt x="488" y="866"/>
                    </a:lnTo>
                    <a:lnTo>
                      <a:pt x="488" y="886"/>
                    </a:lnTo>
                    <a:lnTo>
                      <a:pt x="488" y="907"/>
                    </a:lnTo>
                    <a:lnTo>
                      <a:pt x="489" y="927"/>
                    </a:lnTo>
                    <a:lnTo>
                      <a:pt x="489" y="948"/>
                    </a:lnTo>
                    <a:lnTo>
                      <a:pt x="489" y="969"/>
                    </a:lnTo>
                    <a:lnTo>
                      <a:pt x="489" y="989"/>
                    </a:lnTo>
                    <a:lnTo>
                      <a:pt x="489" y="1009"/>
                    </a:lnTo>
                    <a:lnTo>
                      <a:pt x="520" y="1005"/>
                    </a:lnTo>
                    <a:lnTo>
                      <a:pt x="552" y="1000"/>
                    </a:lnTo>
                    <a:lnTo>
                      <a:pt x="585" y="996"/>
                    </a:lnTo>
                    <a:lnTo>
                      <a:pt x="618" y="992"/>
                    </a:lnTo>
                    <a:lnTo>
                      <a:pt x="618" y="971"/>
                    </a:lnTo>
                    <a:lnTo>
                      <a:pt x="618" y="949"/>
                    </a:lnTo>
                    <a:lnTo>
                      <a:pt x="617" y="928"/>
                    </a:lnTo>
                    <a:lnTo>
                      <a:pt x="617" y="907"/>
                    </a:lnTo>
                    <a:lnTo>
                      <a:pt x="617" y="886"/>
                    </a:lnTo>
                    <a:lnTo>
                      <a:pt x="617" y="866"/>
                    </a:lnTo>
                    <a:lnTo>
                      <a:pt x="617" y="844"/>
                    </a:lnTo>
                    <a:lnTo>
                      <a:pt x="617" y="823"/>
                    </a:lnTo>
                    <a:lnTo>
                      <a:pt x="585" y="829"/>
                    </a:lnTo>
                    <a:lnTo>
                      <a:pt x="551" y="834"/>
                    </a:lnTo>
                    <a:lnTo>
                      <a:pt x="520" y="841"/>
                    </a:lnTo>
                    <a:lnTo>
                      <a:pt x="488" y="846"/>
                    </a:lnTo>
                    <a:close/>
                    <a:moveTo>
                      <a:pt x="891" y="776"/>
                    </a:moveTo>
                    <a:lnTo>
                      <a:pt x="891" y="798"/>
                    </a:lnTo>
                    <a:lnTo>
                      <a:pt x="891" y="820"/>
                    </a:lnTo>
                    <a:lnTo>
                      <a:pt x="891" y="843"/>
                    </a:lnTo>
                    <a:lnTo>
                      <a:pt x="891" y="865"/>
                    </a:lnTo>
                    <a:lnTo>
                      <a:pt x="892" y="887"/>
                    </a:lnTo>
                    <a:lnTo>
                      <a:pt x="892" y="909"/>
                    </a:lnTo>
                    <a:lnTo>
                      <a:pt x="892" y="931"/>
                    </a:lnTo>
                    <a:lnTo>
                      <a:pt x="892" y="954"/>
                    </a:lnTo>
                    <a:lnTo>
                      <a:pt x="930" y="949"/>
                    </a:lnTo>
                    <a:lnTo>
                      <a:pt x="968" y="944"/>
                    </a:lnTo>
                    <a:lnTo>
                      <a:pt x="1007" y="939"/>
                    </a:lnTo>
                    <a:lnTo>
                      <a:pt x="1046" y="932"/>
                    </a:lnTo>
                    <a:lnTo>
                      <a:pt x="1046" y="909"/>
                    </a:lnTo>
                    <a:lnTo>
                      <a:pt x="1046" y="886"/>
                    </a:lnTo>
                    <a:lnTo>
                      <a:pt x="1046" y="863"/>
                    </a:lnTo>
                    <a:lnTo>
                      <a:pt x="1046" y="841"/>
                    </a:lnTo>
                    <a:lnTo>
                      <a:pt x="1046" y="818"/>
                    </a:lnTo>
                    <a:lnTo>
                      <a:pt x="1046" y="795"/>
                    </a:lnTo>
                    <a:lnTo>
                      <a:pt x="1046" y="772"/>
                    </a:lnTo>
                    <a:lnTo>
                      <a:pt x="1046" y="749"/>
                    </a:lnTo>
                    <a:lnTo>
                      <a:pt x="1006" y="756"/>
                    </a:lnTo>
                    <a:lnTo>
                      <a:pt x="967" y="762"/>
                    </a:lnTo>
                    <a:lnTo>
                      <a:pt x="930" y="769"/>
                    </a:lnTo>
                    <a:lnTo>
                      <a:pt x="891" y="776"/>
                    </a:lnTo>
                    <a:close/>
                    <a:moveTo>
                      <a:pt x="1122" y="735"/>
                    </a:moveTo>
                    <a:lnTo>
                      <a:pt x="1122" y="759"/>
                    </a:lnTo>
                    <a:lnTo>
                      <a:pt x="1122" y="782"/>
                    </a:lnTo>
                    <a:lnTo>
                      <a:pt x="1122" y="806"/>
                    </a:lnTo>
                    <a:lnTo>
                      <a:pt x="1122" y="829"/>
                    </a:lnTo>
                    <a:lnTo>
                      <a:pt x="1122" y="852"/>
                    </a:lnTo>
                    <a:lnTo>
                      <a:pt x="1122" y="876"/>
                    </a:lnTo>
                    <a:lnTo>
                      <a:pt x="1122" y="899"/>
                    </a:lnTo>
                    <a:lnTo>
                      <a:pt x="1122" y="922"/>
                    </a:lnTo>
                    <a:lnTo>
                      <a:pt x="1143" y="920"/>
                    </a:lnTo>
                    <a:lnTo>
                      <a:pt x="1163" y="917"/>
                    </a:lnTo>
                    <a:lnTo>
                      <a:pt x="1184" y="914"/>
                    </a:lnTo>
                    <a:lnTo>
                      <a:pt x="1205" y="910"/>
                    </a:lnTo>
                    <a:lnTo>
                      <a:pt x="1226" y="908"/>
                    </a:lnTo>
                    <a:lnTo>
                      <a:pt x="1248" y="905"/>
                    </a:lnTo>
                    <a:lnTo>
                      <a:pt x="1269" y="902"/>
                    </a:lnTo>
                    <a:lnTo>
                      <a:pt x="1291" y="899"/>
                    </a:lnTo>
                    <a:lnTo>
                      <a:pt x="1291" y="875"/>
                    </a:lnTo>
                    <a:lnTo>
                      <a:pt x="1291" y="851"/>
                    </a:lnTo>
                    <a:lnTo>
                      <a:pt x="1291" y="827"/>
                    </a:lnTo>
                    <a:lnTo>
                      <a:pt x="1291" y="803"/>
                    </a:lnTo>
                    <a:lnTo>
                      <a:pt x="1291" y="779"/>
                    </a:lnTo>
                    <a:lnTo>
                      <a:pt x="1291" y="755"/>
                    </a:lnTo>
                    <a:lnTo>
                      <a:pt x="1291" y="731"/>
                    </a:lnTo>
                    <a:lnTo>
                      <a:pt x="1291" y="706"/>
                    </a:lnTo>
                    <a:lnTo>
                      <a:pt x="1269" y="710"/>
                    </a:lnTo>
                    <a:lnTo>
                      <a:pt x="1248" y="714"/>
                    </a:lnTo>
                    <a:lnTo>
                      <a:pt x="1226" y="718"/>
                    </a:lnTo>
                    <a:lnTo>
                      <a:pt x="1205" y="722"/>
                    </a:lnTo>
                    <a:lnTo>
                      <a:pt x="1184" y="725"/>
                    </a:lnTo>
                    <a:lnTo>
                      <a:pt x="1163" y="729"/>
                    </a:lnTo>
                    <a:lnTo>
                      <a:pt x="1143" y="732"/>
                    </a:lnTo>
                    <a:lnTo>
                      <a:pt x="1122" y="735"/>
                    </a:lnTo>
                    <a:close/>
                    <a:moveTo>
                      <a:pt x="682" y="1064"/>
                    </a:moveTo>
                    <a:lnTo>
                      <a:pt x="682" y="1086"/>
                    </a:lnTo>
                    <a:lnTo>
                      <a:pt x="682" y="1106"/>
                    </a:lnTo>
                    <a:lnTo>
                      <a:pt x="683" y="1127"/>
                    </a:lnTo>
                    <a:lnTo>
                      <a:pt x="683" y="1149"/>
                    </a:lnTo>
                    <a:lnTo>
                      <a:pt x="683" y="1170"/>
                    </a:lnTo>
                    <a:lnTo>
                      <a:pt x="683" y="1192"/>
                    </a:lnTo>
                    <a:lnTo>
                      <a:pt x="683" y="1213"/>
                    </a:lnTo>
                    <a:lnTo>
                      <a:pt x="683" y="1234"/>
                    </a:lnTo>
                    <a:lnTo>
                      <a:pt x="717" y="1231"/>
                    </a:lnTo>
                    <a:lnTo>
                      <a:pt x="751" y="1228"/>
                    </a:lnTo>
                    <a:lnTo>
                      <a:pt x="787" y="1225"/>
                    </a:lnTo>
                    <a:lnTo>
                      <a:pt x="823" y="1222"/>
                    </a:lnTo>
                    <a:lnTo>
                      <a:pt x="822" y="1200"/>
                    </a:lnTo>
                    <a:lnTo>
                      <a:pt x="822" y="1178"/>
                    </a:lnTo>
                    <a:lnTo>
                      <a:pt x="822" y="1156"/>
                    </a:lnTo>
                    <a:lnTo>
                      <a:pt x="822" y="1135"/>
                    </a:lnTo>
                    <a:lnTo>
                      <a:pt x="822" y="1113"/>
                    </a:lnTo>
                    <a:lnTo>
                      <a:pt x="822" y="1091"/>
                    </a:lnTo>
                    <a:lnTo>
                      <a:pt x="822" y="1069"/>
                    </a:lnTo>
                    <a:lnTo>
                      <a:pt x="822" y="1047"/>
                    </a:lnTo>
                    <a:lnTo>
                      <a:pt x="787" y="1051"/>
                    </a:lnTo>
                    <a:lnTo>
                      <a:pt x="751" y="1055"/>
                    </a:lnTo>
                    <a:lnTo>
                      <a:pt x="716" y="1059"/>
                    </a:lnTo>
                    <a:lnTo>
                      <a:pt x="682" y="1064"/>
                    </a:lnTo>
                    <a:close/>
                    <a:moveTo>
                      <a:pt x="489" y="1087"/>
                    </a:moveTo>
                    <a:lnTo>
                      <a:pt x="489" y="1107"/>
                    </a:lnTo>
                    <a:lnTo>
                      <a:pt x="489" y="1128"/>
                    </a:lnTo>
                    <a:lnTo>
                      <a:pt x="490" y="1148"/>
                    </a:lnTo>
                    <a:lnTo>
                      <a:pt x="490" y="1169"/>
                    </a:lnTo>
                    <a:lnTo>
                      <a:pt x="490" y="1189"/>
                    </a:lnTo>
                    <a:lnTo>
                      <a:pt x="490" y="1210"/>
                    </a:lnTo>
                    <a:lnTo>
                      <a:pt x="490" y="1229"/>
                    </a:lnTo>
                    <a:lnTo>
                      <a:pt x="490" y="1250"/>
                    </a:lnTo>
                    <a:lnTo>
                      <a:pt x="521" y="1247"/>
                    </a:lnTo>
                    <a:lnTo>
                      <a:pt x="553" y="1245"/>
                    </a:lnTo>
                    <a:lnTo>
                      <a:pt x="586" y="1242"/>
                    </a:lnTo>
                    <a:lnTo>
                      <a:pt x="619" y="1240"/>
                    </a:lnTo>
                    <a:lnTo>
                      <a:pt x="619" y="1218"/>
                    </a:lnTo>
                    <a:lnTo>
                      <a:pt x="618" y="1197"/>
                    </a:lnTo>
                    <a:lnTo>
                      <a:pt x="618" y="1176"/>
                    </a:lnTo>
                    <a:lnTo>
                      <a:pt x="618" y="1155"/>
                    </a:lnTo>
                    <a:lnTo>
                      <a:pt x="618" y="1135"/>
                    </a:lnTo>
                    <a:lnTo>
                      <a:pt x="618" y="1114"/>
                    </a:lnTo>
                    <a:lnTo>
                      <a:pt x="618" y="1093"/>
                    </a:lnTo>
                    <a:lnTo>
                      <a:pt x="618" y="1072"/>
                    </a:lnTo>
                    <a:lnTo>
                      <a:pt x="586" y="1075"/>
                    </a:lnTo>
                    <a:lnTo>
                      <a:pt x="553" y="1079"/>
                    </a:lnTo>
                    <a:lnTo>
                      <a:pt x="521" y="1083"/>
                    </a:lnTo>
                    <a:lnTo>
                      <a:pt x="489" y="1087"/>
                    </a:lnTo>
                    <a:close/>
                    <a:moveTo>
                      <a:pt x="892" y="1039"/>
                    </a:moveTo>
                    <a:lnTo>
                      <a:pt x="892" y="1061"/>
                    </a:lnTo>
                    <a:lnTo>
                      <a:pt x="892" y="1083"/>
                    </a:lnTo>
                    <a:lnTo>
                      <a:pt x="892" y="1105"/>
                    </a:lnTo>
                    <a:lnTo>
                      <a:pt x="892" y="1127"/>
                    </a:lnTo>
                    <a:lnTo>
                      <a:pt x="892" y="1150"/>
                    </a:lnTo>
                    <a:lnTo>
                      <a:pt x="892" y="1172"/>
                    </a:lnTo>
                    <a:lnTo>
                      <a:pt x="892" y="1194"/>
                    </a:lnTo>
                    <a:lnTo>
                      <a:pt x="892" y="1217"/>
                    </a:lnTo>
                    <a:lnTo>
                      <a:pt x="930" y="1214"/>
                    </a:lnTo>
                    <a:lnTo>
                      <a:pt x="968" y="1210"/>
                    </a:lnTo>
                    <a:lnTo>
                      <a:pt x="1007" y="1206"/>
                    </a:lnTo>
                    <a:lnTo>
                      <a:pt x="1046" y="1203"/>
                    </a:lnTo>
                    <a:lnTo>
                      <a:pt x="1046" y="1180"/>
                    </a:lnTo>
                    <a:lnTo>
                      <a:pt x="1046" y="1157"/>
                    </a:lnTo>
                    <a:lnTo>
                      <a:pt x="1046" y="1135"/>
                    </a:lnTo>
                    <a:lnTo>
                      <a:pt x="1046" y="1112"/>
                    </a:lnTo>
                    <a:lnTo>
                      <a:pt x="1046" y="1089"/>
                    </a:lnTo>
                    <a:lnTo>
                      <a:pt x="1046" y="1066"/>
                    </a:lnTo>
                    <a:lnTo>
                      <a:pt x="1046" y="1043"/>
                    </a:lnTo>
                    <a:lnTo>
                      <a:pt x="1046" y="1020"/>
                    </a:lnTo>
                    <a:lnTo>
                      <a:pt x="1007" y="1025"/>
                    </a:lnTo>
                    <a:lnTo>
                      <a:pt x="968" y="1029"/>
                    </a:lnTo>
                    <a:lnTo>
                      <a:pt x="930" y="1034"/>
                    </a:lnTo>
                    <a:lnTo>
                      <a:pt x="892" y="1039"/>
                    </a:lnTo>
                    <a:close/>
                    <a:moveTo>
                      <a:pt x="1122" y="1012"/>
                    </a:moveTo>
                    <a:lnTo>
                      <a:pt x="1122" y="1034"/>
                    </a:lnTo>
                    <a:lnTo>
                      <a:pt x="1122" y="1057"/>
                    </a:lnTo>
                    <a:lnTo>
                      <a:pt x="1122" y="1080"/>
                    </a:lnTo>
                    <a:lnTo>
                      <a:pt x="1122" y="1104"/>
                    </a:lnTo>
                    <a:lnTo>
                      <a:pt x="1122" y="1127"/>
                    </a:lnTo>
                    <a:lnTo>
                      <a:pt x="1122" y="1150"/>
                    </a:lnTo>
                    <a:lnTo>
                      <a:pt x="1122" y="1174"/>
                    </a:lnTo>
                    <a:lnTo>
                      <a:pt x="1122" y="1197"/>
                    </a:lnTo>
                    <a:lnTo>
                      <a:pt x="1143" y="1195"/>
                    </a:lnTo>
                    <a:lnTo>
                      <a:pt x="1163" y="1194"/>
                    </a:lnTo>
                    <a:lnTo>
                      <a:pt x="1184" y="1192"/>
                    </a:lnTo>
                    <a:lnTo>
                      <a:pt x="1205" y="1190"/>
                    </a:lnTo>
                    <a:lnTo>
                      <a:pt x="1226" y="1189"/>
                    </a:lnTo>
                    <a:lnTo>
                      <a:pt x="1248" y="1187"/>
                    </a:lnTo>
                    <a:lnTo>
                      <a:pt x="1269" y="1185"/>
                    </a:lnTo>
                    <a:lnTo>
                      <a:pt x="1291" y="1182"/>
                    </a:lnTo>
                    <a:lnTo>
                      <a:pt x="1291" y="1159"/>
                    </a:lnTo>
                    <a:lnTo>
                      <a:pt x="1291" y="1135"/>
                    </a:lnTo>
                    <a:lnTo>
                      <a:pt x="1291" y="1111"/>
                    </a:lnTo>
                    <a:lnTo>
                      <a:pt x="1291" y="1087"/>
                    </a:lnTo>
                    <a:lnTo>
                      <a:pt x="1291" y="1063"/>
                    </a:lnTo>
                    <a:lnTo>
                      <a:pt x="1291" y="1039"/>
                    </a:lnTo>
                    <a:lnTo>
                      <a:pt x="1291" y="1015"/>
                    </a:lnTo>
                    <a:lnTo>
                      <a:pt x="1291" y="991"/>
                    </a:lnTo>
                    <a:lnTo>
                      <a:pt x="1269" y="994"/>
                    </a:lnTo>
                    <a:lnTo>
                      <a:pt x="1248" y="996"/>
                    </a:lnTo>
                    <a:lnTo>
                      <a:pt x="1226" y="999"/>
                    </a:lnTo>
                    <a:lnTo>
                      <a:pt x="1205" y="1001"/>
                    </a:lnTo>
                    <a:lnTo>
                      <a:pt x="1184" y="1003"/>
                    </a:lnTo>
                    <a:lnTo>
                      <a:pt x="1163" y="1006"/>
                    </a:lnTo>
                    <a:lnTo>
                      <a:pt x="1143" y="1008"/>
                    </a:lnTo>
                    <a:lnTo>
                      <a:pt x="1122" y="1012"/>
                    </a:lnTo>
                    <a:close/>
                    <a:moveTo>
                      <a:pt x="490" y="1322"/>
                    </a:moveTo>
                    <a:lnTo>
                      <a:pt x="490" y="1343"/>
                    </a:lnTo>
                    <a:lnTo>
                      <a:pt x="490" y="1363"/>
                    </a:lnTo>
                    <a:lnTo>
                      <a:pt x="491" y="1384"/>
                    </a:lnTo>
                    <a:lnTo>
                      <a:pt x="491" y="1403"/>
                    </a:lnTo>
                    <a:lnTo>
                      <a:pt x="491" y="1424"/>
                    </a:lnTo>
                    <a:lnTo>
                      <a:pt x="491" y="1444"/>
                    </a:lnTo>
                    <a:lnTo>
                      <a:pt x="491" y="1465"/>
                    </a:lnTo>
                    <a:lnTo>
                      <a:pt x="491" y="1485"/>
                    </a:lnTo>
                    <a:lnTo>
                      <a:pt x="522" y="1484"/>
                    </a:lnTo>
                    <a:lnTo>
                      <a:pt x="554" y="1483"/>
                    </a:lnTo>
                    <a:lnTo>
                      <a:pt x="587" y="1482"/>
                    </a:lnTo>
                    <a:lnTo>
                      <a:pt x="620" y="1481"/>
                    </a:lnTo>
                    <a:lnTo>
                      <a:pt x="619" y="1460"/>
                    </a:lnTo>
                    <a:lnTo>
                      <a:pt x="619" y="1439"/>
                    </a:lnTo>
                    <a:lnTo>
                      <a:pt x="619" y="1418"/>
                    </a:lnTo>
                    <a:lnTo>
                      <a:pt x="619" y="1397"/>
                    </a:lnTo>
                    <a:lnTo>
                      <a:pt x="619" y="1376"/>
                    </a:lnTo>
                    <a:lnTo>
                      <a:pt x="619" y="1356"/>
                    </a:lnTo>
                    <a:lnTo>
                      <a:pt x="619" y="1335"/>
                    </a:lnTo>
                    <a:lnTo>
                      <a:pt x="619" y="1314"/>
                    </a:lnTo>
                    <a:lnTo>
                      <a:pt x="587" y="1316"/>
                    </a:lnTo>
                    <a:lnTo>
                      <a:pt x="553" y="1318"/>
                    </a:lnTo>
                    <a:lnTo>
                      <a:pt x="522" y="1320"/>
                    </a:lnTo>
                    <a:lnTo>
                      <a:pt x="490" y="1322"/>
                    </a:lnTo>
                    <a:close/>
                    <a:moveTo>
                      <a:pt x="892" y="1295"/>
                    </a:moveTo>
                    <a:lnTo>
                      <a:pt x="892" y="1317"/>
                    </a:lnTo>
                    <a:lnTo>
                      <a:pt x="892" y="1339"/>
                    </a:lnTo>
                    <a:lnTo>
                      <a:pt x="893" y="1362"/>
                    </a:lnTo>
                    <a:lnTo>
                      <a:pt x="893" y="1384"/>
                    </a:lnTo>
                    <a:lnTo>
                      <a:pt x="893" y="1406"/>
                    </a:lnTo>
                    <a:lnTo>
                      <a:pt x="893" y="1427"/>
                    </a:lnTo>
                    <a:lnTo>
                      <a:pt x="893" y="1449"/>
                    </a:lnTo>
                    <a:lnTo>
                      <a:pt x="893" y="1472"/>
                    </a:lnTo>
                    <a:lnTo>
                      <a:pt x="931" y="1470"/>
                    </a:lnTo>
                    <a:lnTo>
                      <a:pt x="968" y="1469"/>
                    </a:lnTo>
                    <a:lnTo>
                      <a:pt x="1007" y="1468"/>
                    </a:lnTo>
                    <a:lnTo>
                      <a:pt x="1047" y="1467"/>
                    </a:lnTo>
                    <a:lnTo>
                      <a:pt x="1047" y="1444"/>
                    </a:lnTo>
                    <a:lnTo>
                      <a:pt x="1047" y="1421"/>
                    </a:lnTo>
                    <a:lnTo>
                      <a:pt x="1047" y="1398"/>
                    </a:lnTo>
                    <a:lnTo>
                      <a:pt x="1047" y="1375"/>
                    </a:lnTo>
                    <a:lnTo>
                      <a:pt x="1047" y="1353"/>
                    </a:lnTo>
                    <a:lnTo>
                      <a:pt x="1047" y="1331"/>
                    </a:lnTo>
                    <a:lnTo>
                      <a:pt x="1046" y="1308"/>
                    </a:lnTo>
                    <a:lnTo>
                      <a:pt x="1046" y="1285"/>
                    </a:lnTo>
                    <a:lnTo>
                      <a:pt x="1007" y="1287"/>
                    </a:lnTo>
                    <a:lnTo>
                      <a:pt x="968" y="1290"/>
                    </a:lnTo>
                    <a:lnTo>
                      <a:pt x="931" y="1292"/>
                    </a:lnTo>
                    <a:lnTo>
                      <a:pt x="892" y="1295"/>
                    </a:lnTo>
                    <a:close/>
                    <a:moveTo>
                      <a:pt x="1122" y="1279"/>
                    </a:moveTo>
                    <a:lnTo>
                      <a:pt x="1122" y="1302"/>
                    </a:lnTo>
                    <a:lnTo>
                      <a:pt x="1122" y="1325"/>
                    </a:lnTo>
                    <a:lnTo>
                      <a:pt x="1123" y="1349"/>
                    </a:lnTo>
                    <a:lnTo>
                      <a:pt x="1123" y="1372"/>
                    </a:lnTo>
                    <a:lnTo>
                      <a:pt x="1123" y="1395"/>
                    </a:lnTo>
                    <a:lnTo>
                      <a:pt x="1123" y="1418"/>
                    </a:lnTo>
                    <a:lnTo>
                      <a:pt x="1123" y="1441"/>
                    </a:lnTo>
                    <a:lnTo>
                      <a:pt x="1123" y="1465"/>
                    </a:lnTo>
                    <a:lnTo>
                      <a:pt x="1143" y="1464"/>
                    </a:lnTo>
                    <a:lnTo>
                      <a:pt x="1163" y="1463"/>
                    </a:lnTo>
                    <a:lnTo>
                      <a:pt x="1184" y="1463"/>
                    </a:lnTo>
                    <a:lnTo>
                      <a:pt x="1205" y="1462"/>
                    </a:lnTo>
                    <a:lnTo>
                      <a:pt x="1226" y="1461"/>
                    </a:lnTo>
                    <a:lnTo>
                      <a:pt x="1248" y="1461"/>
                    </a:lnTo>
                    <a:lnTo>
                      <a:pt x="1269" y="1460"/>
                    </a:lnTo>
                    <a:lnTo>
                      <a:pt x="1291" y="1459"/>
                    </a:lnTo>
                    <a:lnTo>
                      <a:pt x="1291" y="1435"/>
                    </a:lnTo>
                    <a:lnTo>
                      <a:pt x="1291" y="1411"/>
                    </a:lnTo>
                    <a:lnTo>
                      <a:pt x="1291" y="1388"/>
                    </a:lnTo>
                    <a:lnTo>
                      <a:pt x="1291" y="1364"/>
                    </a:lnTo>
                    <a:lnTo>
                      <a:pt x="1291" y="1340"/>
                    </a:lnTo>
                    <a:lnTo>
                      <a:pt x="1291" y="1316"/>
                    </a:lnTo>
                    <a:lnTo>
                      <a:pt x="1291" y="1292"/>
                    </a:lnTo>
                    <a:lnTo>
                      <a:pt x="1291" y="1268"/>
                    </a:lnTo>
                    <a:lnTo>
                      <a:pt x="1269" y="1269"/>
                    </a:lnTo>
                    <a:lnTo>
                      <a:pt x="1248" y="1271"/>
                    </a:lnTo>
                    <a:lnTo>
                      <a:pt x="1226" y="1272"/>
                    </a:lnTo>
                    <a:lnTo>
                      <a:pt x="1205" y="1273"/>
                    </a:lnTo>
                    <a:lnTo>
                      <a:pt x="1184" y="1275"/>
                    </a:lnTo>
                    <a:lnTo>
                      <a:pt x="1163" y="1276"/>
                    </a:lnTo>
                    <a:lnTo>
                      <a:pt x="1143" y="1278"/>
                    </a:lnTo>
                    <a:lnTo>
                      <a:pt x="1122" y="12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2120">
              <a:extLst>
                <a:ext uri="{FF2B5EF4-FFF2-40B4-BE49-F238E27FC236}">
                  <a16:creationId xmlns:a16="http://schemas.microsoft.com/office/drawing/2014/main" id="{79784822-02AB-7AFE-1A55-7E7424441D83}"/>
                </a:ext>
              </a:extLst>
            </p:cNvPr>
            <p:cNvSpPr txBox="1"/>
            <p:nvPr/>
          </p:nvSpPr>
          <p:spPr>
            <a:xfrm>
              <a:off x="7660973" y="2492737"/>
              <a:ext cx="1402900" cy="500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rPr>
                <a:t>Consumer &amp; Utility Interface</a:t>
              </a:r>
              <a:endParaRPr kumimoji="0" lang="en-IN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n 54">
              <a:extLst>
                <a:ext uri="{FF2B5EF4-FFF2-40B4-BE49-F238E27FC236}">
                  <a16:creationId xmlns:a16="http://schemas.microsoft.com/office/drawing/2014/main" id="{82ECB8C9-813F-9B57-30A6-9E6F25D82904}"/>
                </a:ext>
              </a:extLst>
            </p:cNvPr>
            <p:cNvSpPr/>
            <p:nvPr/>
          </p:nvSpPr>
          <p:spPr>
            <a:xfrm>
              <a:off x="6919659" y="1008253"/>
              <a:ext cx="2097319" cy="419962"/>
            </a:xfrm>
            <a:prstGeom prst="can">
              <a:avLst/>
            </a:prstGeom>
            <a:solidFill>
              <a:srgbClr val="005EB8"/>
            </a:solidFill>
            <a:ln w="12700" cap="flat" cmpd="sng" algn="ctr">
              <a:solidFill>
                <a:srgbClr val="0091DA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rPr>
                <a:t>Billing</a:t>
              </a:r>
            </a:p>
          </p:txBody>
        </p:sp>
        <p:sp>
          <p:nvSpPr>
            <p:cNvPr id="52" name="Can 57">
              <a:extLst>
                <a:ext uri="{FF2B5EF4-FFF2-40B4-BE49-F238E27FC236}">
                  <a16:creationId xmlns:a16="http://schemas.microsoft.com/office/drawing/2014/main" id="{1EAF507B-1AA6-CD7A-9EC3-A280E57ED62D}"/>
                </a:ext>
              </a:extLst>
            </p:cNvPr>
            <p:cNvSpPr/>
            <p:nvPr/>
          </p:nvSpPr>
          <p:spPr>
            <a:xfrm>
              <a:off x="6919659" y="1534341"/>
              <a:ext cx="1022284" cy="678382"/>
            </a:xfrm>
            <a:prstGeom prst="can">
              <a:avLst/>
            </a:prstGeom>
            <a:solidFill>
              <a:srgbClr val="005EB8"/>
            </a:solidFill>
            <a:ln w="12700" cap="flat" cmpd="sng" algn="ctr">
              <a:solidFill>
                <a:srgbClr val="0091DA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rPr>
                <a:t>Legacy Systems</a:t>
              </a:r>
            </a:p>
          </p:txBody>
        </p:sp>
        <p:sp>
          <p:nvSpPr>
            <p:cNvPr id="54" name="Can 57">
              <a:extLst>
                <a:ext uri="{FF2B5EF4-FFF2-40B4-BE49-F238E27FC236}">
                  <a16:creationId xmlns:a16="http://schemas.microsoft.com/office/drawing/2014/main" id="{6FB46B25-2FF7-1D4F-DBAC-1CB45E6513B8}"/>
                </a:ext>
              </a:extLst>
            </p:cNvPr>
            <p:cNvSpPr/>
            <p:nvPr/>
          </p:nvSpPr>
          <p:spPr>
            <a:xfrm>
              <a:off x="8012720" y="1534342"/>
              <a:ext cx="1022284" cy="693658"/>
            </a:xfrm>
            <a:prstGeom prst="can">
              <a:avLst/>
            </a:prstGeom>
            <a:solidFill>
              <a:srgbClr val="005EB8"/>
            </a:solidFill>
            <a:ln w="12700" cap="flat" cmpd="sng" algn="ctr">
              <a:solidFill>
                <a:srgbClr val="0091DA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cs typeface="Arial" panose="020B0604020202020204" pitchFamily="34" charset="0"/>
                </a:rPr>
                <a:t>Value Added Services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2207CD-9905-32AA-E219-41615AE59C05}"/>
              </a:ext>
            </a:extLst>
          </p:cNvPr>
          <p:cNvCxnSpPr/>
          <p:nvPr/>
        </p:nvCxnSpPr>
        <p:spPr>
          <a:xfrm>
            <a:off x="6350235" y="1910982"/>
            <a:ext cx="358054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A338B21-2474-489A-9F00-6F3A3E6F8547}"/>
              </a:ext>
            </a:extLst>
          </p:cNvPr>
          <p:cNvSpPr/>
          <p:nvPr/>
        </p:nvSpPr>
        <p:spPr>
          <a:xfrm>
            <a:off x="1898626" y="3098800"/>
            <a:ext cx="1887108" cy="1571603"/>
          </a:xfrm>
          <a:prstGeom prst="roundRect">
            <a:avLst/>
          </a:prstGeom>
          <a:noFill/>
          <a:ln w="28575">
            <a:solidFill>
              <a:srgbClr val="F04B3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E4F77F-EBA8-5845-BED8-096405FFB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39" b="7539"/>
          <a:stretch/>
        </p:blipFill>
        <p:spPr>
          <a:xfrm>
            <a:off x="-34355" y="5342021"/>
            <a:ext cx="9156900" cy="15416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723A37-DA4F-4ED3-91C3-1090A47B1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8120"/>
            <a:ext cx="7886700" cy="423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metering communication – A critical element in AMI</a:t>
            </a:r>
            <a:endParaRPr lang="en-US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E9B-4B15-4262-BD6E-17A56799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1644"/>
            <a:ext cx="7886700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Smart metering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technology choice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critical for AMI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technology must ensure: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Low Operational Expenditure (OPEX)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High reliability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 single technology fits all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— selection depends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Population density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Telecom infrastructure availability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RF Mesh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significantly reduces OPEX since: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recurring subscription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One cellular subscription can serve ~500 meters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3C01EA6103E4BB4FEB260320EBAAE" ma:contentTypeVersion="22" ma:contentTypeDescription="Create a new document." ma:contentTypeScope="" ma:versionID="2d04da9521956bc1246da926e021bd7f">
  <xsd:schema xmlns:xsd="http://www.w3.org/2001/XMLSchema" xmlns:xs="http://www.w3.org/2001/XMLSchema" xmlns:p="http://schemas.microsoft.com/office/2006/metadata/properties" xmlns:ns2="6cd347a1-3f35-4331-895e-b3aa13c5e28d" xmlns:ns3="6ec8e17d-ae70-4a68-a6f2-db4d9035aa92" xmlns:ns4="2cbf3bcb-b53f-40ae-9a8b-f89a0694648c" targetNamespace="http://schemas.microsoft.com/office/2006/metadata/properties" ma:root="true" ma:fieldsID="03d0e3cff2ad997b6f519691ab8ca6ea" ns2:_="" ns3:_="" ns4:_="">
    <xsd:import namespace="6cd347a1-3f35-4331-895e-b3aa13c5e28d"/>
    <xsd:import namespace="6ec8e17d-ae70-4a68-a6f2-db4d9035aa92"/>
    <xsd:import namespace="2cbf3bcb-b53f-40ae-9a8b-f89a069464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Abstract" minOccurs="0"/>
                <xsd:element ref="ns4:MediaServiceAutoKeyPoints" minOccurs="0"/>
                <xsd:element ref="ns4:MediaServiceKeyPoints" minOccurs="0"/>
                <xsd:element ref="ns4:Mod_Date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347a1-3f35-4331-895e-b3aa13c5e2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0f7441ef-5d94-4a2c-b8e1-678058322392}" ma:internalName="TaxCatchAll" ma:showField="CatchAllData" ma:web="6cd347a1-3f35-4331-895e-b3aa13c5e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8e17d-ae70-4a68-a6f2-db4d9035aa92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3bcb-b53f-40ae-9a8b-f89a06946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Abstract" ma:index="23" nillable="true" ma:displayName="Abstract" ma:internalName="Abstract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od_Date" ma:index="26" nillable="true" ma:displayName="Mod_Date" ma:format="DateOnly" ma:internalName="Mod_Date">
      <xsd:simpleType>
        <xsd:restriction base="dms:DateTime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061e04e7-c77c-48ab-b938-b71603a576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347a1-3f35-4331-895e-b3aa13c5e28d" xsi:nil="true"/>
    <Abstract xmlns="2cbf3bcb-b53f-40ae-9a8b-f89a0694648c" xsi:nil="true"/>
    <Mod_Date xmlns="2cbf3bcb-b53f-40ae-9a8b-f89a0694648c" xsi:nil="true"/>
    <lcf76f155ced4ddcb4097134ff3c332f xmlns="2cbf3bcb-b53f-40ae-9a8b-f89a0694648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2157C2B-2420-4B56-86C3-53738575C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347a1-3f35-4331-895e-b3aa13c5e28d"/>
    <ds:schemaRef ds:uri="6ec8e17d-ae70-4a68-a6f2-db4d9035aa92"/>
    <ds:schemaRef ds:uri="2cbf3bcb-b53f-40ae-9a8b-f89a06946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6D763-064C-4618-8043-9E4E87EBFB5A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cbf3bcb-b53f-40ae-9a8b-f89a0694648c"/>
    <ds:schemaRef ds:uri="http://purl.org/dc/terms/"/>
    <ds:schemaRef ds:uri="http://purl.org/dc/dcmitype/"/>
    <ds:schemaRef ds:uri="http://schemas.openxmlformats.org/package/2006/metadata/core-properties"/>
    <ds:schemaRef ds:uri="6ec8e17d-ae70-4a68-a6f2-db4d9035aa92"/>
    <ds:schemaRef ds:uri="6cd347a1-3f35-4331-895e-b3aa13c5e28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EE08C80-CAFE-4256-B7DD-731DE05B3A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9D4BA69-6D9D-4EF0-8C3B-6F07C95909F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17062</TotalTime>
  <Words>1699</Words>
  <Application>Microsoft Office PowerPoint</Application>
  <PresentationFormat>On-screen Show (4:3)</PresentationFormat>
  <Paragraphs>315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Arial</vt:lpstr>
      <vt:lpstr>Arial Black</vt:lpstr>
      <vt:lpstr>Calibri</vt:lpstr>
      <vt:lpstr>Calibri Light</vt:lpstr>
      <vt:lpstr>Georgia</vt:lpstr>
      <vt:lpstr>Gill Sans MT</vt:lpstr>
      <vt:lpstr>Symbol</vt:lpstr>
      <vt:lpstr>Times New Roman</vt:lpstr>
      <vt:lpstr>Wingdings</vt:lpstr>
      <vt:lpstr>Office Theme</vt:lpstr>
      <vt:lpstr>PowerPoint Presentation</vt:lpstr>
      <vt:lpstr>About the author &amp; the company</vt:lpstr>
      <vt:lpstr>Contents</vt:lpstr>
      <vt:lpstr>Introduction</vt:lpstr>
      <vt:lpstr>The Energy Trilemma</vt:lpstr>
      <vt:lpstr>The Energy Quadrilemma – South African Perspective</vt:lpstr>
      <vt:lpstr>Role of AMI </vt:lpstr>
      <vt:lpstr>A typical AMI System in a distribution utility</vt:lpstr>
      <vt:lpstr>Smart metering communication – A critical element in AMI</vt:lpstr>
      <vt:lpstr>Meter Communications</vt:lpstr>
      <vt:lpstr>OpEx: Cellular backhaul (embedded) for NR+ vs. Cellular default</vt:lpstr>
      <vt:lpstr>Business Models adopted in AMI project implementation</vt:lpstr>
      <vt:lpstr>Business Models for AMI Implementation in South Asia</vt:lpstr>
      <vt:lpstr>Comparison of Business Models for AMI Implementation</vt:lpstr>
      <vt:lpstr>Case study for the business Model: AMI project in India</vt:lpstr>
      <vt:lpstr>Case study for the business Model: AMI project in India</vt:lpstr>
      <vt:lpstr>Case study for the business Model: AMI project in India</vt:lpstr>
      <vt:lpstr>AMI project in India - RDSS 2.0 Vision</vt:lpstr>
      <vt:lpstr>Recommended Business Model for South African context</vt:lpstr>
      <vt:lpstr>Hybrid “Modified Off-Balance Sheet Model” with Escrow Arrangement</vt:lpstr>
      <vt:lpstr>Business Model demonstration – A sample case</vt:lpstr>
      <vt:lpstr>Business Model Demonstration – Projected / Estimated performances</vt:lpstr>
      <vt:lpstr>PowerPoint Presentation</vt:lpstr>
      <vt:lpstr>Key Takeaways on the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Lené Wandrey</dc:creator>
  <cp:lastModifiedBy>Maruthi Mallepalli</cp:lastModifiedBy>
  <cp:revision>92</cp:revision>
  <dcterms:created xsi:type="dcterms:W3CDTF">2018-11-08T10:23:44Z</dcterms:created>
  <dcterms:modified xsi:type="dcterms:W3CDTF">2025-10-06T12:04:55Z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0x0101009ED3C01EA6103E4BB4FEB260320EBAAE</vt:lpwstr>
  </property>
  <property fmtid="{D5CDD505-2E9C-101B-9397-08002B2CF9AE}" pid="3" name="MediaServiceImageTags">
    <vt:lpwstr/>
  </property>
</Properties>
</file>