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notesMasterIdLst>
    <p:notesMasterId r:id="rId19"/>
  </p:notesMasterIdLst>
  <p:sldIdLst>
    <p:sldId id="2577" r:id="rId6"/>
    <p:sldId id="2579" r:id="rId7"/>
    <p:sldId id="2581" r:id="rId8"/>
    <p:sldId id="2580" r:id="rId9"/>
    <p:sldId id="2582" r:id="rId10"/>
    <p:sldId id="2583" r:id="rId11"/>
    <p:sldId id="2584" r:id="rId12"/>
    <p:sldId id="2585" r:id="rId13"/>
    <p:sldId id="2587" r:id="rId14"/>
    <p:sldId id="2588" r:id="rId15"/>
    <p:sldId id="2590" r:id="rId16"/>
    <p:sldId id="2589" r:id="rId17"/>
    <p:sldId id="2578"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1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395"/>
    <a:srgbClr val="13313A"/>
    <a:srgbClr val="D2B42A"/>
    <a:srgbClr val="F2F2F2"/>
    <a:srgbClr val="D3CDBD"/>
    <a:srgbClr val="627F98"/>
    <a:srgbClr val="414042"/>
    <a:srgbClr val="273892"/>
    <a:srgbClr val="006B99"/>
    <a:srgbClr val="5A9A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410"/>
    <p:restoredTop sz="87711" autoAdjust="0"/>
  </p:normalViewPr>
  <p:slideViewPr>
    <p:cSldViewPr snapToGrid="0" snapToObjects="1">
      <p:cViewPr varScale="1">
        <p:scale>
          <a:sx n="55" d="100"/>
          <a:sy n="55" d="100"/>
        </p:scale>
        <p:origin x="1340" y="56"/>
      </p:cViewPr>
      <p:guideLst>
        <p:guide orient="horz" pos="2160"/>
        <p:guide pos="18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C4A4E-9DE3-AC4D-8010-A3F550F6B9C0}" type="datetimeFigureOut">
              <a:rPr lang="en-US" smtClean="0"/>
              <a:t>10/7/2025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437B8B-25A7-9F4D-8A9E-A0167EBBF132}" type="slidenum">
              <a:rPr lang="en-US" smtClean="0"/>
              <a:t>‹#›</a:t>
            </a:fld>
            <a:endParaRPr lang="en-US"/>
          </a:p>
        </p:txBody>
      </p:sp>
    </p:spTree>
    <p:extLst>
      <p:ext uri="{BB962C8B-B14F-4D97-AF65-F5344CB8AC3E}">
        <p14:creationId xmlns:p14="http://schemas.microsoft.com/office/powerpoint/2010/main" val="2249242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a:t>
            </a:fld>
            <a:endParaRPr lang="en-US"/>
          </a:p>
        </p:txBody>
      </p:sp>
    </p:spTree>
    <p:extLst>
      <p:ext uri="{BB962C8B-B14F-4D97-AF65-F5344CB8AC3E}">
        <p14:creationId xmlns:p14="http://schemas.microsoft.com/office/powerpoint/2010/main" val="4143778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437B8B-25A7-9F4D-8A9E-A0167EBBF1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264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024B1-0E86-A99E-DE5F-1C4ECF3405F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BE336B-8171-6258-125E-F00C7C60D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F3B8F23-3938-18AE-7DBE-B9D1F3EBF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DC6A3B0-22B3-065A-CA8C-30F40E7A85E3}"/>
              </a:ext>
            </a:extLst>
          </p:cNvPr>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437B8B-25A7-9F4D-8A9E-A0167EBBF1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407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437B8B-25A7-9F4D-8A9E-A0167EBBF1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51606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13</a:t>
            </a:fld>
            <a:endParaRPr lang="en-US"/>
          </a:p>
        </p:txBody>
      </p:sp>
    </p:spTree>
    <p:extLst>
      <p:ext uri="{BB962C8B-B14F-4D97-AF65-F5344CB8AC3E}">
        <p14:creationId xmlns:p14="http://schemas.microsoft.com/office/powerpoint/2010/main" val="1479694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2</a:t>
            </a:fld>
            <a:endParaRPr lang="en-US"/>
          </a:p>
        </p:txBody>
      </p:sp>
    </p:spTree>
    <p:extLst>
      <p:ext uri="{BB962C8B-B14F-4D97-AF65-F5344CB8AC3E}">
        <p14:creationId xmlns:p14="http://schemas.microsoft.com/office/powerpoint/2010/main" val="403949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3</a:t>
            </a:fld>
            <a:endParaRPr lang="en-US"/>
          </a:p>
        </p:txBody>
      </p:sp>
    </p:spTree>
    <p:extLst>
      <p:ext uri="{BB962C8B-B14F-4D97-AF65-F5344CB8AC3E}">
        <p14:creationId xmlns:p14="http://schemas.microsoft.com/office/powerpoint/2010/main" val="40645487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4</a:t>
            </a:fld>
            <a:endParaRPr lang="en-US"/>
          </a:p>
        </p:txBody>
      </p:sp>
    </p:spTree>
    <p:extLst>
      <p:ext uri="{BB962C8B-B14F-4D97-AF65-F5344CB8AC3E}">
        <p14:creationId xmlns:p14="http://schemas.microsoft.com/office/powerpoint/2010/main" val="1100185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5</a:t>
            </a:fld>
            <a:endParaRPr lang="en-US"/>
          </a:p>
        </p:txBody>
      </p:sp>
    </p:spTree>
    <p:extLst>
      <p:ext uri="{BB962C8B-B14F-4D97-AF65-F5344CB8AC3E}">
        <p14:creationId xmlns:p14="http://schemas.microsoft.com/office/powerpoint/2010/main" val="1057708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6</a:t>
            </a:fld>
            <a:endParaRPr lang="en-US"/>
          </a:p>
        </p:txBody>
      </p:sp>
    </p:spTree>
    <p:extLst>
      <p:ext uri="{BB962C8B-B14F-4D97-AF65-F5344CB8AC3E}">
        <p14:creationId xmlns:p14="http://schemas.microsoft.com/office/powerpoint/2010/main" val="3266195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7</a:t>
            </a:fld>
            <a:endParaRPr lang="en-US"/>
          </a:p>
        </p:txBody>
      </p:sp>
    </p:spTree>
    <p:extLst>
      <p:ext uri="{BB962C8B-B14F-4D97-AF65-F5344CB8AC3E}">
        <p14:creationId xmlns:p14="http://schemas.microsoft.com/office/powerpoint/2010/main" val="3084089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437B8B-25A7-9F4D-8A9E-A0167EBBF132}" type="slidenum">
              <a:rPr lang="en-US" smtClean="0"/>
              <a:t>8</a:t>
            </a:fld>
            <a:endParaRPr lang="en-US"/>
          </a:p>
        </p:txBody>
      </p:sp>
    </p:spTree>
    <p:extLst>
      <p:ext uri="{BB962C8B-B14F-4D97-AF65-F5344CB8AC3E}">
        <p14:creationId xmlns:p14="http://schemas.microsoft.com/office/powerpoint/2010/main" val="33289230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E437B8B-25A7-9F4D-8A9E-A0167EBBF1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05836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61002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849525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727323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1779216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718445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2309740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407887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096D7D6-4D7C-DE40-8305-982231895FD4}" type="datetimeFigureOut">
              <a:rPr lang="en-US" smtClean="0"/>
              <a:t>10/7/2025</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49CE9E7A-BAA2-8444-BAA8-E828F1CB99B0}" type="slidenum">
              <a:rPr lang="en-US" smtClean="0"/>
              <a:t>‹#›</a:t>
            </a:fld>
            <a:endParaRPr lang="en-US"/>
          </a:p>
        </p:txBody>
      </p:sp>
    </p:spTree>
    <p:extLst>
      <p:ext uri="{BB962C8B-B14F-4D97-AF65-F5344CB8AC3E}">
        <p14:creationId xmlns:p14="http://schemas.microsoft.com/office/powerpoint/2010/main" val="3076009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757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9.sv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1.xml"/><Relationship Id="rId7" Type="http://schemas.openxmlformats.org/officeDocument/2006/relationships/image" Target="../media/image7.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notesSlide" Target="../notesSlides/notesSlide4.xml"/><Relationship Id="rId9" Type="http://schemas.openxmlformats.org/officeDocument/2006/relationships/image" Target="../media/image9.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7D6824EB-5FD1-E448-ACE7-86F5B85E80F4}"/>
              </a:ext>
            </a:extLst>
          </p:cNvPr>
          <p:cNvPicPr>
            <a:picLocks noChangeAspect="1"/>
          </p:cNvPicPr>
          <p:nvPr/>
        </p:nvPicPr>
        <p:blipFill>
          <a:blip r:embed="rId3"/>
          <a:srcRect t="145" b="145"/>
          <a:stretch/>
        </p:blipFill>
        <p:spPr>
          <a:xfrm>
            <a:off x="0" y="2861"/>
            <a:ext cx="9144000" cy="6855139"/>
          </a:xfrm>
          <a:prstGeom prst="rect">
            <a:avLst/>
          </a:prstGeom>
        </p:spPr>
      </p:pic>
      <p:sp>
        <p:nvSpPr>
          <p:cNvPr id="16" name="Rectangle 15">
            <a:extLst>
              <a:ext uri="{FF2B5EF4-FFF2-40B4-BE49-F238E27FC236}">
                <a16:creationId xmlns:a16="http://schemas.microsoft.com/office/drawing/2014/main" id="{D1652B66-0535-6140-AC7C-8A70F5C05CFC}"/>
              </a:ext>
            </a:extLst>
          </p:cNvPr>
          <p:cNvSpPr/>
          <p:nvPr/>
        </p:nvSpPr>
        <p:spPr>
          <a:xfrm>
            <a:off x="0" y="2321783"/>
            <a:ext cx="9144000" cy="1005873"/>
          </a:xfrm>
          <a:prstGeom prst="rect">
            <a:avLst/>
          </a:prstGeom>
          <a:solidFill>
            <a:schemeClr val="bg1">
              <a:alpha val="7647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9369423-4749-FA40-9148-41BAAD5B3B73}"/>
              </a:ext>
            </a:extLst>
          </p:cNvPr>
          <p:cNvSpPr/>
          <p:nvPr/>
        </p:nvSpPr>
        <p:spPr>
          <a:xfrm>
            <a:off x="520065" y="2132397"/>
            <a:ext cx="8103869" cy="1061829"/>
          </a:xfrm>
          <a:prstGeom prst="rect">
            <a:avLst/>
          </a:prstGeom>
        </p:spPr>
        <p:txBody>
          <a:bodyPr wrap="square">
            <a:spAutoFit/>
          </a:bodyPr>
          <a:lstStyle/>
          <a:p>
            <a:pPr algn="ctr"/>
            <a:r>
              <a:rPr lang="en-US" sz="2100" dirty="0">
                <a:solidFill>
                  <a:srgbClr val="13313A"/>
                </a:solidFill>
                <a:latin typeface="Georgia" panose="02040502050405020303" pitchFamily="18" charset="0"/>
              </a:rPr>
              <a:t> </a:t>
            </a:r>
            <a:endParaRPr lang="en-US" sz="2100" i="1" dirty="0">
              <a:solidFill>
                <a:srgbClr val="13313A"/>
              </a:solidFill>
              <a:latin typeface="Georgia" panose="02040502050405020303" pitchFamily="18" charset="0"/>
            </a:endParaRPr>
          </a:p>
          <a:p>
            <a:pPr algn="ctr">
              <a:spcBef>
                <a:spcPct val="0"/>
              </a:spcBef>
              <a:buFont typeface="Arial" panose="020B0604020202020204" pitchFamily="34" charset="0"/>
              <a:buNone/>
            </a:pPr>
            <a:r>
              <a:rPr lang="en-US" altLang="en-US" sz="2100" b="1" dirty="0">
                <a:solidFill>
                  <a:srgbClr val="0B5395"/>
                </a:solidFill>
                <a:latin typeface="Arial" panose="020B0604020202020204" pitchFamily="34" charset="0"/>
                <a:cs typeface="Arial" panose="020B0604020202020204" pitchFamily="34" charset="0"/>
              </a:rPr>
              <a:t>THE ESKOM DISTRIBUTION AGENCY AGREEMENT (DAA) </a:t>
            </a:r>
          </a:p>
          <a:p>
            <a:pPr algn="ctr">
              <a:spcBef>
                <a:spcPct val="0"/>
              </a:spcBef>
              <a:buFont typeface="Arial" panose="020B0604020202020204" pitchFamily="34" charset="0"/>
              <a:buNone/>
            </a:pPr>
            <a:r>
              <a:rPr lang="en-ZA" altLang="en-US" sz="2100" b="1" dirty="0">
                <a:solidFill>
                  <a:srgbClr val="0B5395"/>
                </a:solidFill>
                <a:latin typeface="Arial" panose="020B0604020202020204" pitchFamily="34" charset="0"/>
                <a:cs typeface="Arial" panose="020B0604020202020204" pitchFamily="34" charset="0"/>
              </a:rPr>
              <a:t>AMEU Convention 2025</a:t>
            </a:r>
          </a:p>
        </p:txBody>
      </p:sp>
      <p:sp>
        <p:nvSpPr>
          <p:cNvPr id="17" name="TextBox 16">
            <a:extLst>
              <a:ext uri="{FF2B5EF4-FFF2-40B4-BE49-F238E27FC236}">
                <a16:creationId xmlns:a16="http://schemas.microsoft.com/office/drawing/2014/main" id="{A02E626A-4E65-DE4C-BE69-16CBB2D97DA0}"/>
              </a:ext>
            </a:extLst>
          </p:cNvPr>
          <p:cNvSpPr txBox="1"/>
          <p:nvPr/>
        </p:nvSpPr>
        <p:spPr>
          <a:xfrm>
            <a:off x="1217929" y="4869382"/>
            <a:ext cx="6708140" cy="1287532"/>
          </a:xfrm>
          <a:prstGeom prst="rect">
            <a:avLst/>
          </a:prstGeom>
          <a:noFill/>
        </p:spPr>
        <p:txBody>
          <a:bodyPr wrap="square" rtlCol="0">
            <a:spAutoFit/>
          </a:bodyPr>
          <a:lstStyle/>
          <a:p>
            <a:pPr algn="ctr">
              <a:lnSpc>
                <a:spcPct val="150000"/>
              </a:lnSpc>
            </a:pPr>
            <a:r>
              <a:rPr lang="en-ZA" altLang="en-US" b="1" dirty="0">
                <a:solidFill>
                  <a:schemeClr val="bg1"/>
                </a:solidFill>
                <a:latin typeface="Arial" panose="020B0604020202020204" pitchFamily="34" charset="0"/>
                <a:cs typeface="Arial" panose="020B0604020202020204" pitchFamily="34" charset="0"/>
              </a:rPr>
              <a:t>Presented by Mpumelelo Mnyani</a:t>
            </a:r>
          </a:p>
          <a:p>
            <a:pPr algn="ctr">
              <a:lnSpc>
                <a:spcPct val="150000"/>
              </a:lnSpc>
            </a:pPr>
            <a:r>
              <a:rPr lang="en-ZA" altLang="en-US" b="1" dirty="0">
                <a:solidFill>
                  <a:schemeClr val="bg1"/>
                </a:solidFill>
                <a:latin typeface="Arial" panose="020B0604020202020204" pitchFamily="34" charset="0"/>
                <a:cs typeface="Arial" panose="020B0604020202020204" pitchFamily="34" charset="0"/>
              </a:rPr>
              <a:t>Senior Manager Retail</a:t>
            </a:r>
          </a:p>
          <a:p>
            <a:pPr algn="ctr">
              <a:lnSpc>
                <a:spcPct val="150000"/>
              </a:lnSpc>
            </a:pPr>
            <a:r>
              <a:rPr lang="en-ZA" altLang="en-US" b="1" dirty="0">
                <a:solidFill>
                  <a:schemeClr val="bg1"/>
                </a:solidFill>
                <a:latin typeface="Arial" panose="020B0604020202020204" pitchFamily="34" charset="0"/>
                <a:cs typeface="Arial" panose="020B0604020202020204" pitchFamily="34" charset="0"/>
              </a:rPr>
              <a:t>Eskom Distribution </a:t>
            </a:r>
          </a:p>
        </p:txBody>
      </p:sp>
    </p:spTree>
    <p:extLst>
      <p:ext uri="{BB962C8B-B14F-4D97-AF65-F5344CB8AC3E}">
        <p14:creationId xmlns:p14="http://schemas.microsoft.com/office/powerpoint/2010/main" val="2398887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8388" y="5297491"/>
            <a:ext cx="9156900" cy="1541664"/>
          </a:xfrm>
          <a:prstGeom prst="rect">
            <a:avLst/>
          </a:prstGeom>
        </p:spPr>
      </p:pic>
      <p:sp>
        <p:nvSpPr>
          <p:cNvPr id="3" name="Title 1">
            <a:extLst>
              <a:ext uri="{FF2B5EF4-FFF2-40B4-BE49-F238E27FC236}">
                <a16:creationId xmlns:a16="http://schemas.microsoft.com/office/drawing/2014/main" id="{25D9E97B-8D75-3561-4D81-E39852DAF547}"/>
              </a:ext>
            </a:extLst>
          </p:cNvPr>
          <p:cNvSpPr txBox="1">
            <a:spLocks/>
          </p:cNvSpPr>
          <p:nvPr/>
        </p:nvSpPr>
        <p:spPr>
          <a:xfrm>
            <a:off x="0" y="0"/>
            <a:ext cx="9122545" cy="666000"/>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rPr>
              <a:t>Benefits derived from and during the implementation of the DAA </a:t>
            </a:r>
          </a:p>
        </p:txBody>
      </p:sp>
      <p:pic>
        <p:nvPicPr>
          <p:cNvPr id="23" name="Picture 22">
            <a:extLst>
              <a:ext uri="{FF2B5EF4-FFF2-40B4-BE49-F238E27FC236}">
                <a16:creationId xmlns:a16="http://schemas.microsoft.com/office/drawing/2014/main" id="{B35001B4-2A5E-0652-AE64-E814E3870948}"/>
              </a:ext>
            </a:extLst>
          </p:cNvPr>
          <p:cNvPicPr>
            <a:picLocks noChangeAspect="1"/>
          </p:cNvPicPr>
          <p:nvPr/>
        </p:nvPicPr>
        <p:blipFill>
          <a:blip r:embed="rId4"/>
          <a:stretch>
            <a:fillRect/>
          </a:stretch>
        </p:blipFill>
        <p:spPr>
          <a:xfrm>
            <a:off x="-10728" y="666000"/>
            <a:ext cx="9144000" cy="4377840"/>
          </a:xfrm>
          <a:prstGeom prst="rect">
            <a:avLst/>
          </a:prstGeom>
        </p:spPr>
      </p:pic>
    </p:spTree>
    <p:extLst>
      <p:ext uri="{BB962C8B-B14F-4D97-AF65-F5344CB8AC3E}">
        <p14:creationId xmlns:p14="http://schemas.microsoft.com/office/powerpoint/2010/main" val="806634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D512D4-ADBC-D89F-BFB1-383C012A0B4B}"/>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A8333165-200D-9E2E-31C0-B75BBFA9B13D}"/>
              </a:ext>
            </a:extLst>
          </p:cNvPr>
          <p:cNvPicPr>
            <a:picLocks noChangeAspect="1"/>
          </p:cNvPicPr>
          <p:nvPr/>
        </p:nvPicPr>
        <p:blipFill>
          <a:blip r:embed="rId3"/>
          <a:srcRect t="7539" b="7539"/>
          <a:stretch/>
        </p:blipFill>
        <p:spPr>
          <a:xfrm>
            <a:off x="4508" y="5316336"/>
            <a:ext cx="9156900" cy="1541664"/>
          </a:xfrm>
          <a:prstGeom prst="rect">
            <a:avLst/>
          </a:prstGeom>
        </p:spPr>
      </p:pic>
      <p:sp>
        <p:nvSpPr>
          <p:cNvPr id="3" name="Title 1">
            <a:extLst>
              <a:ext uri="{FF2B5EF4-FFF2-40B4-BE49-F238E27FC236}">
                <a16:creationId xmlns:a16="http://schemas.microsoft.com/office/drawing/2014/main" id="{3BFB2354-D465-423B-2423-D183DA99363E}"/>
              </a:ext>
            </a:extLst>
          </p:cNvPr>
          <p:cNvSpPr txBox="1">
            <a:spLocks/>
          </p:cNvSpPr>
          <p:nvPr/>
        </p:nvSpPr>
        <p:spPr>
          <a:xfrm>
            <a:off x="0" y="0"/>
            <a:ext cx="9122545" cy="666000"/>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rPr>
              <a:t>Benefits derived from and during the implementation of the DAA </a:t>
            </a:r>
          </a:p>
        </p:txBody>
      </p:sp>
      <p:pic>
        <p:nvPicPr>
          <p:cNvPr id="58" name="Picture 57">
            <a:extLst>
              <a:ext uri="{FF2B5EF4-FFF2-40B4-BE49-F238E27FC236}">
                <a16:creationId xmlns:a16="http://schemas.microsoft.com/office/drawing/2014/main" id="{B5124F67-B261-9036-2C82-2812D20C2DAE}"/>
              </a:ext>
            </a:extLst>
          </p:cNvPr>
          <p:cNvPicPr>
            <a:picLocks noChangeAspect="1"/>
          </p:cNvPicPr>
          <p:nvPr/>
        </p:nvPicPr>
        <p:blipFill>
          <a:blip r:embed="rId4"/>
          <a:stretch>
            <a:fillRect/>
          </a:stretch>
        </p:blipFill>
        <p:spPr>
          <a:xfrm>
            <a:off x="-10728" y="666000"/>
            <a:ext cx="9144000" cy="4381021"/>
          </a:xfrm>
          <a:prstGeom prst="rect">
            <a:avLst/>
          </a:prstGeom>
        </p:spPr>
      </p:pic>
    </p:spTree>
    <p:extLst>
      <p:ext uri="{BB962C8B-B14F-4D97-AF65-F5344CB8AC3E}">
        <p14:creationId xmlns:p14="http://schemas.microsoft.com/office/powerpoint/2010/main" val="1953863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4C248FF6-7A9E-6C5E-BF56-3E25CFF0CCB8}"/>
              </a:ext>
            </a:extLst>
          </p:cNvPr>
          <p:cNvPicPr>
            <a:picLocks noChangeAspect="1"/>
          </p:cNvPicPr>
          <p:nvPr/>
        </p:nvPicPr>
        <p:blipFill>
          <a:blip r:embed="rId3"/>
          <a:srcRect t="7539" b="7539"/>
          <a:stretch/>
        </p:blipFill>
        <p:spPr>
          <a:xfrm>
            <a:off x="102805" y="4967117"/>
            <a:ext cx="8766875" cy="1541664"/>
          </a:xfrm>
          <a:prstGeom prst="rect">
            <a:avLst/>
          </a:prstGeom>
        </p:spPr>
      </p:pic>
      <p:sp>
        <p:nvSpPr>
          <p:cNvPr id="8" name="Title 1">
            <a:extLst>
              <a:ext uri="{FF2B5EF4-FFF2-40B4-BE49-F238E27FC236}">
                <a16:creationId xmlns:a16="http://schemas.microsoft.com/office/drawing/2014/main" id="{6B89CD99-6ADD-D7B7-385D-1D352066E12F}"/>
              </a:ext>
            </a:extLst>
          </p:cNvPr>
          <p:cNvSpPr txBox="1">
            <a:spLocks/>
          </p:cNvSpPr>
          <p:nvPr/>
        </p:nvSpPr>
        <p:spPr>
          <a:xfrm>
            <a:off x="0" y="16219"/>
            <a:ext cx="9144000" cy="666000"/>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j-ea"/>
                <a:cs typeface="+mj-cs"/>
              </a:rPr>
              <a:t>Support required</a:t>
            </a:r>
            <a:endPar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
        <p:nvSpPr>
          <p:cNvPr id="2" name="Content Placeholder 2">
            <a:extLst>
              <a:ext uri="{FF2B5EF4-FFF2-40B4-BE49-F238E27FC236}">
                <a16:creationId xmlns:a16="http://schemas.microsoft.com/office/drawing/2014/main" id="{092A6715-344C-5461-628C-014A03D7FC6F}"/>
              </a:ext>
            </a:extLst>
          </p:cNvPr>
          <p:cNvSpPr txBox="1">
            <a:spLocks/>
          </p:cNvSpPr>
          <p:nvPr/>
        </p:nvSpPr>
        <p:spPr>
          <a:xfrm>
            <a:off x="102805" y="815330"/>
            <a:ext cx="8766875" cy="404374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Government departments and municipality council support to resolve metro and municipality debt challenges within short periods, to prevent escalation to PAJA/legal actions.</a:t>
            </a:r>
          </a:p>
          <a:p>
            <a:pPr marL="0" marR="0" lvl="0" indent="0" algn="l" defTabSz="914400" rtl="0" eaLnBrk="1" fontAlgn="auto" latinLnBrk="0" hangingPunct="1">
              <a:lnSpc>
                <a:spcPct val="90000"/>
              </a:lnSpc>
              <a:spcBef>
                <a:spcPts val="1000"/>
              </a:spcBef>
              <a:spcAft>
                <a:spcPts val="0"/>
              </a:spcAft>
              <a:buClrTx/>
              <a:buSzTx/>
              <a:buFont typeface="Wingdings" panose="05000000000000000000" pitchFamily="2" charset="2"/>
              <a:buNone/>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Enforcement of compliance to payment agreement conditions.</a:t>
            </a:r>
          </a:p>
          <a:p>
            <a:pPr marL="0" marR="0" lvl="0" indent="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None/>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Continued support for municipalities that are compliant to current account payments.</a:t>
            </a:r>
          </a:p>
          <a:p>
            <a:pPr marL="0" marR="0" lvl="0" indent="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None/>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Resolutions regarding municipalities that are not compliant to NT Debt Relief effort</a:t>
            </a:r>
          </a:p>
          <a:p>
            <a:pPr marL="742896" marR="0" lvl="1" indent="-285750" algn="l" defTabSz="914400" rtl="0" eaLnBrk="1" fontAlgn="auto" latinLnBrk="0" hangingPunct="1">
              <a:lnSpc>
                <a:spcPct val="90000"/>
              </a:lnSpc>
              <a:spcBef>
                <a:spcPts val="0"/>
              </a:spcBef>
              <a:spcAft>
                <a:spcPts val="0"/>
              </a:spcAft>
              <a:buClr>
                <a:srgbClr val="FFFFFF">
                  <a:lumMod val="50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Adoption of Eskom Distribution Agency Agreement</a:t>
            </a:r>
          </a:p>
          <a:p>
            <a:pPr marL="742896" marR="0" lvl="1" indent="-285750" algn="l" defTabSz="914400" rtl="0" eaLnBrk="1" fontAlgn="auto" latinLnBrk="0" hangingPunct="1">
              <a:lnSpc>
                <a:spcPct val="90000"/>
              </a:lnSpc>
              <a:spcBef>
                <a:spcPts val="0"/>
              </a:spcBef>
              <a:spcAft>
                <a:spcPts val="0"/>
              </a:spcAft>
              <a:buClr>
                <a:srgbClr val="FFFFFF">
                  <a:lumMod val="50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Direct Payment from Municipality customers to Eskom bank account.</a:t>
            </a:r>
          </a:p>
          <a:p>
            <a:pPr marL="457146" marR="0" lvl="1" indent="0" algn="l" defTabSz="914400" rtl="0" eaLnBrk="1" fontAlgn="auto" latinLnBrk="0" hangingPunct="1">
              <a:lnSpc>
                <a:spcPct val="90000"/>
              </a:lnSpc>
              <a:spcBef>
                <a:spcPts val="0"/>
              </a:spcBef>
              <a:spcAft>
                <a:spcPts val="0"/>
              </a:spcAft>
              <a:buClr>
                <a:srgbClr val="FFFFFF">
                  <a:lumMod val="50000"/>
                </a:srgbClr>
              </a:buClr>
              <a:buSzTx/>
              <a:buFont typeface="Calibri" panose="020F0502020204030204" pitchFamily="34" charset="0"/>
              <a:buNone/>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457146" marR="0" lvl="1" indent="0" algn="l" defTabSz="914400" rtl="0" eaLnBrk="1" fontAlgn="auto" latinLnBrk="0" hangingPunct="1">
              <a:lnSpc>
                <a:spcPct val="90000"/>
              </a:lnSpc>
              <a:spcBef>
                <a:spcPts val="0"/>
              </a:spcBef>
              <a:spcAft>
                <a:spcPts val="0"/>
              </a:spcAft>
              <a:buClr>
                <a:srgbClr val="FFFFFF">
                  <a:lumMod val="50000"/>
                </a:srgbClr>
              </a:buClr>
              <a:buSzTx/>
              <a:buFont typeface="Calibri" panose="020F0502020204030204" pitchFamily="34" charset="0"/>
              <a:buNone/>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Assist municipalities to account in terms of:</a:t>
            </a:r>
            <a:endPar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742896" marR="0" lvl="1" indent="-285750" algn="l" defTabSz="914400" rtl="0" eaLnBrk="1" fontAlgn="auto" latinLnBrk="0" hangingPunct="1">
              <a:lnSpc>
                <a:spcPct val="90000"/>
              </a:lnSpc>
              <a:spcBef>
                <a:spcPts val="0"/>
              </a:spcBef>
              <a:spcAft>
                <a:spcPts val="0"/>
              </a:spcAft>
              <a:buClr>
                <a:srgbClr val="FFFFFF">
                  <a:lumMod val="50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Payment for bulk services (MFMA compliance)</a:t>
            </a:r>
          </a:p>
          <a:p>
            <a:pPr marL="742896" marR="0" lvl="1" indent="-285750" algn="l" defTabSz="914400" rtl="0" eaLnBrk="1" fontAlgn="auto" latinLnBrk="0" hangingPunct="1">
              <a:lnSpc>
                <a:spcPct val="90000"/>
              </a:lnSpc>
              <a:spcBef>
                <a:spcPts val="0"/>
              </a:spcBef>
              <a:spcAft>
                <a:spcPts val="0"/>
              </a:spcAft>
              <a:buClr>
                <a:srgbClr val="FFFFFF">
                  <a:lumMod val="50000"/>
                </a:srgbClr>
              </a:buClr>
              <a:buSzTx/>
              <a:buFont typeface="Arial" panose="020B0604020202020204" pitchFamily="34" charset="0"/>
              <a:buChar char="•"/>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Ringfencing of electricity service</a:t>
            </a:r>
          </a:p>
          <a:p>
            <a:pPr marL="742896" marR="0" lvl="1" indent="-285750" algn="l" defTabSz="914400" rtl="0" eaLnBrk="1" fontAlgn="auto" latinLnBrk="0" hangingPunct="1">
              <a:lnSpc>
                <a:spcPct val="90000"/>
              </a:lnSpc>
              <a:spcBef>
                <a:spcPts val="0"/>
              </a:spcBef>
              <a:spcAft>
                <a:spcPts val="0"/>
              </a:spcAft>
              <a:buClr>
                <a:srgbClr val="FFFFFF">
                  <a:lumMod val="50000"/>
                </a:srgbClr>
              </a:buClr>
              <a:buSzTx/>
              <a:buFont typeface="Arial" panose="020B0604020202020204" pitchFamily="34" charset="0"/>
              <a:buChar char="•"/>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457146" marR="0" lvl="1" indent="0" algn="l" defTabSz="914400" rtl="0" eaLnBrk="1" fontAlgn="auto" latinLnBrk="0" hangingPunct="1">
              <a:lnSpc>
                <a:spcPct val="90000"/>
              </a:lnSpc>
              <a:spcBef>
                <a:spcPts val="0"/>
              </a:spcBef>
              <a:spcAft>
                <a:spcPts val="0"/>
              </a:spcAft>
              <a:buClr>
                <a:srgbClr val="FFFFFF">
                  <a:lumMod val="50000"/>
                </a:srgbClr>
              </a:buClr>
              <a:buSzTx/>
              <a:buFont typeface="Calibri" panose="020F0502020204030204" pitchFamily="34" charset="0"/>
              <a:buNone/>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 </a:t>
            </a:r>
          </a:p>
          <a:p>
            <a:pPr marL="228600" marR="0" lvl="0" indent="-22860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Char char="§"/>
              <a:tabLst/>
              <a:defRPr/>
            </a:pPr>
            <a:r>
              <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rPr>
              <a:t>Increase of the FBE kwh from 50 to 200 kwh with payment to be made directly to Eskom.</a:t>
            </a:r>
          </a:p>
          <a:p>
            <a:pPr marL="228600" marR="0" lvl="0" indent="-22860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None/>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0"/>
              </a:spcBef>
              <a:spcAft>
                <a:spcPts val="0"/>
              </a:spcAft>
              <a:buClr>
                <a:srgbClr val="FFFFFF">
                  <a:lumMod val="50000"/>
                </a:srgbClr>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endParaRPr kumimoji="0" lang="en-ZA" sz="1400" b="0" i="0" u="none" strike="noStrike" kern="1200" cap="none" spc="0" normalizeH="0" baseline="0" noProof="0" dirty="0">
              <a:ln>
                <a:noFill/>
              </a:ln>
              <a:solidFill>
                <a:srgbClr val="1D3E88"/>
              </a:solidFill>
              <a:effectLst/>
              <a:uLnTx/>
              <a:uFillTx/>
              <a:latin typeface="Arial" panose="020B0604020202020204" pitchFamily="34" charset="0"/>
              <a:ea typeface="+mn-ea"/>
              <a:cs typeface="Arial" panose="020B0604020202020204" pitchFamily="34" charset="0"/>
            </a:endParaRPr>
          </a:p>
        </p:txBody>
      </p:sp>
      <p:pic>
        <p:nvPicPr>
          <p:cNvPr id="7" name="Graphic 6" descr="Handshake with solid fill">
            <a:extLst>
              <a:ext uri="{FF2B5EF4-FFF2-40B4-BE49-F238E27FC236}">
                <a16:creationId xmlns:a16="http://schemas.microsoft.com/office/drawing/2014/main" id="{3EC8519B-C77E-9C29-95F3-4EC4EF98267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21038" y="2519915"/>
            <a:ext cx="2858009" cy="2339163"/>
          </a:xfrm>
          <a:prstGeom prst="rect">
            <a:avLst/>
          </a:prstGeom>
        </p:spPr>
      </p:pic>
    </p:spTree>
    <p:extLst>
      <p:ext uri="{BB962C8B-B14F-4D97-AF65-F5344CB8AC3E}">
        <p14:creationId xmlns:p14="http://schemas.microsoft.com/office/powerpoint/2010/main" val="30106963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2768E4E-1A25-ED43-B636-C1F7DA59346E}"/>
              </a:ext>
            </a:extLst>
          </p:cNvPr>
          <p:cNvPicPr>
            <a:picLocks noChangeAspect="1"/>
          </p:cNvPicPr>
          <p:nvPr/>
        </p:nvPicPr>
        <p:blipFill>
          <a:blip r:embed="rId3"/>
          <a:srcRect/>
          <a:stretch/>
        </p:blipFill>
        <p:spPr>
          <a:xfrm>
            <a:off x="741" y="2862"/>
            <a:ext cx="9117447" cy="6855137"/>
          </a:xfrm>
          <a:prstGeom prst="rect">
            <a:avLst/>
          </a:prstGeom>
        </p:spPr>
      </p:pic>
      <p:sp>
        <p:nvSpPr>
          <p:cNvPr id="20" name="Rectangle 19">
            <a:extLst>
              <a:ext uri="{FF2B5EF4-FFF2-40B4-BE49-F238E27FC236}">
                <a16:creationId xmlns:a16="http://schemas.microsoft.com/office/drawing/2014/main" id="{1B93354C-C428-894D-8EF4-53EF36AB400F}"/>
              </a:ext>
            </a:extLst>
          </p:cNvPr>
          <p:cNvSpPr/>
          <p:nvPr/>
        </p:nvSpPr>
        <p:spPr>
          <a:xfrm>
            <a:off x="520065" y="5123274"/>
            <a:ext cx="8103869" cy="707886"/>
          </a:xfrm>
          <a:prstGeom prst="rect">
            <a:avLst/>
          </a:prstGeom>
        </p:spPr>
        <p:txBody>
          <a:bodyPr wrap="square">
            <a:spAutoFit/>
          </a:bodyPr>
          <a:lstStyle/>
          <a:p>
            <a:pPr algn="ctr"/>
            <a:r>
              <a:rPr lang="en-ZA" altLang="en-US" sz="4000" b="1" dirty="0">
                <a:solidFill>
                  <a:schemeClr val="bg1"/>
                </a:solidFill>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2760590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descr="A close-up of a solar panel&#10;&#10;Description automatically generated">
            <a:extLst>
              <a:ext uri="{FF2B5EF4-FFF2-40B4-BE49-F238E27FC236}">
                <a16:creationId xmlns:a16="http://schemas.microsoft.com/office/drawing/2014/main" id="{E2DFFD9D-B983-4BA9-F455-5110F959FCDC}"/>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6104" y="2944039"/>
            <a:ext cx="1895475" cy="1895475"/>
          </a:xfrm>
          <a:prstGeom prst="ellipse">
            <a:avLst/>
          </a:prstGeom>
        </p:spPr>
      </p:pic>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4"/>
          <a:srcRect t="7539" b="7539"/>
          <a:stretch/>
        </p:blipFill>
        <p:spPr>
          <a:xfrm>
            <a:off x="-34355" y="5309893"/>
            <a:ext cx="9156900" cy="1541664"/>
          </a:xfrm>
          <a:prstGeom prst="rect">
            <a:avLst/>
          </a:prstGeom>
        </p:spPr>
      </p:pic>
      <p:sp>
        <p:nvSpPr>
          <p:cNvPr id="4" name="TextBox 3">
            <a:extLst>
              <a:ext uri="{FF2B5EF4-FFF2-40B4-BE49-F238E27FC236}">
                <a16:creationId xmlns:a16="http://schemas.microsoft.com/office/drawing/2014/main" id="{7D7031C3-F9CF-5933-36A9-D61D7AB5F31A}"/>
              </a:ext>
            </a:extLst>
          </p:cNvPr>
          <p:cNvSpPr txBox="1"/>
          <p:nvPr/>
        </p:nvSpPr>
        <p:spPr>
          <a:xfrm>
            <a:off x="2698595" y="635715"/>
            <a:ext cx="6389301" cy="4185761"/>
          </a:xfrm>
          <a:prstGeom prst="rect">
            <a:avLst/>
          </a:prstGeom>
          <a:noFill/>
        </p:spPr>
        <p:txBody>
          <a:bodyPr wrap="square">
            <a:spAutoFit/>
          </a:bodyPr>
          <a:lstStyle/>
          <a:p>
            <a:pPr marL="342900" indent="-342900" defTabSz="914400">
              <a:buFont typeface="+mj-lt"/>
              <a:buAutoNum type="arabicPeriod"/>
            </a:pPr>
            <a:r>
              <a:rPr lang="en-US" sz="1400" dirty="0">
                <a:solidFill>
                  <a:srgbClr val="003896"/>
                </a:solidFill>
                <a:latin typeface="Arial" panose="020B0604020202020204"/>
              </a:rPr>
              <a:t>The key challenge</a:t>
            </a:r>
          </a:p>
          <a:p>
            <a:pPr marL="342900" indent="-342900" defTabSz="914400">
              <a:buFont typeface="+mj-lt"/>
              <a:buAutoNum type="arabicPeriod"/>
            </a:pPr>
            <a:endParaRPr lang="en-US" sz="1400" dirty="0">
              <a:solidFill>
                <a:srgbClr val="003896"/>
              </a:solidFill>
              <a:latin typeface="Arial" panose="020B0604020202020204"/>
            </a:endParaRPr>
          </a:p>
          <a:p>
            <a:pPr marL="342900" indent="-342900" defTabSz="914400">
              <a:buFont typeface="+mj-lt"/>
              <a:buAutoNum type="arabicPeriod"/>
            </a:pPr>
            <a:r>
              <a:rPr lang="en-US" sz="1400" dirty="0">
                <a:solidFill>
                  <a:srgbClr val="003896"/>
                </a:solidFill>
                <a:latin typeface="Arial" panose="020B0604020202020204"/>
              </a:rPr>
              <a:t>Introduction</a:t>
            </a:r>
          </a:p>
          <a:p>
            <a:pPr marL="342900" indent="-342900" defTabSz="914400">
              <a:buFont typeface="+mj-lt"/>
              <a:buAutoNum type="arabicPeriod"/>
            </a:pPr>
            <a:endParaRPr lang="en-US" sz="1400" dirty="0">
              <a:solidFill>
                <a:srgbClr val="003896"/>
              </a:solidFill>
              <a:latin typeface="Arial" panose="020B0604020202020204"/>
            </a:endParaRPr>
          </a:p>
          <a:p>
            <a:pPr marL="342900" indent="-342900" defTabSz="914400">
              <a:buFont typeface="+mj-lt"/>
              <a:buAutoNum type="arabicPeriod"/>
            </a:pPr>
            <a:r>
              <a:rPr lang="en-US" sz="1400" dirty="0">
                <a:solidFill>
                  <a:srgbClr val="003896"/>
                </a:solidFill>
                <a:latin typeface="Arial" panose="020B0604020202020204"/>
              </a:rPr>
              <a:t>Municipality debt overview</a:t>
            </a:r>
          </a:p>
          <a:p>
            <a:pPr marL="342900" indent="-342900" defTabSz="914400">
              <a:buFont typeface="+mj-lt"/>
              <a:buAutoNum type="arabicPeriod"/>
            </a:pPr>
            <a:endParaRPr lang="en-US" sz="1400" dirty="0">
              <a:solidFill>
                <a:srgbClr val="003896"/>
              </a:solidFill>
              <a:latin typeface="Arial" panose="020B0604020202020204"/>
            </a:endParaRPr>
          </a:p>
          <a:p>
            <a:pPr marL="342900" indent="-342900" defTabSz="914400">
              <a:buFont typeface="+mj-lt"/>
              <a:buAutoNum type="arabicPeriod"/>
            </a:pPr>
            <a:r>
              <a:rPr lang="en-US" sz="1400" dirty="0">
                <a:solidFill>
                  <a:srgbClr val="003896"/>
                </a:solidFill>
                <a:latin typeface="Arial" panose="020B0604020202020204"/>
              </a:rPr>
              <a:t>Eskom as a Reticulation and Distribution agent</a:t>
            </a:r>
          </a:p>
          <a:p>
            <a:pPr marL="342900" indent="-342900" defTabSz="914400">
              <a:buFont typeface="+mj-lt"/>
              <a:buAutoNum type="arabicPeriod"/>
            </a:pPr>
            <a:endParaRPr lang="en-US" sz="1400" dirty="0">
              <a:solidFill>
                <a:srgbClr val="003896"/>
              </a:solidFill>
              <a:latin typeface="Arial" panose="020B0604020202020204"/>
            </a:endParaRPr>
          </a:p>
          <a:p>
            <a:pPr marL="342900" indent="-342900" defTabSz="914400">
              <a:buFont typeface="+mj-lt"/>
              <a:buAutoNum type="arabicPeriod"/>
            </a:pPr>
            <a:r>
              <a:rPr lang="en-US" sz="1400" dirty="0">
                <a:solidFill>
                  <a:srgbClr val="003896"/>
                </a:solidFill>
                <a:latin typeface="Arial" panose="020B0604020202020204"/>
              </a:rPr>
              <a:t>Municipal electricity priority focus area</a:t>
            </a:r>
          </a:p>
          <a:p>
            <a:pPr marL="342900" indent="-342900" defTabSz="914400">
              <a:buFont typeface="+mj-lt"/>
              <a:buAutoNum type="arabicPeriod"/>
            </a:pPr>
            <a:endParaRPr lang="en-US" sz="1400" dirty="0">
              <a:solidFill>
                <a:srgbClr val="003896"/>
              </a:solidFill>
              <a:latin typeface="Arial" panose="020B0604020202020204"/>
            </a:endParaRPr>
          </a:p>
          <a:p>
            <a:pPr marL="342900" indent="-342900" defTabSz="914400">
              <a:buFont typeface="+mj-lt"/>
              <a:buAutoNum type="arabicPeriod"/>
            </a:pPr>
            <a:r>
              <a:rPr lang="en-US" sz="1400" dirty="0">
                <a:solidFill>
                  <a:srgbClr val="003896"/>
                </a:solidFill>
                <a:latin typeface="Arial" panose="020B0604020202020204"/>
              </a:rPr>
              <a:t>Mitigating the impact of high electricity tariffs on municipalities &amp; households</a:t>
            </a:r>
          </a:p>
          <a:p>
            <a:pPr marL="342900" indent="-342900" defTabSz="914400">
              <a:buFont typeface="+mj-lt"/>
              <a:buAutoNum type="arabicPeriod"/>
            </a:pPr>
            <a:endParaRPr lang="en-US" sz="1400" dirty="0">
              <a:solidFill>
                <a:srgbClr val="003896"/>
              </a:solidFill>
              <a:latin typeface="Arial" panose="020B0604020202020204"/>
            </a:endParaRPr>
          </a:p>
          <a:p>
            <a:pPr marL="342900" indent="-342900" defTabSz="914400">
              <a:buFont typeface="+mj-lt"/>
              <a:buAutoNum type="arabicPeriod"/>
            </a:pPr>
            <a:r>
              <a:rPr lang="en-US" sz="1400" dirty="0">
                <a:solidFill>
                  <a:srgbClr val="003896"/>
                </a:solidFill>
                <a:latin typeface="Arial" panose="020B0604020202020204"/>
              </a:rPr>
              <a:t>Potential key benefits to be derived by the key role players in the  EDI </a:t>
            </a:r>
          </a:p>
          <a:p>
            <a:pPr marL="342900" indent="-342900" defTabSz="914400">
              <a:buFont typeface="+mj-lt"/>
              <a:buAutoNum type="arabicPeriod"/>
            </a:pPr>
            <a:endParaRPr lang="en-US" sz="1400" dirty="0">
              <a:solidFill>
                <a:srgbClr val="003896"/>
              </a:solidFill>
              <a:latin typeface="Arial" panose="020B0604020202020204"/>
            </a:endParaRPr>
          </a:p>
          <a:p>
            <a:pPr marL="342900" indent="-342900" defTabSz="914400">
              <a:buFont typeface="+mj-lt"/>
              <a:buAutoNum type="arabicPeriod"/>
            </a:pPr>
            <a:r>
              <a:rPr lang="en-US" sz="1400" dirty="0">
                <a:solidFill>
                  <a:srgbClr val="003896"/>
                </a:solidFill>
                <a:latin typeface="Arial" panose="020B0604020202020204"/>
              </a:rPr>
              <a:t>Benefits derived from and during the implementation of the DAA</a:t>
            </a:r>
          </a:p>
          <a:p>
            <a:pPr marL="342900" indent="-342900" defTabSz="914400">
              <a:buFont typeface="+mj-lt"/>
              <a:buAutoNum type="arabicPeriod"/>
            </a:pPr>
            <a:endParaRPr lang="en-US" sz="1400" dirty="0">
              <a:solidFill>
                <a:srgbClr val="003896"/>
              </a:solidFill>
              <a:latin typeface="Arial" panose="020B0604020202020204"/>
            </a:endParaRPr>
          </a:p>
          <a:p>
            <a:pPr marL="342900" indent="-342900" defTabSz="914400">
              <a:buFont typeface="+mj-lt"/>
              <a:buAutoNum type="arabicPeriod"/>
            </a:pPr>
            <a:r>
              <a:rPr lang="en-US" sz="1400" dirty="0">
                <a:solidFill>
                  <a:srgbClr val="003896"/>
                </a:solidFill>
                <a:latin typeface="Arial" panose="020B0604020202020204"/>
              </a:rPr>
              <a:t>Support required </a:t>
            </a:r>
          </a:p>
          <a:p>
            <a:pPr defTabSz="914400"/>
            <a:endParaRPr lang="en-US" sz="1400" dirty="0">
              <a:solidFill>
                <a:srgbClr val="003896"/>
              </a:solidFill>
              <a:latin typeface="Arial" panose="020B0604020202020204"/>
            </a:endParaRPr>
          </a:p>
        </p:txBody>
      </p:sp>
      <p:sp>
        <p:nvSpPr>
          <p:cNvPr id="5" name="Oval 4">
            <a:extLst>
              <a:ext uri="{FF2B5EF4-FFF2-40B4-BE49-F238E27FC236}">
                <a16:creationId xmlns:a16="http://schemas.microsoft.com/office/drawing/2014/main" id="{48DB4106-365E-31D6-F616-4274231DAFF3}"/>
              </a:ext>
            </a:extLst>
          </p:cNvPr>
          <p:cNvSpPr/>
          <p:nvPr/>
        </p:nvSpPr>
        <p:spPr>
          <a:xfrm>
            <a:off x="0" y="1257813"/>
            <a:ext cx="2698595" cy="2633964"/>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 name="Title 1">
            <a:extLst>
              <a:ext uri="{FF2B5EF4-FFF2-40B4-BE49-F238E27FC236}">
                <a16:creationId xmlns:a16="http://schemas.microsoft.com/office/drawing/2014/main" id="{19F3D04B-5C6E-E9E2-1EDF-37AF8A96441E}"/>
              </a:ext>
            </a:extLst>
          </p:cNvPr>
          <p:cNvSpPr txBox="1">
            <a:spLocks/>
          </p:cNvSpPr>
          <p:nvPr/>
        </p:nvSpPr>
        <p:spPr>
          <a:xfrm>
            <a:off x="-27905" y="0"/>
            <a:ext cx="9144000" cy="666000"/>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latin typeface="Arial" panose="020B0604020202020204"/>
              </a:rPr>
              <a:t>Contents</a:t>
            </a:r>
            <a:endPar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811149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1">
            <a:extLst>
              <a:ext uri="{FF2B5EF4-FFF2-40B4-BE49-F238E27FC236}">
                <a16:creationId xmlns:a16="http://schemas.microsoft.com/office/drawing/2014/main" id="{99F1FFA9-D672-408C-9220-ADEEC6ABD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74DC1C23-1E7A-88D6-2956-08D9B25E7CC9}"/>
              </a:ext>
            </a:extLst>
          </p:cNvPr>
          <p:cNvSpPr txBox="1">
            <a:spLocks/>
          </p:cNvSpPr>
          <p:nvPr/>
        </p:nvSpPr>
        <p:spPr>
          <a:xfrm>
            <a:off x="482346" y="937253"/>
            <a:ext cx="5013198" cy="407419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fontAlgn="auto">
              <a:spcBef>
                <a:spcPts val="1000"/>
              </a:spcBef>
              <a:spcAft>
                <a:spcPts val="0"/>
              </a:spcAft>
              <a:buClrTx/>
              <a:buSzTx/>
              <a:buNone/>
              <a:tabLst/>
              <a:defRPr/>
            </a:pPr>
            <a:r>
              <a:rPr kumimoji="0" lang="en-US" b="1" i="0" u="none" strike="noStrike" cap="none" spc="0" normalizeH="0" baseline="0" noProof="0" dirty="0">
                <a:ln>
                  <a:noFill/>
                </a:ln>
                <a:solidFill>
                  <a:schemeClr val="tx2"/>
                </a:solidFill>
                <a:effectLst/>
                <a:uLnTx/>
                <a:uFillTx/>
              </a:rPr>
              <a:t>Municipality Debt</a:t>
            </a:r>
          </a:p>
          <a:p>
            <a:pPr marL="285750" indent="-285750">
              <a:spcAft>
                <a:spcPts val="1200"/>
              </a:spcAft>
              <a:buFont typeface="Arial" panose="020B0604020202020204" pitchFamily="34" charset="0"/>
              <a:buChar char="•"/>
              <a:defRPr/>
            </a:pPr>
            <a:r>
              <a:rPr lang="en-US" sz="1200" b="1" dirty="0">
                <a:solidFill>
                  <a:srgbClr val="003896"/>
                </a:solidFill>
                <a:latin typeface="Arial" panose="020B0604020202020204"/>
              </a:rPr>
              <a:t>Municipal Arrear debt as at end of August 2025 is R 103.5 Billion 2025 </a:t>
            </a:r>
            <a:r>
              <a:rPr lang="en-US" sz="1200" dirty="0">
                <a:solidFill>
                  <a:srgbClr val="003896"/>
                </a:solidFill>
                <a:latin typeface="Arial" panose="020B0604020202020204"/>
              </a:rPr>
              <a:t>and </a:t>
            </a:r>
            <a:r>
              <a:rPr lang="en-US" sz="1200" b="1" dirty="0">
                <a:solidFill>
                  <a:srgbClr val="003896"/>
                </a:solidFill>
                <a:latin typeface="Arial" panose="020B0604020202020204"/>
              </a:rPr>
              <a:t>growing monthly by R2 billion</a:t>
            </a:r>
            <a:r>
              <a:rPr lang="en-US" sz="1200" dirty="0">
                <a:solidFill>
                  <a:srgbClr val="003896"/>
                </a:solidFill>
                <a:latin typeface="Arial" panose="020B0604020202020204"/>
              </a:rPr>
              <a:t> due to systemic challenges in the Electricity Distribution Industry (EDI). </a:t>
            </a:r>
          </a:p>
          <a:p>
            <a:pPr marL="285750" indent="-285750">
              <a:spcAft>
                <a:spcPts val="1200"/>
              </a:spcAft>
              <a:buFont typeface="Arial" panose="020B0604020202020204" pitchFamily="34" charset="0"/>
              <a:buChar char="•"/>
              <a:defRPr/>
            </a:pPr>
            <a:r>
              <a:rPr lang="en-US" sz="1200" dirty="0">
                <a:solidFill>
                  <a:srgbClr val="003896"/>
                </a:solidFill>
                <a:latin typeface="Arial" panose="020B0604020202020204"/>
              </a:rPr>
              <a:t>Municipalities are unable and, in some instances, refuse to pay utilities for the services they receive.</a:t>
            </a:r>
          </a:p>
          <a:p>
            <a:pPr marL="285750" indent="-285750">
              <a:spcAft>
                <a:spcPts val="1200"/>
              </a:spcAft>
              <a:buFont typeface="Arial" panose="020B0604020202020204" pitchFamily="34" charset="0"/>
              <a:buChar char="•"/>
              <a:defRPr/>
            </a:pPr>
            <a:r>
              <a:rPr lang="en-US" sz="1200" dirty="0">
                <a:solidFill>
                  <a:srgbClr val="003896"/>
                </a:solidFill>
                <a:latin typeface="Arial" panose="020B0604020202020204"/>
              </a:rPr>
              <a:t>Addressing these systemic issues within municipalities will lead to improved municipal electricity operations and a more efficient EDI</a:t>
            </a:r>
          </a:p>
          <a:p>
            <a:pPr marL="285750" indent="-285750">
              <a:spcAft>
                <a:spcPts val="1200"/>
              </a:spcAft>
              <a:buFont typeface="Arial" panose="020B0604020202020204" pitchFamily="34" charset="0"/>
              <a:buChar char="•"/>
              <a:defRPr/>
            </a:pPr>
            <a:r>
              <a:rPr kumimoji="0" lang="en-US" b="1" i="0" u="none" strike="noStrike" cap="none" spc="0" normalizeH="0" baseline="0" noProof="0" dirty="0">
                <a:ln>
                  <a:noFill/>
                </a:ln>
                <a:solidFill>
                  <a:schemeClr val="tx2"/>
                </a:solidFill>
                <a:effectLst/>
                <a:uLnTx/>
                <a:uFillTx/>
              </a:rPr>
              <a:t>Advocacy for municipalities to pay for services rendered and embrace partnerships (Active Partnering Program) that includes the DAA.</a:t>
            </a:r>
          </a:p>
          <a:p>
            <a:pPr marL="0" marR="0" lvl="0" fontAlgn="auto">
              <a:spcBef>
                <a:spcPts val="1000"/>
              </a:spcBef>
              <a:spcAft>
                <a:spcPts val="0"/>
              </a:spcAft>
              <a:buClrTx/>
              <a:buSzTx/>
              <a:buFont typeface="Arial" panose="020B0604020202020204" pitchFamily="34" charset="0"/>
              <a:buChar char="•"/>
              <a:tabLst/>
              <a:defRPr/>
            </a:pPr>
            <a:endParaRPr kumimoji="0" lang="en-US" b="0" i="0" u="none" strike="noStrike" cap="none" spc="0" normalizeH="0" baseline="0" noProof="0" dirty="0">
              <a:ln>
                <a:noFill/>
              </a:ln>
              <a:solidFill>
                <a:schemeClr val="tx2"/>
              </a:solidFill>
              <a:effectLst/>
              <a:uLnTx/>
              <a:uFillTx/>
            </a:endParaRPr>
          </a:p>
          <a:p>
            <a:pPr marL="0" marR="0" lvl="0" fontAlgn="auto">
              <a:spcBef>
                <a:spcPts val="1000"/>
              </a:spcBef>
              <a:spcAft>
                <a:spcPts val="0"/>
              </a:spcAft>
              <a:buClrTx/>
              <a:buSzTx/>
              <a:buFont typeface="Arial" panose="020B0604020202020204" pitchFamily="34" charset="0"/>
              <a:buChar char="•"/>
              <a:tabLst/>
              <a:defRPr/>
            </a:pPr>
            <a:endParaRPr kumimoji="0" lang="en-US" b="0" i="0" u="none" strike="noStrike" cap="none" spc="0" normalizeH="0" baseline="0" noProof="0" dirty="0">
              <a:ln>
                <a:noFill/>
              </a:ln>
              <a:solidFill>
                <a:schemeClr val="tx2"/>
              </a:solidFill>
              <a:effectLst/>
              <a:uLnTx/>
              <a:uFillTx/>
            </a:endParaRPr>
          </a:p>
        </p:txBody>
      </p:sp>
      <p:pic>
        <p:nvPicPr>
          <p:cNvPr id="4" name="Picture 3">
            <a:extLst>
              <a:ext uri="{FF2B5EF4-FFF2-40B4-BE49-F238E27FC236}">
                <a16:creationId xmlns:a16="http://schemas.microsoft.com/office/drawing/2014/main" id="{F186017D-05BD-347C-231B-D139CFC9C6D4}"/>
              </a:ext>
            </a:extLst>
          </p:cNvPr>
          <p:cNvPicPr>
            <a:picLocks noChangeAspect="1"/>
          </p:cNvPicPr>
          <p:nvPr/>
        </p:nvPicPr>
        <p:blipFill rotWithShape="1">
          <a:blip r:embed="rId3"/>
          <a:srcRect t="3477" r="3" b="34340"/>
          <a:stretch/>
        </p:blipFill>
        <p:spPr>
          <a:xfrm>
            <a:off x="5572125" y="740665"/>
            <a:ext cx="3493008" cy="3140972"/>
          </a:xfrm>
          <a:custGeom>
            <a:avLst/>
            <a:gdLst/>
            <a:ahLst/>
            <a:cxnLst/>
            <a:rect l="l" t="t" r="r" b="b"/>
            <a:pathLst>
              <a:path w="7287684" h="3694372">
                <a:moveTo>
                  <a:pt x="1047969" y="0"/>
                </a:moveTo>
                <a:lnTo>
                  <a:pt x="7287684" y="0"/>
                </a:lnTo>
                <a:lnTo>
                  <a:pt x="7287684" y="814388"/>
                </a:lnTo>
                <a:lnTo>
                  <a:pt x="7287684" y="3694372"/>
                </a:lnTo>
                <a:lnTo>
                  <a:pt x="471411" y="3694372"/>
                </a:lnTo>
                <a:lnTo>
                  <a:pt x="470992" y="3686621"/>
                </a:lnTo>
                <a:cubicBezTo>
                  <a:pt x="458999" y="3642419"/>
                  <a:pt x="427907" y="3602236"/>
                  <a:pt x="376383" y="3554015"/>
                </a:cubicBezTo>
                <a:cubicBezTo>
                  <a:pt x="315976" y="3500438"/>
                  <a:pt x="255568" y="3454003"/>
                  <a:pt x="170288" y="3407569"/>
                </a:cubicBezTo>
                <a:cubicBezTo>
                  <a:pt x="365723" y="3382565"/>
                  <a:pt x="163181" y="3296841"/>
                  <a:pt x="230695" y="3243263"/>
                </a:cubicBezTo>
                <a:cubicBezTo>
                  <a:pt x="369276" y="3221831"/>
                  <a:pt x="479431" y="3393282"/>
                  <a:pt x="667759" y="3343275"/>
                </a:cubicBezTo>
                <a:cubicBezTo>
                  <a:pt x="440344" y="3196828"/>
                  <a:pt x="184501" y="3150393"/>
                  <a:pt x="17493" y="2953940"/>
                </a:cubicBezTo>
                <a:cubicBezTo>
                  <a:pt x="56580" y="2911078"/>
                  <a:pt x="95667" y="2953940"/>
                  <a:pt x="127647" y="2936081"/>
                </a:cubicBezTo>
                <a:cubicBezTo>
                  <a:pt x="127647" y="2925365"/>
                  <a:pt x="500751" y="2993232"/>
                  <a:pt x="522071" y="2714625"/>
                </a:cubicBezTo>
                <a:cubicBezTo>
                  <a:pt x="529178" y="2714625"/>
                  <a:pt x="536285" y="2714625"/>
                  <a:pt x="543391" y="2703909"/>
                </a:cubicBezTo>
                <a:cubicBezTo>
                  <a:pt x="582478" y="2664619"/>
                  <a:pt x="546945" y="2571750"/>
                  <a:pt x="610905" y="2564606"/>
                </a:cubicBezTo>
                <a:cubicBezTo>
                  <a:pt x="681973" y="2557462"/>
                  <a:pt x="749487" y="2525315"/>
                  <a:pt x="824107" y="2543175"/>
                </a:cubicBezTo>
                <a:cubicBezTo>
                  <a:pt x="880961" y="2557462"/>
                  <a:pt x="941368" y="2575322"/>
                  <a:pt x="1001776" y="2575322"/>
                </a:cubicBezTo>
                <a:cubicBezTo>
                  <a:pt x="1065736" y="2575322"/>
                  <a:pt x="1154570" y="2696766"/>
                  <a:pt x="1193658" y="2536031"/>
                </a:cubicBezTo>
                <a:cubicBezTo>
                  <a:pt x="1193658" y="2528888"/>
                  <a:pt x="1303812" y="2546747"/>
                  <a:pt x="1364219" y="2553891"/>
                </a:cubicBezTo>
                <a:cubicBezTo>
                  <a:pt x="1413966" y="2561035"/>
                  <a:pt x="1474374" y="2593181"/>
                  <a:pt x="1509907" y="2528888"/>
                </a:cubicBezTo>
                <a:cubicBezTo>
                  <a:pt x="1527674" y="2489596"/>
                  <a:pt x="1442393" y="2418159"/>
                  <a:pt x="1367772" y="2411015"/>
                </a:cubicBezTo>
                <a:cubicBezTo>
                  <a:pt x="1300259" y="2403872"/>
                  <a:pt x="1232745" y="2396728"/>
                  <a:pt x="1168784" y="2411015"/>
                </a:cubicBezTo>
                <a:cubicBezTo>
                  <a:pt x="1090610" y="2428875"/>
                  <a:pt x="1047969" y="2400300"/>
                  <a:pt x="1026649" y="2336007"/>
                </a:cubicBezTo>
                <a:cubicBezTo>
                  <a:pt x="1001776" y="2268141"/>
                  <a:pt x="955582" y="2232422"/>
                  <a:pt x="891621" y="2200275"/>
                </a:cubicBezTo>
                <a:cubicBezTo>
                  <a:pt x="735273" y="2121694"/>
                  <a:pt x="586032" y="2028825"/>
                  <a:pt x="415470" y="1982390"/>
                </a:cubicBezTo>
                <a:cubicBezTo>
                  <a:pt x="383490" y="1975246"/>
                  <a:pt x="344403" y="1960959"/>
                  <a:pt x="330189" y="1900238"/>
                </a:cubicBezTo>
                <a:cubicBezTo>
                  <a:pt x="792127" y="1993106"/>
                  <a:pt x="1211424" y="2232422"/>
                  <a:pt x="1687576" y="2218135"/>
                </a:cubicBezTo>
                <a:cubicBezTo>
                  <a:pt x="1559654" y="2143125"/>
                  <a:pt x="1406860" y="2139554"/>
                  <a:pt x="1268278" y="2085975"/>
                </a:cubicBezTo>
                <a:cubicBezTo>
                  <a:pt x="1367772" y="2046685"/>
                  <a:pt x="1460160" y="2089547"/>
                  <a:pt x="1552548" y="2110978"/>
                </a:cubicBezTo>
                <a:cubicBezTo>
                  <a:pt x="1630722" y="2128837"/>
                  <a:pt x="1701789" y="2132410"/>
                  <a:pt x="1708896" y="2021681"/>
                </a:cubicBezTo>
                <a:cubicBezTo>
                  <a:pt x="1708896" y="2010965"/>
                  <a:pt x="1708896" y="2003821"/>
                  <a:pt x="1708896" y="1993106"/>
                </a:cubicBezTo>
                <a:cubicBezTo>
                  <a:pt x="1680469" y="1946672"/>
                  <a:pt x="1641382" y="1925240"/>
                  <a:pt x="1591635" y="1910953"/>
                </a:cubicBezTo>
                <a:cubicBezTo>
                  <a:pt x="1563208" y="1903809"/>
                  <a:pt x="1524121" y="1889522"/>
                  <a:pt x="1524121" y="1857375"/>
                </a:cubicBezTo>
                <a:cubicBezTo>
                  <a:pt x="1527674" y="1735931"/>
                  <a:pt x="1431733" y="1700212"/>
                  <a:pt x="1339346" y="1664493"/>
                </a:cubicBezTo>
                <a:cubicBezTo>
                  <a:pt x="1389093" y="1603772"/>
                  <a:pt x="1431733" y="1646635"/>
                  <a:pt x="1470820" y="1643062"/>
                </a:cubicBezTo>
                <a:cubicBezTo>
                  <a:pt x="1495694" y="1639491"/>
                  <a:pt x="1520567" y="1635919"/>
                  <a:pt x="1520567" y="1603772"/>
                </a:cubicBezTo>
                <a:cubicBezTo>
                  <a:pt x="1520567" y="1578769"/>
                  <a:pt x="1509907" y="1546622"/>
                  <a:pt x="1485034" y="1546622"/>
                </a:cubicBezTo>
                <a:cubicBezTo>
                  <a:pt x="1328686" y="1543050"/>
                  <a:pt x="1239851" y="1371600"/>
                  <a:pt x="1076396" y="1371600"/>
                </a:cubicBezTo>
                <a:cubicBezTo>
                  <a:pt x="976902" y="1371600"/>
                  <a:pt x="1126144" y="1275159"/>
                  <a:pt x="1044416" y="1235869"/>
                </a:cubicBezTo>
                <a:cubicBezTo>
                  <a:pt x="1026649" y="1225153"/>
                  <a:pt x="1094163" y="1210866"/>
                  <a:pt x="1122590" y="1214437"/>
                </a:cubicBezTo>
                <a:cubicBezTo>
                  <a:pt x="1151017" y="1218009"/>
                  <a:pt x="1175891" y="1243013"/>
                  <a:pt x="1211424" y="1225153"/>
                </a:cubicBezTo>
                <a:cubicBezTo>
                  <a:pt x="1229191" y="1160860"/>
                  <a:pt x="1182997" y="1135856"/>
                  <a:pt x="1140357" y="1117997"/>
                </a:cubicBezTo>
                <a:cubicBezTo>
                  <a:pt x="1047969" y="1075135"/>
                  <a:pt x="955582" y="1025129"/>
                  <a:pt x="852534" y="1010841"/>
                </a:cubicBezTo>
                <a:cubicBezTo>
                  <a:pt x="817001" y="1007269"/>
                  <a:pt x="795680" y="989409"/>
                  <a:pt x="799234" y="953690"/>
                </a:cubicBezTo>
                <a:cubicBezTo>
                  <a:pt x="806340" y="907256"/>
                  <a:pt x="841874" y="921544"/>
                  <a:pt x="870301" y="925115"/>
                </a:cubicBezTo>
                <a:cubicBezTo>
                  <a:pt x="888068" y="928688"/>
                  <a:pt x="905835" y="939403"/>
                  <a:pt x="923602" y="914400"/>
                </a:cubicBezTo>
                <a:cubicBezTo>
                  <a:pt x="611794" y="724198"/>
                  <a:pt x="409919" y="684684"/>
                  <a:pt x="132090" y="589415"/>
                </a:cubicBezTo>
                <a:lnTo>
                  <a:pt x="31922" y="552917"/>
                </a:lnTo>
                <a:lnTo>
                  <a:pt x="26859" y="541335"/>
                </a:lnTo>
                <a:cubicBezTo>
                  <a:pt x="20137" y="534929"/>
                  <a:pt x="8953" y="532232"/>
                  <a:pt x="0" y="527681"/>
                </a:cubicBezTo>
                <a:cubicBezTo>
                  <a:pt x="5969" y="516305"/>
                  <a:pt x="7617" y="502963"/>
                  <a:pt x="17905" y="493550"/>
                </a:cubicBezTo>
                <a:cubicBezTo>
                  <a:pt x="23947" y="488022"/>
                  <a:pt x="35344" y="487159"/>
                  <a:pt x="44763" y="486724"/>
                </a:cubicBezTo>
                <a:lnTo>
                  <a:pt x="165722" y="483650"/>
                </a:lnTo>
                <a:lnTo>
                  <a:pt x="193385" y="498723"/>
                </a:lnTo>
                <a:cubicBezTo>
                  <a:pt x="210263" y="511671"/>
                  <a:pt x="227142" y="525066"/>
                  <a:pt x="315976" y="535781"/>
                </a:cubicBezTo>
                <a:cubicBezTo>
                  <a:pt x="401257" y="546497"/>
                  <a:pt x="479431" y="582216"/>
                  <a:pt x="575372" y="525066"/>
                </a:cubicBezTo>
                <a:cubicBezTo>
                  <a:pt x="639332" y="485775"/>
                  <a:pt x="742380" y="528637"/>
                  <a:pt x="820554" y="560785"/>
                </a:cubicBezTo>
                <a:cubicBezTo>
                  <a:pt x="884515" y="589360"/>
                  <a:pt x="948475" y="596503"/>
                  <a:pt x="1033756" y="560785"/>
                </a:cubicBezTo>
                <a:cubicBezTo>
                  <a:pt x="955582" y="539354"/>
                  <a:pt x="895175" y="521494"/>
                  <a:pt x="834767" y="507206"/>
                </a:cubicBezTo>
                <a:cubicBezTo>
                  <a:pt x="785020" y="496491"/>
                  <a:pt x="756593" y="471488"/>
                  <a:pt x="760147" y="417909"/>
                </a:cubicBezTo>
                <a:cubicBezTo>
                  <a:pt x="760147" y="389334"/>
                  <a:pt x="749487" y="350044"/>
                  <a:pt x="785020" y="335757"/>
                </a:cubicBezTo>
                <a:cubicBezTo>
                  <a:pt x="813447" y="321469"/>
                  <a:pt x="852534" y="335757"/>
                  <a:pt x="866748" y="360759"/>
                </a:cubicBezTo>
                <a:cubicBezTo>
                  <a:pt x="884515" y="407194"/>
                  <a:pt x="902281" y="450056"/>
                  <a:pt x="962689" y="453629"/>
                </a:cubicBezTo>
                <a:cubicBezTo>
                  <a:pt x="1044416" y="460771"/>
                  <a:pt x="998222" y="432197"/>
                  <a:pt x="984009" y="396478"/>
                </a:cubicBezTo>
                <a:cubicBezTo>
                  <a:pt x="969795" y="357188"/>
                  <a:pt x="1012436" y="346472"/>
                  <a:pt x="1040863" y="353615"/>
                </a:cubicBezTo>
                <a:cubicBezTo>
                  <a:pt x="1147464" y="385763"/>
                  <a:pt x="1257618" y="328613"/>
                  <a:pt x="1367772" y="375047"/>
                </a:cubicBezTo>
                <a:cubicBezTo>
                  <a:pt x="1339346" y="260747"/>
                  <a:pt x="1278938" y="210741"/>
                  <a:pt x="1151017" y="192881"/>
                </a:cubicBezTo>
                <a:cubicBezTo>
                  <a:pt x="1104823" y="189310"/>
                  <a:pt x="1055076" y="196453"/>
                  <a:pt x="1012436" y="164306"/>
                </a:cubicBezTo>
                <a:cubicBezTo>
                  <a:pt x="987562" y="146447"/>
                  <a:pt x="962689" y="125016"/>
                  <a:pt x="980456" y="89297"/>
                </a:cubicBezTo>
                <a:cubicBezTo>
                  <a:pt x="991116" y="64294"/>
                  <a:pt x="1019542" y="64294"/>
                  <a:pt x="1044416" y="71437"/>
                </a:cubicBezTo>
                <a:cubicBezTo>
                  <a:pt x="1147464" y="110728"/>
                  <a:pt x="1257618" y="121444"/>
                  <a:pt x="1364219" y="135731"/>
                </a:cubicBezTo>
                <a:cubicBezTo>
                  <a:pt x="1381986" y="139303"/>
                  <a:pt x="1399753" y="146447"/>
                  <a:pt x="1417520" y="110728"/>
                </a:cubicBezTo>
                <a:cubicBezTo>
                  <a:pt x="1293152" y="78581"/>
                  <a:pt x="1172337" y="35719"/>
                  <a:pt x="1047969" y="0"/>
                </a:cubicBezTo>
                <a:close/>
              </a:path>
            </a:pathLst>
          </a:custGeom>
        </p:spPr>
      </p:pic>
      <p:pic>
        <p:nvPicPr>
          <p:cNvPr id="5" name="Picture 4">
            <a:extLst>
              <a:ext uri="{FF2B5EF4-FFF2-40B4-BE49-F238E27FC236}">
                <a16:creationId xmlns:a16="http://schemas.microsoft.com/office/drawing/2014/main" id="{4C248FF6-7A9E-6C5E-BF56-3E25CFF0CCB8}"/>
              </a:ext>
            </a:extLst>
          </p:cNvPr>
          <p:cNvPicPr>
            <a:picLocks noChangeAspect="1"/>
          </p:cNvPicPr>
          <p:nvPr/>
        </p:nvPicPr>
        <p:blipFill>
          <a:blip r:embed="rId4"/>
          <a:srcRect t="7539" b="7539"/>
          <a:stretch/>
        </p:blipFill>
        <p:spPr>
          <a:xfrm>
            <a:off x="102805" y="5163892"/>
            <a:ext cx="8766875" cy="1541664"/>
          </a:xfrm>
          <a:prstGeom prst="rect">
            <a:avLst/>
          </a:prstGeom>
        </p:spPr>
      </p:pic>
      <p:sp>
        <p:nvSpPr>
          <p:cNvPr id="6" name="TextBox 5">
            <a:extLst>
              <a:ext uri="{FF2B5EF4-FFF2-40B4-BE49-F238E27FC236}">
                <a16:creationId xmlns:a16="http://schemas.microsoft.com/office/drawing/2014/main" id="{83468BF8-6C9F-3219-E03D-AAB9949F956E}"/>
              </a:ext>
            </a:extLst>
          </p:cNvPr>
          <p:cNvSpPr txBox="1"/>
          <p:nvPr/>
        </p:nvSpPr>
        <p:spPr>
          <a:xfrm>
            <a:off x="6721161" y="2703435"/>
            <a:ext cx="1639229" cy="307777"/>
          </a:xfrm>
          <a:prstGeom prst="rect">
            <a:avLst/>
          </a:prstGeom>
          <a:noFill/>
        </p:spPr>
        <p:txBody>
          <a:bodyPr wrap="square" rtlCol="0">
            <a:spAutoFit/>
          </a:bodyPr>
          <a:lstStyle/>
          <a:p>
            <a:pPr defTabSz="914400">
              <a:buClr>
                <a:srgbClr val="FFFFFF">
                  <a:lumMod val="50000"/>
                </a:srgbClr>
              </a:buClr>
            </a:pPr>
            <a:r>
              <a:rPr lang="en-US" sz="1400" b="1" dirty="0">
                <a:solidFill>
                  <a:srgbClr val="FFFF00"/>
                </a:solidFill>
                <a:latin typeface="Arial" panose="020B0604020202020204"/>
              </a:rPr>
              <a:t>Debt monster</a:t>
            </a:r>
            <a:endParaRPr lang="en-ZA" sz="1400" b="1" dirty="0" err="1">
              <a:solidFill>
                <a:srgbClr val="FFFF00"/>
              </a:solidFill>
              <a:latin typeface="Arial" panose="020B0604020202020204"/>
            </a:endParaRPr>
          </a:p>
        </p:txBody>
      </p:sp>
      <p:sp>
        <p:nvSpPr>
          <p:cNvPr id="8" name="Title 1">
            <a:extLst>
              <a:ext uri="{FF2B5EF4-FFF2-40B4-BE49-F238E27FC236}">
                <a16:creationId xmlns:a16="http://schemas.microsoft.com/office/drawing/2014/main" id="{6B89CD99-6ADD-D7B7-385D-1D352066E12F}"/>
              </a:ext>
            </a:extLst>
          </p:cNvPr>
          <p:cNvSpPr txBox="1">
            <a:spLocks/>
          </p:cNvSpPr>
          <p:nvPr/>
        </p:nvSpPr>
        <p:spPr>
          <a:xfrm>
            <a:off x="0" y="74665"/>
            <a:ext cx="9144000" cy="666000"/>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latin typeface="Arial" panose="020B0604020202020204"/>
              </a:rPr>
              <a:t>The key challenge</a:t>
            </a:r>
            <a:endPar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34630862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4B816DD-7804-EDFE-7AA4-2E12636CCAC2}"/>
              </a:ext>
            </a:extLst>
          </p:cNvPr>
          <p:cNvSpPr txBox="1">
            <a:spLocks/>
          </p:cNvSpPr>
          <p:nvPr>
            <p:custDataLst>
              <p:tags r:id="rId1"/>
            </p:custDataLst>
          </p:nvPr>
        </p:nvSpPr>
        <p:spPr>
          <a:xfrm>
            <a:off x="1553492" y="465293"/>
            <a:ext cx="1411186" cy="5349791"/>
          </a:xfrm>
          <a:prstGeom prst="rect">
            <a:avLst/>
          </a:prstGeom>
          <a:solidFill>
            <a:srgbClr val="003896"/>
          </a:solidFill>
          <a:ln w="19050">
            <a:noFill/>
            <a:miter lim="800000"/>
            <a:headEnd/>
            <a:tailEnd/>
          </a:ln>
          <a:effectLst/>
        </p:spPr>
        <p:txBody>
          <a:bodyPr lIns="36000" tIns="36000" rIns="36000" bIns="37477" anchor="ctr"/>
          <a:lstStyle>
            <a:lvl1pPr marL="0" lvl="0" indent="0" defTabSz="913526" eaLnBrk="1" hangingPunct="1">
              <a:buClr>
                <a:schemeClr val="tx2"/>
              </a:buClr>
              <a:defRPr baseline="0">
                <a:latin typeface="+mn-lt"/>
              </a:defRPr>
            </a:lvl1pPr>
            <a:lvl2pPr marL="197607" lvl="1" indent="-195987" defTabSz="913526" eaLnBrk="1" hangingPunct="1">
              <a:buClr>
                <a:srgbClr val="83725B"/>
              </a:buClr>
              <a:buSzPct val="125000"/>
              <a:buFont typeface="Arial" charset="0"/>
              <a:buChar char="▪"/>
              <a:defRPr baseline="0">
                <a:latin typeface="+mn-lt"/>
              </a:defRPr>
            </a:lvl2pPr>
            <a:lvl3pPr marL="466481" lvl="2" indent="-267255" defTabSz="913526" eaLnBrk="1" hangingPunct="1">
              <a:buClr>
                <a:srgbClr val="83725B"/>
              </a:buClr>
              <a:buSzPct val="120000"/>
              <a:buFont typeface="Arial" charset="0"/>
              <a:buChar char="–"/>
              <a:defRPr baseline="0">
                <a:latin typeface="+mn-lt"/>
              </a:defRPr>
            </a:lvl3pPr>
            <a:lvl4pPr marL="626835" lvl="3" indent="-158733" defTabSz="913526" eaLnBrk="1" hangingPunct="1">
              <a:buClr>
                <a:srgbClr val="83725B"/>
              </a:buClr>
              <a:buSzPct val="120000"/>
              <a:buFont typeface="Arial" charset="0"/>
              <a:buChar char="▫"/>
              <a:defRPr baseline="0">
                <a:latin typeface="+mn-lt"/>
              </a:defRPr>
            </a:lvl4pPr>
            <a:lvl5pPr marL="765029" lvl="4" indent="-132818" defTabSz="913526" eaLnBrk="1" hangingPunct="1">
              <a:buClr>
                <a:srgbClr val="83725B"/>
              </a:buClr>
              <a:buSzPct val="89000"/>
              <a:buFont typeface="Arial" charset="0"/>
              <a:buChar char="-"/>
              <a:defRPr baseline="0">
                <a:latin typeface="+mn-lt"/>
              </a:defRPr>
            </a:lvl5pPr>
            <a:lvl6pPr marL="765029" indent="-132818" defTabSz="913526" fontAlgn="base">
              <a:spcBef>
                <a:spcPct val="0"/>
              </a:spcBef>
              <a:spcAft>
                <a:spcPct val="0"/>
              </a:spcAft>
              <a:buClr>
                <a:schemeClr val="tx2"/>
              </a:buClr>
              <a:buSzPct val="89000"/>
              <a:buFont typeface="Arial" charset="0"/>
              <a:buChar char="-"/>
              <a:defRPr baseline="0">
                <a:latin typeface="+mn-lt"/>
              </a:defRPr>
            </a:lvl6pPr>
            <a:lvl7pPr marL="765029" indent="-132818" defTabSz="913526" fontAlgn="base">
              <a:spcBef>
                <a:spcPct val="0"/>
              </a:spcBef>
              <a:spcAft>
                <a:spcPct val="0"/>
              </a:spcAft>
              <a:buClr>
                <a:schemeClr val="tx2"/>
              </a:buClr>
              <a:buSzPct val="89000"/>
              <a:buFont typeface="Arial" charset="0"/>
              <a:buChar char="-"/>
              <a:defRPr baseline="0">
                <a:latin typeface="+mn-lt"/>
              </a:defRPr>
            </a:lvl7pPr>
            <a:lvl8pPr marL="765029" indent="-132818" defTabSz="913526" fontAlgn="base">
              <a:spcBef>
                <a:spcPct val="0"/>
              </a:spcBef>
              <a:spcAft>
                <a:spcPct val="0"/>
              </a:spcAft>
              <a:buClr>
                <a:schemeClr val="tx2"/>
              </a:buClr>
              <a:buSzPct val="89000"/>
              <a:buFont typeface="Arial" charset="0"/>
              <a:buChar char="-"/>
              <a:defRPr baseline="0">
                <a:latin typeface="+mn-lt"/>
              </a:defRPr>
            </a:lvl8pPr>
            <a:lvl9pPr marL="765029" indent="-132818" defTabSz="913526" fontAlgn="base">
              <a:spcBef>
                <a:spcPct val="0"/>
              </a:spcBef>
              <a:spcAft>
                <a:spcPct val="0"/>
              </a:spcAft>
              <a:buClr>
                <a:schemeClr val="tx2"/>
              </a:buClr>
              <a:buSzPct val="89000"/>
              <a:buFont typeface="Arial" charset="0"/>
              <a:buChar char="-"/>
              <a:defRPr baseline="0">
                <a:latin typeface="+mn-lt"/>
              </a:defRPr>
            </a:lvl9pPr>
          </a:lstStyle>
          <a:p>
            <a:pPr marL="186269" marR="0" lvl="0" indent="0" algn="ctr" defTabSz="932071" rtl="0" eaLnBrk="1" fontAlgn="base" latinLnBrk="0" hangingPunct="1">
              <a:lnSpc>
                <a:spcPct val="100000"/>
              </a:lnSpc>
              <a:spcBef>
                <a:spcPct val="0"/>
              </a:spcBef>
              <a:spcAft>
                <a:spcPct val="0"/>
              </a:spcAft>
              <a:buClr>
                <a:srgbClr val="83725B"/>
              </a:buClr>
              <a:buSzTx/>
              <a:buFontTx/>
              <a:buNone/>
              <a:tabLst/>
              <a:defRPr/>
            </a:pPr>
            <a:r>
              <a:rPr kumimoji="0" lang="en-GB" sz="1400" b="1" i="0" u="none" strike="noStrike" kern="0" cap="none" spc="0" normalizeH="0" baseline="0" noProof="0" dirty="0">
                <a:ln>
                  <a:noFill/>
                </a:ln>
                <a:solidFill>
                  <a:srgbClr val="FFFFFF"/>
                </a:solidFill>
                <a:effectLst/>
                <a:uLnTx/>
                <a:uFillTx/>
                <a:latin typeface="Gill Sans MT" panose="020B0502020104020203" pitchFamily="34" charset="0"/>
                <a:ea typeface="ＭＳ Ｐゴシック"/>
                <a:cs typeface="Arial"/>
              </a:rPr>
              <a:t>DAA</a:t>
            </a:r>
          </a:p>
        </p:txBody>
      </p:sp>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5"/>
          <a:srcRect t="7539" b="7539"/>
          <a:stretch/>
        </p:blipFill>
        <p:spPr>
          <a:xfrm>
            <a:off x="-34355" y="5864093"/>
            <a:ext cx="9156900" cy="1019592"/>
          </a:xfrm>
          <a:prstGeom prst="rect">
            <a:avLst/>
          </a:prstGeom>
        </p:spPr>
      </p:pic>
      <p:sp>
        <p:nvSpPr>
          <p:cNvPr id="5" name="Rectangle 4">
            <a:extLst>
              <a:ext uri="{FF2B5EF4-FFF2-40B4-BE49-F238E27FC236}">
                <a16:creationId xmlns:a16="http://schemas.microsoft.com/office/drawing/2014/main" id="{C23EF38E-C0CD-6CBA-055D-9B122B68A834}"/>
              </a:ext>
            </a:extLst>
          </p:cNvPr>
          <p:cNvSpPr/>
          <p:nvPr/>
        </p:nvSpPr>
        <p:spPr>
          <a:xfrm>
            <a:off x="100584" y="465787"/>
            <a:ext cx="1380908" cy="5349297"/>
          </a:xfrm>
          <a:prstGeom prst="rect">
            <a:avLst/>
          </a:prstGeom>
          <a:solidFill>
            <a:srgbClr val="C1B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9" name="Rectangle 8">
            <a:extLst>
              <a:ext uri="{FF2B5EF4-FFF2-40B4-BE49-F238E27FC236}">
                <a16:creationId xmlns:a16="http://schemas.microsoft.com/office/drawing/2014/main" id="{18CBA467-7F7F-2BB3-DE88-72B24F02609E}"/>
              </a:ext>
            </a:extLst>
          </p:cNvPr>
          <p:cNvSpPr/>
          <p:nvPr/>
        </p:nvSpPr>
        <p:spPr>
          <a:xfrm>
            <a:off x="1033706" y="465293"/>
            <a:ext cx="504000" cy="534979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ZA" sz="16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2" name="Graphic 11" descr="Bullseye outline">
            <a:extLst>
              <a:ext uri="{FF2B5EF4-FFF2-40B4-BE49-F238E27FC236}">
                <a16:creationId xmlns:a16="http://schemas.microsoft.com/office/drawing/2014/main" id="{FB4EDC58-4EE1-F6F0-C5CC-4326988830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284" y="1200580"/>
            <a:ext cx="914400" cy="914400"/>
          </a:xfrm>
          <a:prstGeom prst="rect">
            <a:avLst/>
          </a:prstGeom>
        </p:spPr>
      </p:pic>
      <p:pic>
        <p:nvPicPr>
          <p:cNvPr id="13" name="Graphic 12" descr="Signature outline">
            <a:extLst>
              <a:ext uri="{FF2B5EF4-FFF2-40B4-BE49-F238E27FC236}">
                <a16:creationId xmlns:a16="http://schemas.microsoft.com/office/drawing/2014/main" id="{9873F251-9AC9-DC90-8F2C-0D6BA2423E0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04243" y="3977639"/>
            <a:ext cx="648000" cy="575223"/>
          </a:xfrm>
          <a:prstGeom prst="rect">
            <a:avLst/>
          </a:prstGeom>
        </p:spPr>
      </p:pic>
      <p:sp>
        <p:nvSpPr>
          <p:cNvPr id="17" name="TextBox 16">
            <a:extLst>
              <a:ext uri="{FF2B5EF4-FFF2-40B4-BE49-F238E27FC236}">
                <a16:creationId xmlns:a16="http://schemas.microsoft.com/office/drawing/2014/main" id="{E480F9EF-134A-E2D0-F9F2-E89B3C5F0E46}"/>
              </a:ext>
            </a:extLst>
          </p:cNvPr>
          <p:cNvSpPr txBox="1"/>
          <p:nvPr>
            <p:custDataLst>
              <p:tags r:id="rId2"/>
            </p:custDataLst>
          </p:nvPr>
        </p:nvSpPr>
        <p:spPr>
          <a:xfrm>
            <a:off x="2935499" y="465787"/>
            <a:ext cx="5945637" cy="4358827"/>
          </a:xfrm>
          <a:prstGeom prst="rect">
            <a:avLst/>
          </a:prstGeom>
          <a:noFill/>
        </p:spPr>
        <p:txBody>
          <a:bodyPr wrap="square" lIns="95191" tIns="47596" rIns="95191" bIns="47596">
            <a:spAutoFit/>
          </a:bodyPr>
          <a:lstStyle>
            <a:defPPr>
              <a:defRPr lang="en-US"/>
            </a:defPPr>
            <a:lvl1pPr marL="171450" indent="-171450">
              <a:buSzPct val="99000"/>
              <a:buFont typeface="Wingdings" pitchFamily="2" charset="2"/>
              <a:buChar char="§"/>
              <a:defRPr sz="1050"/>
            </a:lvl1pPr>
            <a:lvl2pPr marL="450850" lvl="1" indent="-184150">
              <a:buSzPct val="99000"/>
              <a:buFont typeface="Arial" pitchFamily="34" charset="0"/>
              <a:buChar char="̶"/>
              <a:defRPr sz="1050"/>
            </a:lvl2pPr>
          </a:lstStyle>
          <a:p>
            <a:pPr marL="285750" lvl="1" indent="-285750" algn="just" defTabSz="914400" fontAlgn="t">
              <a:spcBef>
                <a:spcPts val="600"/>
              </a:spcBef>
              <a:spcAft>
                <a:spcPts val="1200"/>
              </a:spcAft>
              <a:buClr>
                <a:srgbClr val="83725B"/>
              </a:buClr>
              <a:buFontTx/>
              <a:buChar char="»"/>
              <a:defRPr/>
            </a:pPr>
            <a:r>
              <a:rPr lang="en-ZA" sz="1200" dirty="0">
                <a:solidFill>
                  <a:srgbClr val="003896"/>
                </a:solidFill>
                <a:latin typeface="Arial" panose="020B0604020202020204"/>
              </a:rPr>
              <a:t>The presentation provides background to the Distribution Agency Agreement with a focus on highlights and achievements.</a:t>
            </a:r>
            <a:endParaRPr lang="en-US" sz="1200" b="1" dirty="0">
              <a:solidFill>
                <a:srgbClr val="003896"/>
              </a:solidFill>
              <a:latin typeface="Arial" panose="020B0604020202020204"/>
            </a:endParaRPr>
          </a:p>
          <a:p>
            <a:pPr marL="285750" lvl="1" indent="-285750" algn="just" defTabSz="914400" fontAlgn="t">
              <a:spcBef>
                <a:spcPts val="600"/>
              </a:spcBef>
              <a:spcAft>
                <a:spcPts val="1200"/>
              </a:spcAft>
              <a:buClr>
                <a:srgbClr val="83725B"/>
              </a:buClr>
              <a:buFontTx/>
              <a:buChar char="»"/>
              <a:defRPr/>
            </a:pPr>
            <a:r>
              <a:rPr lang="en-US" sz="1200" b="1" dirty="0">
                <a:solidFill>
                  <a:srgbClr val="003896"/>
                </a:solidFill>
                <a:latin typeface="Arial" panose="020B0604020202020204"/>
              </a:rPr>
              <a:t>The focus of the DAA is to assist municipalities with their electricity business, enabling them to pay their bulk accounts in full to Eskom and prevent the growth of the municipality debt</a:t>
            </a:r>
            <a:r>
              <a:rPr lang="en-US" sz="1200" dirty="0">
                <a:solidFill>
                  <a:srgbClr val="003896"/>
                </a:solidFill>
                <a:latin typeface="Arial" panose="020B0604020202020204"/>
              </a:rPr>
              <a:t>.</a:t>
            </a:r>
          </a:p>
          <a:p>
            <a:pPr marL="285750" indent="-285750" algn="just" defTabSz="914400">
              <a:spcAft>
                <a:spcPts val="1200"/>
              </a:spcAft>
              <a:buClr>
                <a:srgbClr val="83725B"/>
              </a:buClr>
              <a:buFontTx/>
              <a:buChar char="»"/>
              <a:defRPr/>
            </a:pPr>
            <a:r>
              <a:rPr lang="en-ZA" sz="1200" dirty="0">
                <a:solidFill>
                  <a:srgbClr val="003896"/>
                </a:solidFill>
                <a:latin typeface="Arial" panose="020B0604020202020204"/>
              </a:rPr>
              <a:t>The DAA process deals with municipalities in crisis on a wholistic, one-by-one basis</a:t>
            </a:r>
          </a:p>
          <a:p>
            <a:pPr marL="285750" lvl="1" indent="-285750" algn="just" defTabSz="914400" fontAlgn="t">
              <a:spcBef>
                <a:spcPts val="600"/>
              </a:spcBef>
              <a:spcAft>
                <a:spcPts val="1200"/>
              </a:spcAft>
              <a:buClr>
                <a:srgbClr val="83725B"/>
              </a:buClr>
              <a:buFontTx/>
              <a:buChar char="»"/>
              <a:defRPr/>
            </a:pPr>
            <a:r>
              <a:rPr lang="en-US" sz="1200" dirty="0">
                <a:solidFill>
                  <a:srgbClr val="003896"/>
                </a:solidFill>
                <a:latin typeface="Arial" panose="020B0604020202020204"/>
              </a:rPr>
              <a:t>The DAA will realize benefits for the sustainability of the entire Electricity Distribution Industry. </a:t>
            </a:r>
          </a:p>
          <a:p>
            <a:pPr marL="285750" lvl="1" indent="-285750" algn="just" defTabSz="914400" fontAlgn="t">
              <a:spcBef>
                <a:spcPts val="600"/>
              </a:spcBef>
              <a:spcAft>
                <a:spcPts val="1200"/>
              </a:spcAft>
              <a:buClr>
                <a:srgbClr val="83725B"/>
              </a:buClr>
              <a:buFontTx/>
              <a:buChar char="»"/>
              <a:defRPr/>
            </a:pPr>
            <a:r>
              <a:rPr lang="en-US" sz="1200" dirty="0">
                <a:solidFill>
                  <a:srgbClr val="003896"/>
                </a:solidFill>
                <a:latin typeface="Arial" panose="020B0604020202020204"/>
              </a:rPr>
              <a:t>The DAA </a:t>
            </a:r>
            <a:r>
              <a:rPr lang="en-US" sz="1200" b="1" dirty="0">
                <a:solidFill>
                  <a:srgbClr val="003896"/>
                </a:solidFill>
                <a:latin typeface="Arial" panose="020B0604020202020204"/>
              </a:rPr>
              <a:t>entails partnering with municipalities </a:t>
            </a:r>
            <a:r>
              <a:rPr lang="en-US" sz="1200" dirty="0">
                <a:solidFill>
                  <a:srgbClr val="003896"/>
                </a:solidFill>
                <a:latin typeface="Arial" panose="020B0604020202020204"/>
              </a:rPr>
              <a:t>with their reticulation and distribution of electricity business; revenue collection and retail services.</a:t>
            </a:r>
          </a:p>
          <a:p>
            <a:pPr marL="285750" lvl="1" indent="-285750" algn="just" defTabSz="914400" fontAlgn="t">
              <a:spcBef>
                <a:spcPts val="600"/>
              </a:spcBef>
              <a:spcAft>
                <a:spcPts val="1200"/>
              </a:spcAft>
              <a:buClr>
                <a:srgbClr val="83725B"/>
              </a:buClr>
              <a:buFontTx/>
              <a:buChar char="»"/>
              <a:defRPr/>
            </a:pPr>
            <a:r>
              <a:rPr lang="en-US" sz="1200" dirty="0">
                <a:solidFill>
                  <a:srgbClr val="003896"/>
                </a:solidFill>
                <a:latin typeface="Arial" panose="020B0604020202020204"/>
              </a:rPr>
              <a:t>The DAA </a:t>
            </a:r>
            <a:r>
              <a:rPr lang="en-US" sz="1200" b="1" dirty="0">
                <a:solidFill>
                  <a:srgbClr val="003896"/>
                </a:solidFill>
                <a:latin typeface="Arial" panose="020B0604020202020204"/>
              </a:rPr>
              <a:t>supports municipalities to provide sustainable local services </a:t>
            </a:r>
            <a:r>
              <a:rPr lang="en-US" sz="1200" dirty="0">
                <a:solidFill>
                  <a:srgbClr val="003896"/>
                </a:solidFill>
                <a:latin typeface="Arial" panose="020B0604020202020204"/>
              </a:rPr>
              <a:t>whilst also contributing to the sustainability of South Africa as a whole.</a:t>
            </a:r>
          </a:p>
          <a:p>
            <a:pPr marL="285750" lvl="1" indent="-285750" algn="just" defTabSz="914400" fontAlgn="t">
              <a:spcBef>
                <a:spcPts val="600"/>
              </a:spcBef>
              <a:spcAft>
                <a:spcPts val="1200"/>
              </a:spcAft>
              <a:buClr>
                <a:srgbClr val="83725B"/>
              </a:buClr>
              <a:buFontTx/>
              <a:buChar char="»"/>
              <a:defRPr/>
            </a:pPr>
            <a:r>
              <a:rPr lang="en-US" sz="1200" dirty="0">
                <a:solidFill>
                  <a:srgbClr val="003896"/>
                </a:solidFill>
                <a:latin typeface="Arial" panose="020B0604020202020204"/>
              </a:rPr>
              <a:t>The DAA is </a:t>
            </a:r>
            <a:r>
              <a:rPr lang="en-US" sz="1200" b="1" dirty="0">
                <a:solidFill>
                  <a:srgbClr val="003896"/>
                </a:solidFill>
                <a:latin typeface="Arial" panose="020B0604020202020204"/>
              </a:rPr>
              <a:t>not meant to be a permanent solution but a transition for municipalities </a:t>
            </a:r>
            <a:r>
              <a:rPr lang="en-US" sz="1200" dirty="0">
                <a:solidFill>
                  <a:srgbClr val="003896"/>
                </a:solidFill>
                <a:latin typeface="Arial" panose="020B0604020202020204"/>
              </a:rPr>
              <a:t>to better their operations, collect revenue </a:t>
            </a:r>
            <a:r>
              <a:rPr lang="en-US" sz="1200" b="1" dirty="0">
                <a:solidFill>
                  <a:srgbClr val="003896"/>
                </a:solidFill>
                <a:latin typeface="Arial" panose="020B0604020202020204"/>
              </a:rPr>
              <a:t>to enable them to pay for electricity</a:t>
            </a:r>
            <a:r>
              <a:rPr lang="en-US" sz="1200" dirty="0">
                <a:solidFill>
                  <a:srgbClr val="003896"/>
                </a:solidFill>
                <a:latin typeface="Arial" panose="020B0604020202020204"/>
              </a:rPr>
              <a:t>.</a:t>
            </a:r>
            <a:endParaRPr lang="en-ZA" sz="1200" dirty="0">
              <a:solidFill>
                <a:srgbClr val="003896"/>
              </a:solidFill>
              <a:latin typeface="Arial" panose="020B0604020202020204"/>
            </a:endParaRPr>
          </a:p>
        </p:txBody>
      </p:sp>
      <p:sp>
        <p:nvSpPr>
          <p:cNvPr id="18" name="Title 1">
            <a:extLst>
              <a:ext uri="{FF2B5EF4-FFF2-40B4-BE49-F238E27FC236}">
                <a16:creationId xmlns:a16="http://schemas.microsoft.com/office/drawing/2014/main" id="{164A8C00-52F4-6EB3-B7FD-7CF8276F27CE}"/>
              </a:ext>
            </a:extLst>
          </p:cNvPr>
          <p:cNvSpPr txBox="1">
            <a:spLocks/>
          </p:cNvSpPr>
          <p:nvPr/>
        </p:nvSpPr>
        <p:spPr>
          <a:xfrm>
            <a:off x="1" y="0"/>
            <a:ext cx="9144000" cy="411627"/>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latin typeface="Arial" panose="020B0604020202020204"/>
              </a:rPr>
              <a:t>Introduction</a:t>
            </a:r>
            <a:endPar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5121137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0" y="5465135"/>
            <a:ext cx="9156900" cy="1187096"/>
          </a:xfrm>
          <a:prstGeom prst="rect">
            <a:avLst/>
          </a:prstGeom>
        </p:spPr>
      </p:pic>
      <p:sp>
        <p:nvSpPr>
          <p:cNvPr id="5" name="Title 1">
            <a:extLst>
              <a:ext uri="{FF2B5EF4-FFF2-40B4-BE49-F238E27FC236}">
                <a16:creationId xmlns:a16="http://schemas.microsoft.com/office/drawing/2014/main" id="{E3E6EE55-47DE-E955-A3AF-D41051CE0259}"/>
              </a:ext>
            </a:extLst>
          </p:cNvPr>
          <p:cNvSpPr txBox="1">
            <a:spLocks/>
          </p:cNvSpPr>
          <p:nvPr/>
        </p:nvSpPr>
        <p:spPr>
          <a:xfrm>
            <a:off x="1" y="0"/>
            <a:ext cx="9144000" cy="666000"/>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solidFill>
                  <a:srgbClr val="FFFFFF"/>
                </a:solidFill>
                <a:latin typeface="Arial" panose="020B0604020202020204"/>
              </a:rPr>
              <a:t>Municipality debt overview</a:t>
            </a:r>
            <a:endPar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pic>
        <p:nvPicPr>
          <p:cNvPr id="4" name="Picture 3">
            <a:extLst>
              <a:ext uri="{FF2B5EF4-FFF2-40B4-BE49-F238E27FC236}">
                <a16:creationId xmlns:a16="http://schemas.microsoft.com/office/drawing/2014/main" id="{A74E0951-C169-4594-464C-FFADF59D1792}"/>
              </a:ext>
            </a:extLst>
          </p:cNvPr>
          <p:cNvPicPr>
            <a:picLocks noChangeAspect="1"/>
          </p:cNvPicPr>
          <p:nvPr/>
        </p:nvPicPr>
        <p:blipFill>
          <a:blip r:embed="rId4"/>
          <a:stretch>
            <a:fillRect/>
          </a:stretch>
        </p:blipFill>
        <p:spPr>
          <a:xfrm>
            <a:off x="0" y="1424398"/>
            <a:ext cx="9144000" cy="4009204"/>
          </a:xfrm>
          <a:prstGeom prst="rect">
            <a:avLst/>
          </a:prstGeom>
        </p:spPr>
      </p:pic>
    </p:spTree>
    <p:extLst>
      <p:ext uri="{BB962C8B-B14F-4D97-AF65-F5344CB8AC3E}">
        <p14:creationId xmlns:p14="http://schemas.microsoft.com/office/powerpoint/2010/main" val="32578918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6023001"/>
            <a:ext cx="9156900" cy="860683"/>
          </a:xfrm>
          <a:prstGeom prst="rect">
            <a:avLst/>
          </a:prstGeom>
        </p:spPr>
      </p:pic>
      <p:sp>
        <p:nvSpPr>
          <p:cNvPr id="4" name="Title 1">
            <a:extLst>
              <a:ext uri="{FF2B5EF4-FFF2-40B4-BE49-F238E27FC236}">
                <a16:creationId xmlns:a16="http://schemas.microsoft.com/office/drawing/2014/main" id="{2623FA57-7CDE-DC6F-E303-FA72436BD70D}"/>
              </a:ext>
            </a:extLst>
          </p:cNvPr>
          <p:cNvSpPr txBox="1">
            <a:spLocks/>
          </p:cNvSpPr>
          <p:nvPr/>
        </p:nvSpPr>
        <p:spPr>
          <a:xfrm>
            <a:off x="361681" y="205769"/>
            <a:ext cx="9511777" cy="66600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j-ea"/>
                <a:cs typeface="+mj-cs"/>
              </a:rPr>
              <a:t>Eskom as a Reticulation and Distribution agent</a:t>
            </a:r>
            <a:endPar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
        <p:nvSpPr>
          <p:cNvPr id="6" name="Content Placeholder 4">
            <a:extLst>
              <a:ext uri="{FF2B5EF4-FFF2-40B4-BE49-F238E27FC236}">
                <a16:creationId xmlns:a16="http://schemas.microsoft.com/office/drawing/2014/main" id="{F3BB03BA-A392-2487-7C7B-1AABF5BC7CC0}"/>
              </a:ext>
            </a:extLst>
          </p:cNvPr>
          <p:cNvSpPr txBox="1">
            <a:spLocks/>
          </p:cNvSpPr>
          <p:nvPr/>
        </p:nvSpPr>
        <p:spPr>
          <a:xfrm>
            <a:off x="144862" y="722634"/>
            <a:ext cx="4093536" cy="286232"/>
          </a:xfrm>
          <a:prstGeom prst="rect">
            <a:avLst/>
          </a:prstGeom>
          <a:solidFill>
            <a:srgbClr val="83725B"/>
          </a:solidFill>
        </p:spPr>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90000"/>
              </a:lnSpc>
              <a:spcBef>
                <a:spcPct val="0"/>
              </a:spcBef>
              <a:spcAft>
                <a:spcPct val="0"/>
              </a:spcAft>
              <a:buClrTx/>
              <a:buSzTx/>
              <a:buFont typeface="Wingdings" panose="05000000000000000000" pitchFamily="2" charset="2"/>
              <a:buNone/>
              <a:tabLst/>
              <a:defRPr/>
            </a:pPr>
            <a:r>
              <a:rPr kumimoji="0" 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rPr>
              <a:t>Principles</a:t>
            </a:r>
            <a:endParaRPr kumimoji="0" lang="en-ZA"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charset="0"/>
            </a:endParaRPr>
          </a:p>
        </p:txBody>
      </p:sp>
      <p:sp>
        <p:nvSpPr>
          <p:cNvPr id="9" name="TextBox 8">
            <a:extLst>
              <a:ext uri="{FF2B5EF4-FFF2-40B4-BE49-F238E27FC236}">
                <a16:creationId xmlns:a16="http://schemas.microsoft.com/office/drawing/2014/main" id="{F56EBB69-967B-2032-F066-7F8CA97F0A4C}"/>
              </a:ext>
            </a:extLst>
          </p:cNvPr>
          <p:cNvSpPr txBox="1"/>
          <p:nvPr/>
        </p:nvSpPr>
        <p:spPr>
          <a:xfrm>
            <a:off x="4554822" y="701089"/>
            <a:ext cx="4455043" cy="307777"/>
          </a:xfrm>
          <a:prstGeom prst="rect">
            <a:avLst/>
          </a:prstGeom>
          <a:solidFill>
            <a:srgbClr val="83725B"/>
          </a:solidFill>
        </p:spPr>
        <p:txBody>
          <a:bodyPr wrap="square" rtlCol="0">
            <a:spAutoFit/>
          </a:bodyPr>
          <a:lstStyle/>
          <a:p>
            <a:pPr algn="ctr" defTabSz="914400" fontAlgn="base">
              <a:spcBef>
                <a:spcPct val="0"/>
              </a:spcBef>
              <a:spcAft>
                <a:spcPct val="0"/>
              </a:spcAft>
              <a:defRPr/>
            </a:pPr>
            <a:r>
              <a:rPr lang="en-US" sz="1400" b="1" dirty="0">
                <a:solidFill>
                  <a:srgbClr val="FFFFFF"/>
                </a:solidFill>
                <a:latin typeface="Arial" panose="020B0604020202020204"/>
                <a:cs typeface="Arial" charset="0"/>
              </a:rPr>
              <a:t>Roles and responsibilities</a:t>
            </a:r>
            <a:endParaRPr lang="en-ZA" sz="1400" b="1" dirty="0">
              <a:solidFill>
                <a:srgbClr val="FFFFFF"/>
              </a:solidFill>
              <a:latin typeface="Arial" panose="020B0604020202020204"/>
              <a:cs typeface="Arial" charset="0"/>
            </a:endParaRPr>
          </a:p>
        </p:txBody>
      </p:sp>
      <p:sp>
        <p:nvSpPr>
          <p:cNvPr id="10" name="Rounded Rectangle 11">
            <a:extLst>
              <a:ext uri="{FF2B5EF4-FFF2-40B4-BE49-F238E27FC236}">
                <a16:creationId xmlns:a16="http://schemas.microsoft.com/office/drawing/2014/main" id="{A1ADF581-BAEF-7E01-6EFB-191F1B25F7AA}"/>
              </a:ext>
            </a:extLst>
          </p:cNvPr>
          <p:cNvSpPr/>
          <p:nvPr/>
        </p:nvSpPr>
        <p:spPr>
          <a:xfrm>
            <a:off x="104958" y="1038693"/>
            <a:ext cx="3689499" cy="5096673"/>
          </a:xfrm>
          <a:prstGeom prst="roundRect">
            <a:avLst/>
          </a:prstGeom>
          <a:solidFill>
            <a:srgbClr val="003896"/>
          </a:solidFill>
          <a:ln w="25400" cap="flat" cmpd="sng" algn="ctr">
            <a:noFill/>
            <a:prstDash val="solid"/>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FFFFFF"/>
                </a:solidFill>
                <a:effectLst/>
                <a:uLnTx/>
                <a:uFillTx/>
                <a:latin typeface="Arial" panose="020B0604020202020204"/>
                <a:cs typeface="Arial"/>
              </a:rPr>
              <a:t>The municipality retains its license to reticulate and distribute.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FFFFFF"/>
              </a:solidFill>
              <a:effectLst/>
              <a:uLnTx/>
              <a:uFillTx/>
              <a:latin typeface="Arial" panose="020B0604020202020204"/>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FFFFFF"/>
                </a:solidFill>
                <a:effectLst/>
                <a:uLnTx/>
                <a:uFillTx/>
                <a:latin typeface="Arial" panose="020B0604020202020204"/>
                <a:cs typeface="Arial"/>
              </a:rPr>
              <a:t>Customers remain at municipal tariffs.</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FFFFFF"/>
              </a:solidFill>
              <a:effectLst/>
              <a:uLnTx/>
              <a:uFillTx/>
              <a:latin typeface="Arial" panose="020B0604020202020204"/>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rial" panose="020B0604020202020204"/>
                <a:cs typeface="Arial"/>
              </a:rPr>
              <a:t>Eskom partners &amp; assists with the distribution and reticulation service.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FFFFFF"/>
              </a:solidFill>
              <a:effectLst/>
              <a:uLnTx/>
              <a:uFillTx/>
              <a:latin typeface="Arial" panose="020B0604020202020204"/>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FFFFFF"/>
                </a:solidFill>
                <a:effectLst/>
                <a:uLnTx/>
                <a:uFillTx/>
                <a:latin typeface="Arial" panose="020B0604020202020204"/>
                <a:cs typeface="Arial"/>
              </a:rPr>
              <a:t>The electricity business is fully ring-fenced.</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FFFFFF"/>
              </a:solidFill>
              <a:effectLst/>
              <a:uLnTx/>
              <a:uFillTx/>
              <a:latin typeface="Arial" panose="020B0604020202020204"/>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rial" panose="020B0604020202020204"/>
                <a:cs typeface="Arial"/>
              </a:rPr>
              <a:t>Billing and revenue collection for electricity is done by Eskom.</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FFFFFF"/>
              </a:solidFill>
              <a:effectLst/>
              <a:uLnTx/>
              <a:uFillTx/>
              <a:latin typeface="Arial" panose="020B0604020202020204"/>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0" cap="none" spc="0" normalizeH="0" baseline="0" noProof="0" dirty="0">
                <a:ln>
                  <a:noFill/>
                </a:ln>
                <a:solidFill>
                  <a:srgbClr val="FFFFFF"/>
                </a:solidFill>
                <a:effectLst/>
                <a:uLnTx/>
                <a:uFillTx/>
                <a:latin typeface="Arial" panose="020B0604020202020204"/>
                <a:cs typeface="Arial"/>
              </a:rPr>
              <a:t>Customers pay directly into a controlled bank account.</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200" b="0" i="0" u="none" strike="noStrike" kern="0" cap="none" spc="0" normalizeH="0" baseline="0" noProof="0" dirty="0">
              <a:ln>
                <a:noFill/>
              </a:ln>
              <a:solidFill>
                <a:srgbClr val="FFFFFF"/>
              </a:solidFill>
              <a:effectLst/>
              <a:uLnTx/>
              <a:uFillTx/>
              <a:latin typeface="Arial" panose="020B0604020202020204"/>
              <a:cs typeface="Aria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0" cap="none" spc="0" normalizeH="0" baseline="0" noProof="0" dirty="0">
                <a:ln>
                  <a:noFill/>
                </a:ln>
                <a:solidFill>
                  <a:srgbClr val="FFFFFF"/>
                </a:solidFill>
                <a:effectLst/>
                <a:uLnTx/>
                <a:uFillTx/>
                <a:latin typeface="Arial" panose="020B0604020202020204"/>
                <a:cs typeface="Arial"/>
              </a:rPr>
              <a:t>FBE grant and provision directly via Eskom to ensure disbursement to indigents – the importance of an updated indigent register by the municipality.</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0" dirty="0">
              <a:solidFill>
                <a:srgbClr val="FFFFFF"/>
              </a:solidFill>
              <a:latin typeface="Arial" panose="020B0604020202020204"/>
              <a:cs typeface="Arial"/>
            </a:endParaRPr>
          </a:p>
          <a:p>
            <a:pPr marL="171450" indent="-171450" defTabSz="914400">
              <a:buFont typeface="Arial" panose="020B0604020202020204" pitchFamily="34" charset="0"/>
              <a:buChar char="•"/>
              <a:defRPr/>
            </a:pPr>
            <a:r>
              <a:rPr lang="en-US" sz="1200" kern="0" dirty="0">
                <a:solidFill>
                  <a:srgbClr val="FFFFFF"/>
                </a:solidFill>
                <a:latin typeface="Arial" panose="020B0604020202020204"/>
                <a:cs typeface="Arial"/>
              </a:rPr>
              <a:t>Capital investment is provided via municipal funding mechanisms.</a:t>
            </a:r>
          </a:p>
        </p:txBody>
      </p:sp>
      <p:grpSp>
        <p:nvGrpSpPr>
          <p:cNvPr id="11" name="Group 10">
            <a:extLst>
              <a:ext uri="{FF2B5EF4-FFF2-40B4-BE49-F238E27FC236}">
                <a16:creationId xmlns:a16="http://schemas.microsoft.com/office/drawing/2014/main" id="{1BB693F4-1968-B8B4-E5D8-1895F04F0F04}"/>
              </a:ext>
            </a:extLst>
          </p:cNvPr>
          <p:cNvGrpSpPr/>
          <p:nvPr/>
        </p:nvGrpSpPr>
        <p:grpSpPr>
          <a:xfrm>
            <a:off x="4656716" y="1077556"/>
            <a:ext cx="4487284" cy="2295058"/>
            <a:chOff x="6186134" y="1396045"/>
            <a:chExt cx="4768823" cy="2295058"/>
          </a:xfrm>
        </p:grpSpPr>
        <p:sp>
          <p:nvSpPr>
            <p:cNvPr id="12" name="Rectangle: Rounded Corners 11">
              <a:extLst>
                <a:ext uri="{FF2B5EF4-FFF2-40B4-BE49-F238E27FC236}">
                  <a16:creationId xmlns:a16="http://schemas.microsoft.com/office/drawing/2014/main" id="{B037F7EA-E679-D534-6F44-6E5E2074330B}"/>
                </a:ext>
              </a:extLst>
            </p:cNvPr>
            <p:cNvSpPr/>
            <p:nvPr/>
          </p:nvSpPr>
          <p:spPr>
            <a:xfrm>
              <a:off x="6186134" y="1396045"/>
              <a:ext cx="4558025" cy="2180246"/>
            </a:xfrm>
            <a:prstGeom prst="roundRect">
              <a:avLst/>
            </a:prstGeom>
            <a:solidFill>
              <a:srgbClr val="003896"/>
            </a:solidFill>
            <a:ln w="12700" cap="flat" cmpd="sng" algn="ctr">
              <a:solidFill>
                <a:srgbClr val="00389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3" name="Rectangle 8">
              <a:extLst>
                <a:ext uri="{FF2B5EF4-FFF2-40B4-BE49-F238E27FC236}">
                  <a16:creationId xmlns:a16="http://schemas.microsoft.com/office/drawing/2014/main" id="{197B7998-798A-2C4A-C989-A4DE30A3CE69}"/>
                </a:ext>
              </a:extLst>
            </p:cNvPr>
            <p:cNvSpPr txBox="1"/>
            <p:nvPr/>
          </p:nvSpPr>
          <p:spPr>
            <a:xfrm>
              <a:off x="6396932" y="1509287"/>
              <a:ext cx="4558025" cy="218181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lvl="0" defTabSz="912813">
                <a:buClr>
                  <a:schemeClr val="tx2"/>
                </a:buClr>
                <a:defRPr sz="1600">
                  <a:latin typeface="+mn-lt"/>
                </a:defRPr>
              </a:lvl1pPr>
              <a:lvl2pPr marL="196850" lvl="1" indent="-195263" defTabSz="912813">
                <a:buClr>
                  <a:schemeClr val="tx2"/>
                </a:buClr>
                <a:buSzPct val="125000"/>
                <a:buFont typeface="Arial" charset="0"/>
                <a:buChar char="▪"/>
                <a:defRPr sz="1600">
                  <a:latin typeface="+mn-lt"/>
                </a:defRPr>
              </a:lvl2pPr>
              <a:lvl3pPr marL="466725" lvl="2" indent="-268288" defTabSz="912813">
                <a:buClr>
                  <a:schemeClr val="tx2"/>
                </a:buClr>
                <a:buSzPct val="120000"/>
                <a:buFont typeface="Arial" charset="0"/>
                <a:buChar char="–"/>
                <a:defRPr sz="1600">
                  <a:latin typeface="+mn-lt"/>
                </a:defRPr>
              </a:lvl3pPr>
              <a:lvl4pPr marL="627063" lvl="3" indent="-158750" defTabSz="912813">
                <a:buClr>
                  <a:schemeClr val="tx2"/>
                </a:buClr>
                <a:buSzPct val="120000"/>
                <a:buFont typeface="Arial" charset="0"/>
                <a:buChar char="▫"/>
                <a:defRPr sz="1600">
                  <a:latin typeface="+mn-lt"/>
                </a:defRPr>
              </a:lvl4pPr>
              <a:lvl5pPr marL="762000" lvl="4" indent="-133350" defTabSz="912813">
                <a:buClr>
                  <a:schemeClr val="tx2"/>
                </a:buClr>
                <a:buSzPct val="89000"/>
                <a:buFont typeface="Arial" charset="0"/>
                <a:buChar char="-"/>
                <a:defRPr sz="1600">
                  <a:latin typeface="+mn-lt"/>
                </a:defRPr>
              </a:lvl5pPr>
              <a:lvl6pPr marL="1219200" indent="-133350" defTabSz="912813" fontAlgn="base">
                <a:spcBef>
                  <a:spcPct val="0"/>
                </a:spcBef>
                <a:spcAft>
                  <a:spcPct val="0"/>
                </a:spcAft>
                <a:buClr>
                  <a:schemeClr val="tx2"/>
                </a:buClr>
                <a:buSzPct val="89000"/>
                <a:buFont typeface="Arial" charset="0"/>
                <a:buChar char="-"/>
                <a:defRPr sz="1600">
                  <a:latin typeface="+mn-lt"/>
                </a:defRPr>
              </a:lvl6pPr>
              <a:lvl7pPr marL="1676400" indent="-133350" defTabSz="912813" fontAlgn="base">
                <a:spcBef>
                  <a:spcPct val="0"/>
                </a:spcBef>
                <a:spcAft>
                  <a:spcPct val="0"/>
                </a:spcAft>
                <a:buClr>
                  <a:schemeClr val="tx2"/>
                </a:buClr>
                <a:buSzPct val="89000"/>
                <a:buFont typeface="Arial" charset="0"/>
                <a:buChar char="-"/>
                <a:defRPr sz="1600">
                  <a:latin typeface="+mn-lt"/>
                </a:defRPr>
              </a:lvl7pPr>
              <a:lvl8pPr marL="2133600" indent="-133350" defTabSz="912813" fontAlgn="base">
                <a:spcBef>
                  <a:spcPct val="0"/>
                </a:spcBef>
                <a:spcAft>
                  <a:spcPct val="0"/>
                </a:spcAft>
                <a:buClr>
                  <a:schemeClr val="tx2"/>
                </a:buClr>
                <a:buSzPct val="89000"/>
                <a:buFont typeface="Arial" charset="0"/>
                <a:buChar char="-"/>
                <a:defRPr sz="1600">
                  <a:latin typeface="+mn-lt"/>
                </a:defRPr>
              </a:lvl8pPr>
              <a:lvl9pPr marL="2590800" indent="-133350" defTabSz="912813" fontAlgn="base">
                <a:spcBef>
                  <a:spcPct val="0"/>
                </a:spcBef>
                <a:spcAft>
                  <a:spcPct val="0"/>
                </a:spcAft>
                <a:buClr>
                  <a:schemeClr val="tx2"/>
                </a:buClr>
                <a:buSzPct val="89000"/>
                <a:buFont typeface="Arial" charset="0"/>
                <a:buChar char="-"/>
                <a:defRPr sz="1600">
                  <a:latin typeface="+mn-lt"/>
                </a:defRPr>
              </a:lvl9pPr>
            </a:lstStyle>
            <a:p>
              <a:pPr marL="285750" marR="0" lvl="0" indent="-285750" defTabSz="912813"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FFFFFF"/>
                  </a:solidFill>
                  <a:effectLst/>
                  <a:uLnTx/>
                  <a:uFillTx/>
                  <a:latin typeface="Arial"/>
                  <a:cs typeface="Arial" charset="0"/>
                </a:rPr>
                <a:t>Manage reticulation and distribution network.</a:t>
              </a:r>
            </a:p>
            <a:p>
              <a:pPr marL="285750" marR="0" lvl="0" indent="-285750" defTabSz="912813"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FFFFFF"/>
                  </a:solidFill>
                  <a:effectLst/>
                  <a:uLnTx/>
                  <a:uFillTx/>
                  <a:latin typeface="Arial"/>
                  <a:cs typeface="Arial" charset="0"/>
                </a:rPr>
                <a:t>Collect all electricity related revenue directly from customers</a:t>
              </a:r>
            </a:p>
            <a:p>
              <a:pPr marL="285750" marR="0" lvl="0" indent="-285750" defTabSz="912813"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FFFFFF"/>
                  </a:solidFill>
                  <a:effectLst/>
                  <a:uLnTx/>
                  <a:uFillTx/>
                  <a:latin typeface="Arial"/>
                  <a:cs typeface="Arial" charset="0"/>
                </a:rPr>
                <a:t>Effect credit control where required jointly with the municipality</a:t>
              </a:r>
            </a:p>
            <a:p>
              <a:pPr marL="285750" marR="0" lvl="0" indent="-285750" defTabSz="912813"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FFFFFF"/>
                  </a:solidFill>
                  <a:effectLst/>
                  <a:uLnTx/>
                  <a:uFillTx/>
                  <a:latin typeface="Arial"/>
                  <a:cs typeface="Arial" charset="0"/>
                </a:rPr>
                <a:t>Reconcile collections vs bulk purchases</a:t>
              </a:r>
            </a:p>
            <a:p>
              <a:pPr marL="285750" marR="0" lvl="0" indent="-285750" defTabSz="912813"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rgbClr val="FFFFFF"/>
                  </a:solidFill>
                  <a:effectLst/>
                  <a:uLnTx/>
                  <a:uFillTx/>
                  <a:latin typeface="Arial"/>
                  <a:cs typeface="Arial" charset="0"/>
                </a:rPr>
                <a:t>Strengthen network and connect new customers</a:t>
              </a:r>
            </a:p>
            <a:p>
              <a:pPr marL="285750" marR="0" lvl="0" indent="-285750" defTabSz="912813"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endParaRPr kumimoji="0" lang="en-US" sz="1200" b="0" i="0" u="none" strike="noStrike" kern="0" cap="none" spc="0" normalizeH="0" baseline="0" noProof="0" dirty="0">
                <a:ln>
                  <a:noFill/>
                </a:ln>
                <a:solidFill>
                  <a:srgbClr val="FFFFFF"/>
                </a:solidFill>
                <a:effectLst/>
                <a:uLnTx/>
                <a:uFillTx/>
                <a:latin typeface="Arial"/>
                <a:cs typeface="Arial" charset="0"/>
              </a:endParaRPr>
            </a:p>
          </p:txBody>
        </p:sp>
      </p:grpSp>
      <p:sp>
        <p:nvSpPr>
          <p:cNvPr id="15" name="Rectangle: Rounded Corners 14">
            <a:extLst>
              <a:ext uri="{FF2B5EF4-FFF2-40B4-BE49-F238E27FC236}">
                <a16:creationId xmlns:a16="http://schemas.microsoft.com/office/drawing/2014/main" id="{07F93FCD-FB81-CD72-0D8B-1E0378A8807D}"/>
              </a:ext>
            </a:extLst>
          </p:cNvPr>
          <p:cNvSpPr/>
          <p:nvPr/>
        </p:nvSpPr>
        <p:spPr>
          <a:xfrm>
            <a:off x="4720934" y="3350386"/>
            <a:ext cx="4288931" cy="2643983"/>
          </a:xfrm>
          <a:prstGeom prst="roundRect">
            <a:avLst/>
          </a:prstGeom>
          <a:solidFill>
            <a:srgbClr val="003896"/>
          </a:solidFill>
          <a:ln w="12700" cap="flat" cmpd="sng" algn="ctr">
            <a:solidFill>
              <a:srgbClr val="003896">
                <a:shade val="1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6" name="Rectangle 8">
            <a:extLst>
              <a:ext uri="{FF2B5EF4-FFF2-40B4-BE49-F238E27FC236}">
                <a16:creationId xmlns:a16="http://schemas.microsoft.com/office/drawing/2014/main" id="{F81634B6-AE02-FD04-E58F-894189AC8BEE}"/>
              </a:ext>
            </a:extLst>
          </p:cNvPr>
          <p:cNvSpPr txBox="1"/>
          <p:nvPr/>
        </p:nvSpPr>
        <p:spPr>
          <a:xfrm>
            <a:off x="5068407" y="3564186"/>
            <a:ext cx="3958636" cy="1904817"/>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lvl="0" defTabSz="912813">
              <a:buClr>
                <a:schemeClr val="tx2"/>
              </a:buClr>
              <a:defRPr sz="1600">
                <a:latin typeface="+mn-lt"/>
              </a:defRPr>
            </a:lvl1pPr>
            <a:lvl2pPr marL="196850" lvl="1" indent="-195263" defTabSz="912813">
              <a:buClr>
                <a:schemeClr val="tx2"/>
              </a:buClr>
              <a:buSzPct val="125000"/>
              <a:buFont typeface="Arial" charset="0"/>
              <a:buChar char="▪"/>
              <a:defRPr sz="1600">
                <a:latin typeface="+mn-lt"/>
              </a:defRPr>
            </a:lvl2pPr>
            <a:lvl3pPr marL="466725" lvl="2" indent="-268288" defTabSz="912813">
              <a:buClr>
                <a:schemeClr val="tx2"/>
              </a:buClr>
              <a:buSzPct val="120000"/>
              <a:buFont typeface="Arial" charset="0"/>
              <a:buChar char="–"/>
              <a:defRPr sz="1600">
                <a:latin typeface="+mn-lt"/>
              </a:defRPr>
            </a:lvl3pPr>
            <a:lvl4pPr marL="627063" lvl="3" indent="-158750" defTabSz="912813">
              <a:buClr>
                <a:schemeClr val="tx2"/>
              </a:buClr>
              <a:buSzPct val="120000"/>
              <a:buFont typeface="Arial" charset="0"/>
              <a:buChar char="▫"/>
              <a:defRPr sz="1600">
                <a:latin typeface="+mn-lt"/>
              </a:defRPr>
            </a:lvl4pPr>
            <a:lvl5pPr marL="762000" lvl="4" indent="-133350" defTabSz="912813">
              <a:buClr>
                <a:schemeClr val="tx2"/>
              </a:buClr>
              <a:buSzPct val="89000"/>
              <a:buFont typeface="Arial" charset="0"/>
              <a:buChar char="-"/>
              <a:defRPr sz="1600">
                <a:latin typeface="+mn-lt"/>
              </a:defRPr>
            </a:lvl5pPr>
            <a:lvl6pPr marL="1219200" indent="-133350" defTabSz="912813" fontAlgn="base">
              <a:spcBef>
                <a:spcPct val="0"/>
              </a:spcBef>
              <a:spcAft>
                <a:spcPct val="0"/>
              </a:spcAft>
              <a:buClr>
                <a:schemeClr val="tx2"/>
              </a:buClr>
              <a:buSzPct val="89000"/>
              <a:buFont typeface="Arial" charset="0"/>
              <a:buChar char="-"/>
              <a:defRPr sz="1600">
                <a:latin typeface="+mn-lt"/>
              </a:defRPr>
            </a:lvl6pPr>
            <a:lvl7pPr marL="1676400" indent="-133350" defTabSz="912813" fontAlgn="base">
              <a:spcBef>
                <a:spcPct val="0"/>
              </a:spcBef>
              <a:spcAft>
                <a:spcPct val="0"/>
              </a:spcAft>
              <a:buClr>
                <a:schemeClr val="tx2"/>
              </a:buClr>
              <a:buSzPct val="89000"/>
              <a:buFont typeface="Arial" charset="0"/>
              <a:buChar char="-"/>
              <a:defRPr sz="1600">
                <a:latin typeface="+mn-lt"/>
              </a:defRPr>
            </a:lvl7pPr>
            <a:lvl8pPr marL="2133600" indent="-133350" defTabSz="912813" fontAlgn="base">
              <a:spcBef>
                <a:spcPct val="0"/>
              </a:spcBef>
              <a:spcAft>
                <a:spcPct val="0"/>
              </a:spcAft>
              <a:buClr>
                <a:schemeClr val="tx2"/>
              </a:buClr>
              <a:buSzPct val="89000"/>
              <a:buFont typeface="Arial" charset="0"/>
              <a:buChar char="-"/>
              <a:defRPr sz="1600">
                <a:latin typeface="+mn-lt"/>
              </a:defRPr>
            </a:lvl8pPr>
            <a:lvl9pPr marL="2590800" indent="-133350" defTabSz="912813" fontAlgn="base">
              <a:spcBef>
                <a:spcPct val="0"/>
              </a:spcBef>
              <a:spcAft>
                <a:spcPct val="0"/>
              </a:spcAft>
              <a:buClr>
                <a:schemeClr val="tx2"/>
              </a:buClr>
              <a:buSzPct val="89000"/>
              <a:buFont typeface="Arial" charset="0"/>
              <a:buChar char="-"/>
              <a:defRPr sz="1600">
                <a:latin typeface="+mn-lt"/>
              </a:defRPr>
            </a:lvl9pPr>
          </a:lstStyle>
          <a:p>
            <a:pPr marL="285750" marR="0" lvl="0" indent="-285750" algn="l" defTabSz="912813" rtl="0"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chemeClr val="bg1"/>
                </a:solidFill>
                <a:effectLst/>
                <a:uLnTx/>
                <a:uFillTx/>
                <a:latin typeface="Arial"/>
                <a:ea typeface="+mn-ea"/>
                <a:cs typeface="Arial" charset="0"/>
              </a:rPr>
              <a:t>Conduct public participative processes as per MSA</a:t>
            </a:r>
          </a:p>
          <a:p>
            <a:pPr marL="285750" marR="0" lvl="0" indent="-285750" algn="l" defTabSz="912813" rtl="0"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chemeClr val="bg1"/>
                </a:solidFill>
                <a:effectLst/>
                <a:uLnTx/>
                <a:uFillTx/>
                <a:latin typeface="Arial"/>
                <a:ea typeface="+mn-ea"/>
                <a:cs typeface="Arial" charset="0"/>
              </a:rPr>
              <a:t>Obtain infrastructure funding via MIG or other sources</a:t>
            </a:r>
          </a:p>
          <a:p>
            <a:pPr marL="285750" marR="0" lvl="0" indent="-285750" algn="l" defTabSz="912813" rtl="0"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chemeClr val="bg1"/>
                </a:solidFill>
                <a:effectLst/>
                <a:uLnTx/>
                <a:uFillTx/>
                <a:latin typeface="Arial"/>
                <a:ea typeface="+mn-ea"/>
                <a:cs typeface="Arial" charset="0"/>
              </a:rPr>
              <a:t>Promote payment for services</a:t>
            </a:r>
          </a:p>
          <a:p>
            <a:pPr marL="285750" marR="0" lvl="0" indent="-285750" algn="l" defTabSz="912813" rtl="0"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chemeClr val="bg1"/>
                </a:solidFill>
                <a:effectLst/>
                <a:uLnTx/>
                <a:uFillTx/>
                <a:latin typeface="Arial"/>
                <a:ea typeface="+mn-ea"/>
                <a:cs typeface="Arial" charset="0"/>
              </a:rPr>
              <a:t>Manage customer/public interface</a:t>
            </a:r>
          </a:p>
          <a:p>
            <a:pPr marL="285750" marR="0" lvl="0" indent="-285750" algn="l" defTabSz="912813" rtl="0"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chemeClr val="bg1"/>
                </a:solidFill>
                <a:effectLst/>
                <a:uLnTx/>
                <a:uFillTx/>
                <a:latin typeface="Arial"/>
                <a:ea typeface="+mn-ea"/>
                <a:cs typeface="Arial" charset="0"/>
              </a:rPr>
              <a:t>Set cost reflective tariffs and apply to NERSA</a:t>
            </a:r>
          </a:p>
          <a:p>
            <a:pPr marL="285750" marR="0" lvl="0" indent="-285750" algn="l" defTabSz="912813" rtl="0"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chemeClr val="bg1"/>
                </a:solidFill>
                <a:effectLst/>
                <a:uLnTx/>
                <a:uFillTx/>
                <a:latin typeface="Arial"/>
                <a:ea typeface="+mn-ea"/>
                <a:cs typeface="Arial" charset="0"/>
              </a:rPr>
              <a:t>Maintain licensee obligations with NERSA</a:t>
            </a:r>
          </a:p>
          <a:p>
            <a:pPr marL="285750" marR="0" lvl="0" indent="-285750" algn="l" defTabSz="912813" rtl="0" eaLnBrk="1" fontAlgn="base" latinLnBrk="0" hangingPunct="1">
              <a:lnSpc>
                <a:spcPct val="150000"/>
              </a:lnSpc>
              <a:spcBef>
                <a:spcPct val="0"/>
              </a:spcBef>
              <a:spcAft>
                <a:spcPct val="0"/>
              </a:spcAft>
              <a:buClr>
                <a:srgbClr val="83725B"/>
              </a:buClr>
              <a:buSzTx/>
              <a:buFont typeface="Wingdings" panose="05000000000000000000" pitchFamily="2" charset="2"/>
              <a:buChar char="§"/>
              <a:tabLst/>
              <a:defRPr/>
            </a:pPr>
            <a:r>
              <a:rPr kumimoji="0" lang="en-US" sz="1200" b="0" i="0" u="none" strike="noStrike" kern="0" cap="none" spc="0" normalizeH="0" baseline="0" noProof="0" dirty="0">
                <a:ln>
                  <a:noFill/>
                </a:ln>
                <a:solidFill>
                  <a:schemeClr val="bg1"/>
                </a:solidFill>
                <a:effectLst/>
                <a:uLnTx/>
                <a:uFillTx/>
                <a:latin typeface="Arial"/>
                <a:ea typeface="+mn-ea"/>
                <a:cs typeface="Arial" charset="0"/>
              </a:rPr>
              <a:t>Accountable for FBE provision and funding</a:t>
            </a:r>
          </a:p>
        </p:txBody>
      </p:sp>
      <p:sp>
        <p:nvSpPr>
          <p:cNvPr id="18" name="Arrow: Right 17">
            <a:extLst>
              <a:ext uri="{FF2B5EF4-FFF2-40B4-BE49-F238E27FC236}">
                <a16:creationId xmlns:a16="http://schemas.microsoft.com/office/drawing/2014/main" id="{8E6F16AD-0182-7FE0-1A57-4A549689E7A8}"/>
              </a:ext>
            </a:extLst>
          </p:cNvPr>
          <p:cNvSpPr/>
          <p:nvPr/>
        </p:nvSpPr>
        <p:spPr>
          <a:xfrm>
            <a:off x="3903459" y="2164737"/>
            <a:ext cx="785064" cy="307777"/>
          </a:xfrm>
          <a:prstGeom prst="rightArrow">
            <a:avLst>
              <a:gd name="adj1" fmla="val 42753"/>
              <a:gd name="adj2" fmla="val 50000"/>
            </a:avLst>
          </a:prstGeom>
          <a:solidFill>
            <a:srgbClr val="8372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19" name="Arrow: Right 18">
            <a:extLst>
              <a:ext uri="{FF2B5EF4-FFF2-40B4-BE49-F238E27FC236}">
                <a16:creationId xmlns:a16="http://schemas.microsoft.com/office/drawing/2014/main" id="{811205F6-20D9-EBF2-A667-6D83AE2E98D0}"/>
              </a:ext>
            </a:extLst>
          </p:cNvPr>
          <p:cNvSpPr/>
          <p:nvPr/>
        </p:nvSpPr>
        <p:spPr>
          <a:xfrm>
            <a:off x="3903459" y="4720288"/>
            <a:ext cx="785064" cy="307777"/>
          </a:xfrm>
          <a:prstGeom prst="rightArrow">
            <a:avLst>
              <a:gd name="adj1" fmla="val 42753"/>
              <a:gd name="adj2" fmla="val 50000"/>
            </a:avLst>
          </a:prstGeom>
          <a:solidFill>
            <a:srgbClr val="83725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ZA" sz="1800" b="0" i="0" u="none" strike="noStrike" kern="0" cap="none" spc="0" normalizeH="0" baseline="0" noProof="0">
              <a:ln>
                <a:noFill/>
              </a:ln>
              <a:solidFill>
                <a:srgbClr val="FFFFFF"/>
              </a:solidFill>
              <a:effectLst/>
              <a:uLnTx/>
              <a:uFillTx/>
              <a:latin typeface="Arial" panose="020B0604020202020204"/>
              <a:ea typeface="+mn-ea"/>
              <a:cs typeface="+mn-cs"/>
            </a:endParaRPr>
          </a:p>
        </p:txBody>
      </p:sp>
      <p:sp>
        <p:nvSpPr>
          <p:cNvPr id="20" name="TextBox 19">
            <a:extLst>
              <a:ext uri="{FF2B5EF4-FFF2-40B4-BE49-F238E27FC236}">
                <a16:creationId xmlns:a16="http://schemas.microsoft.com/office/drawing/2014/main" id="{7F97DA6E-1CB9-3EBC-2D6B-8E0E9AFAE8C0}"/>
              </a:ext>
            </a:extLst>
          </p:cNvPr>
          <p:cNvSpPr txBox="1"/>
          <p:nvPr/>
        </p:nvSpPr>
        <p:spPr>
          <a:xfrm>
            <a:off x="3844046" y="1974110"/>
            <a:ext cx="688009" cy="276999"/>
          </a:xfrm>
          <a:prstGeom prst="rect">
            <a:avLst/>
          </a:prstGeom>
          <a:noFill/>
        </p:spPr>
        <p:txBody>
          <a:bodyPr wrap="none" rtlCol="0">
            <a:spAutoFit/>
          </a:bodyPr>
          <a:lstStyle/>
          <a:p>
            <a:pPr defTabSz="914400" fontAlgn="base">
              <a:spcBef>
                <a:spcPct val="0"/>
              </a:spcBef>
              <a:spcAft>
                <a:spcPct val="0"/>
              </a:spcAft>
              <a:defRPr/>
            </a:pPr>
            <a:r>
              <a:rPr lang="en-US" sz="1200" b="1" dirty="0">
                <a:solidFill>
                  <a:srgbClr val="003896"/>
                </a:solidFill>
                <a:latin typeface="Arial" panose="020B0604020202020204"/>
                <a:cs typeface="Arial" charset="0"/>
              </a:rPr>
              <a:t>Eskom</a:t>
            </a:r>
            <a:endParaRPr lang="en-ZA" sz="1200" b="1" dirty="0">
              <a:solidFill>
                <a:srgbClr val="003896"/>
              </a:solidFill>
              <a:latin typeface="Arial" panose="020B0604020202020204"/>
              <a:cs typeface="Arial" charset="0"/>
            </a:endParaRPr>
          </a:p>
        </p:txBody>
      </p:sp>
      <p:sp>
        <p:nvSpPr>
          <p:cNvPr id="21" name="TextBox 20">
            <a:extLst>
              <a:ext uri="{FF2B5EF4-FFF2-40B4-BE49-F238E27FC236}">
                <a16:creationId xmlns:a16="http://schemas.microsoft.com/office/drawing/2014/main" id="{4077AC2F-5DD6-0033-CACC-840DECEBFD9C}"/>
              </a:ext>
            </a:extLst>
          </p:cNvPr>
          <p:cNvSpPr txBox="1"/>
          <p:nvPr/>
        </p:nvSpPr>
        <p:spPr>
          <a:xfrm>
            <a:off x="3743002" y="4489067"/>
            <a:ext cx="1081717" cy="276999"/>
          </a:xfrm>
          <a:prstGeom prst="rect">
            <a:avLst/>
          </a:prstGeom>
          <a:noFill/>
        </p:spPr>
        <p:txBody>
          <a:bodyPr wrap="square" rtlCol="0">
            <a:spAutoFit/>
          </a:bodyPr>
          <a:lstStyle/>
          <a:p>
            <a:pPr defTabSz="914400" fontAlgn="base">
              <a:spcBef>
                <a:spcPct val="0"/>
              </a:spcBef>
              <a:spcAft>
                <a:spcPct val="0"/>
              </a:spcAft>
              <a:defRPr/>
            </a:pPr>
            <a:r>
              <a:rPr lang="en-US" sz="1200" b="1" dirty="0">
                <a:solidFill>
                  <a:srgbClr val="003896"/>
                </a:solidFill>
                <a:latin typeface="Arial" panose="020B0604020202020204"/>
                <a:cs typeface="Arial" charset="0"/>
              </a:rPr>
              <a:t>Municipality</a:t>
            </a:r>
            <a:endParaRPr lang="en-ZA" sz="1200" b="1" dirty="0">
              <a:solidFill>
                <a:srgbClr val="003896"/>
              </a:solidFill>
              <a:latin typeface="Arial" panose="020B0604020202020204"/>
              <a:cs typeface="Arial" charset="0"/>
            </a:endParaRPr>
          </a:p>
        </p:txBody>
      </p:sp>
      <p:sp>
        <p:nvSpPr>
          <p:cNvPr id="22" name="Title 1">
            <a:extLst>
              <a:ext uri="{FF2B5EF4-FFF2-40B4-BE49-F238E27FC236}">
                <a16:creationId xmlns:a16="http://schemas.microsoft.com/office/drawing/2014/main" id="{13650C49-1A29-1D0B-0F20-4B2EE4DE6F75}"/>
              </a:ext>
            </a:extLst>
          </p:cNvPr>
          <p:cNvSpPr txBox="1">
            <a:spLocks/>
          </p:cNvSpPr>
          <p:nvPr/>
        </p:nvSpPr>
        <p:spPr>
          <a:xfrm>
            <a:off x="-34355" y="0"/>
            <a:ext cx="9178355" cy="666000"/>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j-ea"/>
                <a:cs typeface="+mj-cs"/>
              </a:rPr>
              <a:t>Eskom as a Reticulation and Distribution agent</a:t>
            </a:r>
            <a:endPar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spTree>
    <p:extLst>
      <p:ext uri="{BB962C8B-B14F-4D97-AF65-F5344CB8AC3E}">
        <p14:creationId xmlns:p14="http://schemas.microsoft.com/office/powerpoint/2010/main" val="78092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val 15">
            <a:extLst>
              <a:ext uri="{FF2B5EF4-FFF2-40B4-BE49-F238E27FC236}">
                <a16:creationId xmlns:a16="http://schemas.microsoft.com/office/drawing/2014/main" id="{1221FA26-E147-6E44-3F2E-AB1EA20510BB}"/>
              </a:ext>
            </a:extLst>
          </p:cNvPr>
          <p:cNvSpPr>
            <a:spLocks noChangeArrowheads="1"/>
          </p:cNvSpPr>
          <p:nvPr/>
        </p:nvSpPr>
        <p:spPr bwMode="auto">
          <a:xfrm>
            <a:off x="-58349" y="2014944"/>
            <a:ext cx="1789994" cy="1994744"/>
          </a:xfrm>
          <a:prstGeom prst="ellipse">
            <a:avLst/>
          </a:prstGeom>
          <a:solidFill>
            <a:srgbClr val="96330F"/>
          </a:solidFill>
          <a:ln w="15875" cap="flat">
            <a:no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35" name="Oval 18">
            <a:extLst>
              <a:ext uri="{FF2B5EF4-FFF2-40B4-BE49-F238E27FC236}">
                <a16:creationId xmlns:a16="http://schemas.microsoft.com/office/drawing/2014/main" id="{2E2790E0-4DF3-EC11-161D-8D0185920948}"/>
              </a:ext>
            </a:extLst>
          </p:cNvPr>
          <p:cNvSpPr>
            <a:spLocks noChangeArrowheads="1"/>
          </p:cNvSpPr>
          <p:nvPr/>
        </p:nvSpPr>
        <p:spPr bwMode="auto">
          <a:xfrm>
            <a:off x="1239510" y="4910794"/>
            <a:ext cx="763883" cy="682469"/>
          </a:xfrm>
          <a:prstGeom prst="ellipse">
            <a:avLst/>
          </a:prstGeom>
          <a:solidFill>
            <a:sysClr val="window" lastClr="FFFFFF"/>
          </a:solidFill>
          <a:ln w="158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Arial" panose="020B0604020202020204"/>
            </a:endParaRPr>
          </a:p>
        </p:txBody>
      </p:sp>
      <p:sp>
        <p:nvSpPr>
          <p:cNvPr id="30" name="Oval 18">
            <a:extLst>
              <a:ext uri="{FF2B5EF4-FFF2-40B4-BE49-F238E27FC236}">
                <a16:creationId xmlns:a16="http://schemas.microsoft.com/office/drawing/2014/main" id="{19581C8D-B6A8-FA1B-1A66-193D7713B1C9}"/>
              </a:ext>
            </a:extLst>
          </p:cNvPr>
          <p:cNvSpPr>
            <a:spLocks noChangeArrowheads="1"/>
          </p:cNvSpPr>
          <p:nvPr/>
        </p:nvSpPr>
        <p:spPr bwMode="auto">
          <a:xfrm>
            <a:off x="923556" y="5035380"/>
            <a:ext cx="763883" cy="682469"/>
          </a:xfrm>
          <a:prstGeom prst="ellipse">
            <a:avLst/>
          </a:prstGeom>
          <a:solidFill>
            <a:sysClr val="window" lastClr="FFFFFF"/>
          </a:solidFill>
          <a:ln w="158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Arial" panose="020B0604020202020204"/>
            </a:endParaRPr>
          </a:p>
        </p:txBody>
      </p:sp>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803775"/>
            <a:ext cx="9156900" cy="1079910"/>
          </a:xfrm>
          <a:prstGeom prst="rect">
            <a:avLst/>
          </a:prstGeom>
        </p:spPr>
      </p:pic>
      <p:sp>
        <p:nvSpPr>
          <p:cNvPr id="3" name="Title 1">
            <a:extLst>
              <a:ext uri="{FF2B5EF4-FFF2-40B4-BE49-F238E27FC236}">
                <a16:creationId xmlns:a16="http://schemas.microsoft.com/office/drawing/2014/main" id="{46A8F977-DB8D-FC13-6646-C2B48B374692}"/>
              </a:ext>
            </a:extLst>
          </p:cNvPr>
          <p:cNvSpPr txBox="1">
            <a:spLocks/>
          </p:cNvSpPr>
          <p:nvPr/>
        </p:nvSpPr>
        <p:spPr>
          <a:xfrm>
            <a:off x="-1" y="0"/>
            <a:ext cx="9122545" cy="666000"/>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2400" b="0" i="0" u="none" strike="noStrike" kern="1200" cap="none" spc="0" normalizeH="0" baseline="0" noProof="0" dirty="0">
                <a:ln>
                  <a:noFill/>
                </a:ln>
                <a:solidFill>
                  <a:srgbClr val="FFFFFF"/>
                </a:solidFill>
                <a:effectLst/>
                <a:uLnTx/>
                <a:uFillTx/>
                <a:latin typeface="Gill Sans MT" panose="020B0502020104020203" pitchFamily="34" charset="0"/>
                <a:ea typeface="+mj-ea"/>
                <a:cs typeface="+mj-cs"/>
              </a:rPr>
              <a:t>Municipal electricity priority focus area</a:t>
            </a:r>
          </a:p>
        </p:txBody>
      </p:sp>
      <p:sp>
        <p:nvSpPr>
          <p:cNvPr id="4" name="Rectangle 3">
            <a:extLst>
              <a:ext uri="{FF2B5EF4-FFF2-40B4-BE49-F238E27FC236}">
                <a16:creationId xmlns:a16="http://schemas.microsoft.com/office/drawing/2014/main" id="{18760BA1-3615-0A3A-1097-3936AB836347}"/>
              </a:ext>
            </a:extLst>
          </p:cNvPr>
          <p:cNvSpPr/>
          <p:nvPr/>
        </p:nvSpPr>
        <p:spPr>
          <a:xfrm>
            <a:off x="4740566" y="666000"/>
            <a:ext cx="4381978" cy="1477328"/>
          </a:xfrm>
          <a:prstGeom prst="rect">
            <a:avLst/>
          </a:prstGeom>
          <a:solidFill>
            <a:srgbClr val="96330F"/>
          </a:solidFill>
          <a:effectLst>
            <a:outerShdw blurRad="50800" dist="38100" dir="2700000" algn="tl" rotWithShape="0">
              <a:prstClr val="black">
                <a:alpha val="40000"/>
              </a:prstClr>
            </a:outerShdw>
          </a:effectLst>
        </p:spPr>
        <p:txBody>
          <a:bodyPr wrap="square" lIns="0" tIns="0" rIns="0" bIns="0" anchor="t" anchorCtr="0">
            <a:spAutoFit/>
          </a:bodyPr>
          <a:lstStyle/>
          <a:p>
            <a:pPr marL="285750" lvl="1" indent="-285750" defTabSz="957263" fontAlgn="base">
              <a:spcAft>
                <a:spcPct val="0"/>
              </a:spcAft>
              <a:buFont typeface="Arial" panose="020B0604020202020204" pitchFamily="34" charset="0"/>
              <a:buChar char="•"/>
              <a:defRPr/>
            </a:pPr>
            <a:r>
              <a:rPr lang="en-ZA" sz="1200" dirty="0">
                <a:solidFill>
                  <a:srgbClr val="FFFFFF"/>
                </a:solidFill>
                <a:latin typeface="Arial" panose="020B0604020202020204"/>
              </a:rPr>
              <a:t>Lack of optimal system capabilities to operate, maintain the network and service customers</a:t>
            </a:r>
          </a:p>
          <a:p>
            <a:pPr marL="285750" lvl="1" indent="-285750" defTabSz="957263" fontAlgn="base">
              <a:spcAft>
                <a:spcPct val="0"/>
              </a:spcAft>
              <a:buFont typeface="Arial" panose="020B0604020202020204" pitchFamily="34" charset="0"/>
              <a:buChar char="•"/>
              <a:defRPr/>
            </a:pPr>
            <a:endParaRPr lang="en-ZA" sz="1200" dirty="0">
              <a:solidFill>
                <a:srgbClr val="FFFFFF"/>
              </a:solidFill>
              <a:latin typeface="Arial" panose="020B0604020202020204"/>
            </a:endParaRPr>
          </a:p>
          <a:p>
            <a:pPr marL="285750" lvl="1" indent="-285750" defTabSz="957263" fontAlgn="base">
              <a:spcAft>
                <a:spcPct val="0"/>
              </a:spcAft>
              <a:buFont typeface="Arial" panose="020B0604020202020204" pitchFamily="34" charset="0"/>
              <a:buChar char="•"/>
              <a:defRPr/>
            </a:pPr>
            <a:r>
              <a:rPr lang="en-ZA" sz="1200" dirty="0">
                <a:solidFill>
                  <a:srgbClr val="FFFFFF"/>
                </a:solidFill>
                <a:latin typeface="Arial" panose="020B0604020202020204"/>
              </a:rPr>
              <a:t>Shortage  of facilities to service their customers and the network</a:t>
            </a:r>
          </a:p>
          <a:p>
            <a:pPr marL="285750" lvl="1" indent="-285750" defTabSz="957263" fontAlgn="base">
              <a:spcAft>
                <a:spcPct val="0"/>
              </a:spcAft>
              <a:buFont typeface="Arial" panose="020B0604020202020204" pitchFamily="34" charset="0"/>
              <a:buChar char="•"/>
              <a:defRPr/>
            </a:pPr>
            <a:endParaRPr lang="en-US" sz="1200" dirty="0">
              <a:solidFill>
                <a:srgbClr val="FFFFFF"/>
              </a:solidFill>
              <a:latin typeface="Arial" panose="020B0604020202020204"/>
            </a:endParaRPr>
          </a:p>
          <a:p>
            <a:pPr marL="285750" lvl="1" indent="-285750" defTabSz="957263" fontAlgn="base">
              <a:spcAft>
                <a:spcPct val="0"/>
              </a:spcAft>
              <a:buFont typeface="Arial" panose="020B0604020202020204" pitchFamily="34" charset="0"/>
              <a:buChar char="•"/>
              <a:defRPr/>
            </a:pPr>
            <a:r>
              <a:rPr lang="en-ZA" sz="1200" dirty="0">
                <a:solidFill>
                  <a:srgbClr val="FFFFFF"/>
                </a:solidFill>
                <a:latin typeface="Arial" panose="020B0604020202020204"/>
              </a:rPr>
              <a:t>Some electricity departments operate on a low level of maintenance maturity in terms of their practices.</a:t>
            </a:r>
            <a:endParaRPr lang="en-US" sz="1200" b="1" dirty="0">
              <a:solidFill>
                <a:srgbClr val="FFFFFF"/>
              </a:solidFill>
              <a:latin typeface="Arial" panose="020B0604020202020204"/>
              <a:ea typeface="ＭＳ Ｐゴシック"/>
            </a:endParaRPr>
          </a:p>
        </p:txBody>
      </p:sp>
      <p:sp>
        <p:nvSpPr>
          <p:cNvPr id="5" name="Rectangle 4">
            <a:extLst>
              <a:ext uri="{FF2B5EF4-FFF2-40B4-BE49-F238E27FC236}">
                <a16:creationId xmlns:a16="http://schemas.microsoft.com/office/drawing/2014/main" id="{5D6E993E-4953-AAC5-FABC-66A4F4D8B204}"/>
              </a:ext>
            </a:extLst>
          </p:cNvPr>
          <p:cNvSpPr/>
          <p:nvPr/>
        </p:nvSpPr>
        <p:spPr>
          <a:xfrm>
            <a:off x="4740566" y="2255481"/>
            <a:ext cx="4403435" cy="923330"/>
          </a:xfrm>
          <a:prstGeom prst="rect">
            <a:avLst/>
          </a:prstGeom>
          <a:solidFill>
            <a:srgbClr val="598787"/>
          </a:solidFill>
          <a:effectLst>
            <a:outerShdw blurRad="50800" dist="38100" dir="2700000" algn="tl" rotWithShape="0">
              <a:prstClr val="black">
                <a:alpha val="40000"/>
              </a:prstClr>
            </a:outerShdw>
          </a:effectLst>
        </p:spPr>
        <p:txBody>
          <a:bodyPr wrap="square" lIns="0" tIns="0" rIns="0" bIns="0" anchor="ctr" anchorCtr="0">
            <a:spAutoFit/>
          </a:bodyPr>
          <a:lstStyle/>
          <a:p>
            <a:pPr marL="285750" lvl="1" indent="-285750" defTabSz="957263" fontAlgn="base">
              <a:spcAft>
                <a:spcPct val="0"/>
              </a:spcAft>
              <a:buFont typeface="Arial" panose="020B0604020202020204" pitchFamily="34" charset="0"/>
              <a:buChar char="•"/>
              <a:defRPr/>
            </a:pPr>
            <a:r>
              <a:rPr lang="en-ZA" sz="1200" dirty="0">
                <a:solidFill>
                  <a:srgbClr val="FFFFFF"/>
                </a:solidFill>
                <a:latin typeface="Arial" panose="020B0604020202020204"/>
              </a:rPr>
              <a:t>Municipalities offer a base set of electricity delivery services, but gaps exist  leading to inequitable customer experience across segments</a:t>
            </a:r>
            <a:endParaRPr lang="en-US" sz="1200" dirty="0">
              <a:solidFill>
                <a:srgbClr val="FFFFFF"/>
              </a:solidFill>
              <a:latin typeface="Arial" panose="020B0604020202020204"/>
            </a:endParaRPr>
          </a:p>
          <a:p>
            <a:pPr marL="285750" lvl="1" indent="-285750" defTabSz="957263" fontAlgn="base">
              <a:spcAft>
                <a:spcPct val="0"/>
              </a:spcAft>
              <a:buFont typeface="Arial" panose="020B0604020202020204" pitchFamily="34" charset="0"/>
              <a:buChar char="•"/>
              <a:defRPr/>
            </a:pPr>
            <a:r>
              <a:rPr lang="en-ZA" sz="1200" dirty="0">
                <a:solidFill>
                  <a:srgbClr val="FFFFFF"/>
                </a:solidFill>
                <a:latin typeface="Arial" panose="020B0604020202020204"/>
              </a:rPr>
              <a:t>Inconsistent municipal surcharge applied lead to tariff discrepancies across the municipalities</a:t>
            </a:r>
            <a:endParaRPr lang="en-US" sz="1200" dirty="0">
              <a:solidFill>
                <a:srgbClr val="FFFFFF"/>
              </a:solidFill>
              <a:latin typeface="Arial" panose="020B0604020202020204"/>
            </a:endParaRPr>
          </a:p>
        </p:txBody>
      </p:sp>
      <p:sp>
        <p:nvSpPr>
          <p:cNvPr id="6" name="Rectangle 5">
            <a:extLst>
              <a:ext uri="{FF2B5EF4-FFF2-40B4-BE49-F238E27FC236}">
                <a16:creationId xmlns:a16="http://schemas.microsoft.com/office/drawing/2014/main" id="{34217E2A-E4B5-9178-9067-AE276CCEE8E5}"/>
              </a:ext>
            </a:extLst>
          </p:cNvPr>
          <p:cNvSpPr/>
          <p:nvPr/>
        </p:nvSpPr>
        <p:spPr>
          <a:xfrm>
            <a:off x="4719111" y="3290964"/>
            <a:ext cx="4403433" cy="1356462"/>
          </a:xfrm>
          <a:prstGeom prst="rect">
            <a:avLst/>
          </a:prstGeom>
          <a:solidFill>
            <a:srgbClr val="C97A00"/>
          </a:solidFill>
          <a:effectLst>
            <a:outerShdw blurRad="50800" dist="38100" dir="2700000" algn="tl" rotWithShape="0">
              <a:prstClr val="black">
                <a:alpha val="40000"/>
              </a:prstClr>
            </a:outerShdw>
          </a:effectLst>
        </p:spPr>
        <p:txBody>
          <a:bodyPr wrap="square" lIns="0" tIns="0" rIns="0" bIns="0" anchor="ctr" anchorCtr="0">
            <a:spAutoFit/>
          </a:bodyPr>
          <a:lstStyle/>
          <a:p>
            <a:pPr marL="285750" lvl="1" indent="-285750" defTabSz="957263" fontAlgn="base">
              <a:lnSpc>
                <a:spcPct val="106000"/>
              </a:lnSpc>
              <a:spcAft>
                <a:spcPct val="0"/>
              </a:spcAft>
              <a:buFont typeface="Arial" panose="020B0604020202020204" pitchFamily="34" charset="0"/>
              <a:buChar char="•"/>
              <a:defRPr/>
            </a:pPr>
            <a:r>
              <a:rPr lang="en-ZA" sz="1200" dirty="0">
                <a:solidFill>
                  <a:srgbClr val="FFFFFF"/>
                </a:solidFill>
                <a:latin typeface="Arial" panose="020B0604020202020204"/>
              </a:rPr>
              <a:t>High levels of  staff attrition  within the industry</a:t>
            </a:r>
          </a:p>
          <a:p>
            <a:pPr marL="0" lvl="1" defTabSz="957263" fontAlgn="base">
              <a:lnSpc>
                <a:spcPct val="106000"/>
              </a:lnSpc>
              <a:spcAft>
                <a:spcPct val="0"/>
              </a:spcAft>
              <a:defRPr/>
            </a:pPr>
            <a:endParaRPr lang="en-US" sz="1200" dirty="0">
              <a:solidFill>
                <a:srgbClr val="FFFFFF"/>
              </a:solidFill>
              <a:latin typeface="Arial" panose="020B0604020202020204"/>
            </a:endParaRPr>
          </a:p>
          <a:p>
            <a:pPr marL="285750" lvl="1" indent="-285750" defTabSz="957263" fontAlgn="base">
              <a:lnSpc>
                <a:spcPct val="106000"/>
              </a:lnSpc>
              <a:spcAft>
                <a:spcPct val="0"/>
              </a:spcAft>
              <a:buFont typeface="Arial" panose="020B0604020202020204" pitchFamily="34" charset="0"/>
              <a:buChar char="•"/>
              <a:defRPr/>
            </a:pPr>
            <a:r>
              <a:rPr lang="en-ZA" sz="1200" dirty="0">
                <a:solidFill>
                  <a:srgbClr val="FFFFFF"/>
                </a:solidFill>
                <a:latin typeface="Arial" panose="020B0604020202020204"/>
              </a:rPr>
              <a:t>Low levels of investment in training  of  staff  on critical</a:t>
            </a:r>
          </a:p>
          <a:p>
            <a:pPr marL="285750" lvl="1" indent="-285750" defTabSz="957263" fontAlgn="base">
              <a:lnSpc>
                <a:spcPct val="106000"/>
              </a:lnSpc>
              <a:spcAft>
                <a:spcPct val="0"/>
              </a:spcAft>
              <a:buFont typeface="Arial" panose="020B0604020202020204" pitchFamily="34" charset="0"/>
              <a:buChar char="•"/>
              <a:defRPr/>
            </a:pPr>
            <a:r>
              <a:rPr lang="en-ZA" sz="1200" dirty="0">
                <a:solidFill>
                  <a:srgbClr val="FFFFFF"/>
                </a:solidFill>
                <a:latin typeface="Arial" panose="020B0604020202020204"/>
              </a:rPr>
              <a:t> technical &amp; financial skills </a:t>
            </a:r>
          </a:p>
          <a:p>
            <a:pPr marL="285750" lvl="1" indent="-285750" defTabSz="957263" fontAlgn="base">
              <a:lnSpc>
                <a:spcPct val="106000"/>
              </a:lnSpc>
              <a:spcAft>
                <a:spcPct val="0"/>
              </a:spcAft>
              <a:buFont typeface="Arial" panose="020B0604020202020204" pitchFamily="34" charset="0"/>
              <a:buChar char="•"/>
              <a:defRPr/>
            </a:pPr>
            <a:endParaRPr lang="en-US" sz="1200" dirty="0">
              <a:solidFill>
                <a:srgbClr val="FFFFFF"/>
              </a:solidFill>
              <a:latin typeface="Arial" panose="020B0604020202020204"/>
            </a:endParaRPr>
          </a:p>
          <a:p>
            <a:pPr marL="285750" lvl="1" indent="-285750" defTabSz="957263" fontAlgn="base">
              <a:lnSpc>
                <a:spcPct val="106000"/>
              </a:lnSpc>
              <a:spcAft>
                <a:spcPct val="0"/>
              </a:spcAft>
              <a:buFont typeface="Arial" panose="020B0604020202020204" pitchFamily="34" charset="0"/>
              <a:buChar char="•"/>
              <a:defRPr/>
            </a:pPr>
            <a:r>
              <a:rPr lang="en-ZA" sz="1200" dirty="0">
                <a:solidFill>
                  <a:srgbClr val="FFFFFF"/>
                </a:solidFill>
                <a:latin typeface="Arial" panose="020B0604020202020204"/>
              </a:rPr>
              <a:t>Lack of standardisation on staff compensation arrangements and stabilisation of labour-related issues</a:t>
            </a:r>
            <a:endParaRPr lang="en-US" sz="1200" dirty="0">
              <a:solidFill>
                <a:srgbClr val="FFFFFF"/>
              </a:solidFill>
              <a:latin typeface="Arial" panose="020B0604020202020204"/>
            </a:endParaRPr>
          </a:p>
        </p:txBody>
      </p:sp>
      <p:sp>
        <p:nvSpPr>
          <p:cNvPr id="8" name="Rectangle 7">
            <a:extLst>
              <a:ext uri="{FF2B5EF4-FFF2-40B4-BE49-F238E27FC236}">
                <a16:creationId xmlns:a16="http://schemas.microsoft.com/office/drawing/2014/main" id="{F9C35D00-1DA9-9B8F-3CED-B03B5FB3E2A0}"/>
              </a:ext>
            </a:extLst>
          </p:cNvPr>
          <p:cNvSpPr/>
          <p:nvPr/>
        </p:nvSpPr>
        <p:spPr>
          <a:xfrm>
            <a:off x="4696706" y="4735315"/>
            <a:ext cx="4425838" cy="964944"/>
          </a:xfrm>
          <a:prstGeom prst="rect">
            <a:avLst/>
          </a:prstGeom>
          <a:solidFill>
            <a:srgbClr val="003896"/>
          </a:solidFill>
          <a:effectLst>
            <a:outerShdw blurRad="50800" dist="38100" dir="2700000" algn="tl" rotWithShape="0">
              <a:prstClr val="black">
                <a:alpha val="40000"/>
              </a:prstClr>
            </a:outerShdw>
          </a:effectLst>
        </p:spPr>
        <p:txBody>
          <a:bodyPr wrap="square" lIns="0" tIns="0" rIns="0" bIns="0" anchor="ctr" anchorCtr="0">
            <a:spAutoFit/>
          </a:bodyPr>
          <a:lstStyle/>
          <a:p>
            <a:pPr marL="190500" lvl="1" indent="-190500" defTabSz="957263" fontAlgn="base">
              <a:lnSpc>
                <a:spcPct val="106000"/>
              </a:lnSpc>
              <a:spcAft>
                <a:spcPct val="0"/>
              </a:spcAft>
              <a:buFont typeface="Arial" charset="0"/>
              <a:buChar char="•"/>
              <a:defRPr/>
            </a:pPr>
            <a:r>
              <a:rPr lang="en-ZA" sz="1200" dirty="0">
                <a:solidFill>
                  <a:srgbClr val="FFFFFF"/>
                </a:solidFill>
                <a:latin typeface="Arial" panose="020B0604020202020204"/>
              </a:rPr>
              <a:t>There is an increased electricity demand at the municipalities</a:t>
            </a:r>
          </a:p>
          <a:p>
            <a:pPr marL="190500" lvl="1" indent="-190500" defTabSz="957263" fontAlgn="base">
              <a:lnSpc>
                <a:spcPct val="106000"/>
              </a:lnSpc>
              <a:spcAft>
                <a:spcPct val="0"/>
              </a:spcAft>
              <a:buFont typeface="Arial" charset="0"/>
              <a:buChar char="•"/>
              <a:defRPr/>
            </a:pPr>
            <a:endParaRPr lang="en-US" sz="1200" dirty="0">
              <a:solidFill>
                <a:srgbClr val="FFFFFF"/>
              </a:solidFill>
              <a:latin typeface="Arial" panose="020B0604020202020204"/>
            </a:endParaRPr>
          </a:p>
          <a:p>
            <a:pPr marL="190500" lvl="1" indent="-190500" defTabSz="957263" fontAlgn="base">
              <a:lnSpc>
                <a:spcPct val="106000"/>
              </a:lnSpc>
              <a:spcAft>
                <a:spcPct val="0"/>
              </a:spcAft>
              <a:buFont typeface="Arial" charset="0"/>
              <a:buChar char="•"/>
              <a:defRPr/>
            </a:pPr>
            <a:r>
              <a:rPr lang="en-ZA" sz="1200" dirty="0">
                <a:solidFill>
                  <a:srgbClr val="FFFFFF"/>
                </a:solidFill>
                <a:latin typeface="Arial" panose="020B0604020202020204"/>
              </a:rPr>
              <a:t>Increased distribution losses- technical and non-technical</a:t>
            </a:r>
          </a:p>
          <a:p>
            <a:pPr marL="190500" lvl="1" indent="-190500" defTabSz="957263" fontAlgn="base">
              <a:lnSpc>
                <a:spcPct val="106000"/>
              </a:lnSpc>
              <a:spcAft>
                <a:spcPct val="0"/>
              </a:spcAft>
              <a:buFont typeface="Arial" charset="0"/>
              <a:buChar char="•"/>
              <a:defRPr/>
            </a:pPr>
            <a:endParaRPr lang="en-ZA" sz="1200" dirty="0">
              <a:solidFill>
                <a:srgbClr val="FFFFFF"/>
              </a:solidFill>
              <a:latin typeface="Arial" panose="020B0604020202020204"/>
            </a:endParaRPr>
          </a:p>
          <a:p>
            <a:pPr marL="190500" lvl="1" indent="-190500" defTabSz="957263" fontAlgn="base">
              <a:lnSpc>
                <a:spcPct val="106000"/>
              </a:lnSpc>
              <a:spcAft>
                <a:spcPct val="0"/>
              </a:spcAft>
              <a:buFont typeface="Arial" charset="0"/>
              <a:buChar char="•"/>
              <a:defRPr/>
            </a:pPr>
            <a:r>
              <a:rPr lang="en-ZA" sz="1200" dirty="0">
                <a:solidFill>
                  <a:srgbClr val="FFFFFF"/>
                </a:solidFill>
                <a:latin typeface="Arial" panose="020B0604020202020204"/>
              </a:rPr>
              <a:t>Ageing assets </a:t>
            </a:r>
            <a:endParaRPr lang="en-US" sz="1200" dirty="0">
              <a:solidFill>
                <a:srgbClr val="FFFFFF"/>
              </a:solidFill>
              <a:latin typeface="Arial" panose="020B0604020202020204"/>
            </a:endParaRPr>
          </a:p>
        </p:txBody>
      </p:sp>
      <p:grpSp>
        <p:nvGrpSpPr>
          <p:cNvPr id="9" name="Group 8">
            <a:extLst>
              <a:ext uri="{FF2B5EF4-FFF2-40B4-BE49-F238E27FC236}">
                <a16:creationId xmlns:a16="http://schemas.microsoft.com/office/drawing/2014/main" id="{6CC78A20-6D72-F600-AFDB-C520CBFD8190}"/>
              </a:ext>
            </a:extLst>
          </p:cNvPr>
          <p:cNvGrpSpPr/>
          <p:nvPr/>
        </p:nvGrpSpPr>
        <p:grpSpPr>
          <a:xfrm>
            <a:off x="487053" y="715259"/>
            <a:ext cx="4253514" cy="1416714"/>
            <a:chOff x="3170001" y="1713913"/>
            <a:chExt cx="4780198" cy="2117167"/>
          </a:xfrm>
          <a:effectLst>
            <a:outerShdw blurRad="50800" dist="38100" dir="2700000" algn="tl" rotWithShape="0">
              <a:prstClr val="black">
                <a:alpha val="40000"/>
              </a:prstClr>
            </a:outerShdw>
          </a:effectLst>
        </p:grpSpPr>
        <p:sp>
          <p:nvSpPr>
            <p:cNvPr id="10" name="Rectangle: Rounded Corners 9">
              <a:extLst>
                <a:ext uri="{FF2B5EF4-FFF2-40B4-BE49-F238E27FC236}">
                  <a16:creationId xmlns:a16="http://schemas.microsoft.com/office/drawing/2014/main" id="{B41C715E-2366-2615-DEFE-F57444C3C25B}"/>
                </a:ext>
              </a:extLst>
            </p:cNvPr>
            <p:cNvSpPr/>
            <p:nvPr/>
          </p:nvSpPr>
          <p:spPr>
            <a:xfrm>
              <a:off x="3319858" y="1716863"/>
              <a:ext cx="4630341" cy="808305"/>
            </a:xfrm>
            <a:prstGeom prst="roundRect">
              <a:avLst>
                <a:gd name="adj" fmla="val 50000"/>
              </a:avLst>
            </a:prstGeom>
            <a:solidFill>
              <a:srgbClr val="96330F"/>
            </a:solidFill>
            <a:effectLst/>
          </p:spPr>
          <p:txBody>
            <a:bodyPr wrap="square" lIns="1440000" tIns="0" rIns="0" bIns="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Gill Sans MT" panose="020B0502020104020203" pitchFamily="34" charset="0"/>
                <a:cs typeface="Segoe UI" panose="020B0502040204020203" pitchFamily="34" charset="0"/>
              </a:endParaRPr>
            </a:p>
          </p:txBody>
        </p:sp>
        <p:sp>
          <p:nvSpPr>
            <p:cNvPr id="11" name="Freeform 22">
              <a:extLst>
                <a:ext uri="{FF2B5EF4-FFF2-40B4-BE49-F238E27FC236}">
                  <a16:creationId xmlns:a16="http://schemas.microsoft.com/office/drawing/2014/main" id="{88771271-4570-2B94-5DEF-9DF1F190D06C}"/>
                </a:ext>
              </a:extLst>
            </p:cNvPr>
            <p:cNvSpPr>
              <a:spLocks/>
            </p:cNvSpPr>
            <p:nvPr/>
          </p:nvSpPr>
          <p:spPr bwMode="auto">
            <a:xfrm>
              <a:off x="3170001" y="2578939"/>
              <a:ext cx="943665" cy="1252141"/>
            </a:xfrm>
            <a:custGeom>
              <a:avLst/>
              <a:gdLst>
                <a:gd name="T0" fmla="*/ 0 w 401"/>
                <a:gd name="T1" fmla="*/ 310 h 400"/>
                <a:gd name="T2" fmla="*/ 313 w 401"/>
                <a:gd name="T3" fmla="*/ 0 h 400"/>
                <a:gd name="T4" fmla="*/ 391 w 401"/>
                <a:gd name="T5" fmla="*/ 5 h 400"/>
                <a:gd name="T6" fmla="*/ 401 w 401"/>
                <a:gd name="T7" fmla="*/ 90 h 400"/>
                <a:gd name="T8" fmla="*/ 90 w 401"/>
                <a:gd name="T9" fmla="*/ 400 h 400"/>
                <a:gd name="T10" fmla="*/ 24 w 401"/>
                <a:gd name="T11" fmla="*/ 377 h 400"/>
                <a:gd name="T12" fmla="*/ 0 w 401"/>
                <a:gd name="T13" fmla="*/ 310 h 400"/>
              </a:gdLst>
              <a:ahLst/>
              <a:cxnLst>
                <a:cxn ang="0">
                  <a:pos x="T0" y="T1"/>
                </a:cxn>
                <a:cxn ang="0">
                  <a:pos x="T2" y="T3"/>
                </a:cxn>
                <a:cxn ang="0">
                  <a:pos x="T4" y="T5"/>
                </a:cxn>
                <a:cxn ang="0">
                  <a:pos x="T6" y="T7"/>
                </a:cxn>
                <a:cxn ang="0">
                  <a:pos x="T8" y="T9"/>
                </a:cxn>
                <a:cxn ang="0">
                  <a:pos x="T10" y="T11"/>
                </a:cxn>
                <a:cxn ang="0">
                  <a:pos x="T12" y="T13"/>
                </a:cxn>
              </a:cxnLst>
              <a:rect l="0" t="0" r="r" b="b"/>
              <a:pathLst>
                <a:path w="401" h="400">
                  <a:moveTo>
                    <a:pt x="0" y="310"/>
                  </a:moveTo>
                  <a:lnTo>
                    <a:pt x="313" y="0"/>
                  </a:lnTo>
                  <a:lnTo>
                    <a:pt x="391" y="5"/>
                  </a:lnTo>
                  <a:lnTo>
                    <a:pt x="401" y="90"/>
                  </a:lnTo>
                  <a:lnTo>
                    <a:pt x="90" y="400"/>
                  </a:lnTo>
                  <a:lnTo>
                    <a:pt x="24" y="377"/>
                  </a:lnTo>
                  <a:lnTo>
                    <a:pt x="0" y="310"/>
                  </a:lnTo>
                  <a:close/>
                </a:path>
              </a:pathLst>
            </a:custGeom>
            <a:solidFill>
              <a:srgbClr val="96330F"/>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2" name="Oval 18">
              <a:extLst>
                <a:ext uri="{FF2B5EF4-FFF2-40B4-BE49-F238E27FC236}">
                  <a16:creationId xmlns:a16="http://schemas.microsoft.com/office/drawing/2014/main" id="{9AE45DD9-528C-BD26-3D30-771B426675DC}"/>
                </a:ext>
              </a:extLst>
            </p:cNvPr>
            <p:cNvSpPr>
              <a:spLocks noChangeArrowheads="1"/>
            </p:cNvSpPr>
            <p:nvPr/>
          </p:nvSpPr>
          <p:spPr bwMode="auto">
            <a:xfrm>
              <a:off x="3179727" y="1713913"/>
              <a:ext cx="821384" cy="821383"/>
            </a:xfrm>
            <a:prstGeom prst="ellipse">
              <a:avLst/>
            </a:prstGeom>
            <a:solidFill>
              <a:sysClr val="window" lastClr="FFFFFF"/>
            </a:solidFill>
            <a:ln w="158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3" name="Freeform 55">
              <a:extLst>
                <a:ext uri="{FF2B5EF4-FFF2-40B4-BE49-F238E27FC236}">
                  <a16:creationId xmlns:a16="http://schemas.microsoft.com/office/drawing/2014/main" id="{7E148390-DBAB-9B26-7403-9D7CCE7F8C09}"/>
                </a:ext>
              </a:extLst>
            </p:cNvPr>
            <p:cNvSpPr>
              <a:spLocks noEditPoints="1"/>
            </p:cNvSpPr>
            <p:nvPr/>
          </p:nvSpPr>
          <p:spPr bwMode="auto">
            <a:xfrm>
              <a:off x="7355515" y="1926494"/>
              <a:ext cx="387340" cy="38904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0 h 96"/>
                <a:gd name="T12" fmla="*/ 39 w 96"/>
                <a:gd name="T13" fmla="*/ 80 h 96"/>
                <a:gd name="T14" fmla="*/ 38 w 96"/>
                <a:gd name="T15" fmla="*/ 80 h 96"/>
                <a:gd name="T16" fmla="*/ 37 w 96"/>
                <a:gd name="T17" fmla="*/ 80 h 96"/>
                <a:gd name="T18" fmla="*/ 36 w 96"/>
                <a:gd name="T19" fmla="*/ 78 h 96"/>
                <a:gd name="T20" fmla="*/ 36 w 96"/>
                <a:gd name="T21" fmla="*/ 62 h 96"/>
                <a:gd name="T22" fmla="*/ 37 w 96"/>
                <a:gd name="T23" fmla="*/ 60 h 96"/>
                <a:gd name="T24" fmla="*/ 53 w 96"/>
                <a:gd name="T25" fmla="*/ 48 h 96"/>
                <a:gd name="T26" fmla="*/ 37 w 96"/>
                <a:gd name="T27" fmla="*/ 36 h 96"/>
                <a:gd name="T28" fmla="*/ 36 w 96"/>
                <a:gd name="T29" fmla="*/ 34 h 96"/>
                <a:gd name="T30" fmla="*/ 36 w 96"/>
                <a:gd name="T31" fmla="*/ 18 h 96"/>
                <a:gd name="T32" fmla="*/ 37 w 96"/>
                <a:gd name="T33" fmla="*/ 16 h 96"/>
                <a:gd name="T34" fmla="*/ 39 w 96"/>
                <a:gd name="T35" fmla="*/ 16 h 96"/>
                <a:gd name="T36" fmla="*/ 75 w 96"/>
                <a:gd name="T37" fmla="*/ 46 h 96"/>
                <a:gd name="T38" fmla="*/ 76 w 96"/>
                <a:gd name="T39" fmla="*/ 48 h 96"/>
                <a:gd name="T40" fmla="*/ 75 w 96"/>
                <a:gd name="T41"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0"/>
                  </a:moveTo>
                  <a:cubicBezTo>
                    <a:pt x="39" y="80"/>
                    <a:pt x="39" y="80"/>
                    <a:pt x="39" y="80"/>
                  </a:cubicBezTo>
                  <a:cubicBezTo>
                    <a:pt x="39" y="80"/>
                    <a:pt x="38" y="80"/>
                    <a:pt x="38" y="80"/>
                  </a:cubicBezTo>
                  <a:cubicBezTo>
                    <a:pt x="38" y="80"/>
                    <a:pt x="37" y="80"/>
                    <a:pt x="37" y="80"/>
                  </a:cubicBezTo>
                  <a:cubicBezTo>
                    <a:pt x="36" y="79"/>
                    <a:pt x="36" y="79"/>
                    <a:pt x="36" y="78"/>
                  </a:cubicBezTo>
                  <a:cubicBezTo>
                    <a:pt x="36" y="62"/>
                    <a:pt x="36" y="62"/>
                    <a:pt x="36" y="62"/>
                  </a:cubicBezTo>
                  <a:cubicBezTo>
                    <a:pt x="36" y="61"/>
                    <a:pt x="36" y="61"/>
                    <a:pt x="37" y="60"/>
                  </a:cubicBezTo>
                  <a:cubicBezTo>
                    <a:pt x="53" y="48"/>
                    <a:pt x="53" y="48"/>
                    <a:pt x="53" y="48"/>
                  </a:cubicBezTo>
                  <a:cubicBezTo>
                    <a:pt x="37" y="36"/>
                    <a:pt x="37" y="36"/>
                    <a:pt x="37" y="36"/>
                  </a:cubicBezTo>
                  <a:cubicBezTo>
                    <a:pt x="36" y="35"/>
                    <a:pt x="36" y="35"/>
                    <a:pt x="36" y="34"/>
                  </a:cubicBezTo>
                  <a:cubicBezTo>
                    <a:pt x="36" y="18"/>
                    <a:pt x="36" y="18"/>
                    <a:pt x="36" y="18"/>
                  </a:cubicBezTo>
                  <a:cubicBezTo>
                    <a:pt x="36" y="17"/>
                    <a:pt x="36" y="17"/>
                    <a:pt x="37" y="16"/>
                  </a:cubicBezTo>
                  <a:cubicBezTo>
                    <a:pt x="38" y="16"/>
                    <a:pt x="39" y="16"/>
                    <a:pt x="39" y="16"/>
                  </a:cubicBezTo>
                  <a:cubicBezTo>
                    <a:pt x="75" y="46"/>
                    <a:pt x="75" y="46"/>
                    <a:pt x="75" y="46"/>
                  </a:cubicBezTo>
                  <a:cubicBezTo>
                    <a:pt x="76" y="47"/>
                    <a:pt x="76" y="47"/>
                    <a:pt x="76" y="48"/>
                  </a:cubicBezTo>
                  <a:cubicBezTo>
                    <a:pt x="76" y="49"/>
                    <a:pt x="76" y="49"/>
                    <a:pt x="75"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3896"/>
                </a:solidFill>
                <a:effectLst/>
                <a:uLnTx/>
                <a:uFillTx/>
                <a:latin typeface="Arial" panose="020B0604020202020204"/>
              </a:endParaRPr>
            </a:p>
          </p:txBody>
        </p:sp>
        <p:pic>
          <p:nvPicPr>
            <p:cNvPr id="14" name="Graphic 13" descr="Inbox Check outline">
              <a:extLst>
                <a:ext uri="{FF2B5EF4-FFF2-40B4-BE49-F238E27FC236}">
                  <a16:creationId xmlns:a16="http://schemas.microsoft.com/office/drawing/2014/main" id="{24BF1D8E-2644-BEAA-39BF-4687562CCF7A}"/>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19858" y="1886263"/>
              <a:ext cx="545259" cy="545260"/>
            </a:xfrm>
            <a:prstGeom prst="rect">
              <a:avLst/>
            </a:prstGeom>
          </p:spPr>
        </p:pic>
      </p:grpSp>
      <p:grpSp>
        <p:nvGrpSpPr>
          <p:cNvPr id="15" name="Group 14">
            <a:extLst>
              <a:ext uri="{FF2B5EF4-FFF2-40B4-BE49-F238E27FC236}">
                <a16:creationId xmlns:a16="http://schemas.microsoft.com/office/drawing/2014/main" id="{BD72647D-B87B-9484-0B05-BADE8A81BBF0}"/>
              </a:ext>
            </a:extLst>
          </p:cNvPr>
          <p:cNvGrpSpPr/>
          <p:nvPr/>
        </p:nvGrpSpPr>
        <p:grpSpPr>
          <a:xfrm>
            <a:off x="1660747" y="2350861"/>
            <a:ext cx="2974044" cy="861774"/>
            <a:chOff x="2787896" y="1713913"/>
            <a:chExt cx="4911688" cy="969549"/>
          </a:xfrm>
          <a:effectLst>
            <a:outerShdw blurRad="50800" dist="38100" dir="2700000" algn="tl" rotWithShape="0">
              <a:prstClr val="black">
                <a:alpha val="40000"/>
              </a:prstClr>
            </a:outerShdw>
          </a:effectLst>
        </p:grpSpPr>
        <p:sp>
          <p:nvSpPr>
            <p:cNvPr id="16" name="Rectangle: Rounded Corners 15">
              <a:extLst>
                <a:ext uri="{FF2B5EF4-FFF2-40B4-BE49-F238E27FC236}">
                  <a16:creationId xmlns:a16="http://schemas.microsoft.com/office/drawing/2014/main" id="{024DDEAB-DD1C-70F8-1798-F5B9A3AFDAAE}"/>
                </a:ext>
              </a:extLst>
            </p:cNvPr>
            <p:cNvSpPr/>
            <p:nvPr/>
          </p:nvSpPr>
          <p:spPr>
            <a:xfrm>
              <a:off x="3319858" y="1716863"/>
              <a:ext cx="4379726" cy="808305"/>
            </a:xfrm>
            <a:prstGeom prst="roundRect">
              <a:avLst>
                <a:gd name="adj" fmla="val 50000"/>
              </a:avLst>
            </a:prstGeom>
            <a:solidFill>
              <a:srgbClr val="598787"/>
            </a:solidFill>
            <a:effectLst/>
          </p:spPr>
          <p:txBody>
            <a:bodyPr wrap="square" lIns="1440000" tIns="0" rIns="0" bIns="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7" name="Freeform 22">
              <a:extLst>
                <a:ext uri="{FF2B5EF4-FFF2-40B4-BE49-F238E27FC236}">
                  <a16:creationId xmlns:a16="http://schemas.microsoft.com/office/drawing/2014/main" id="{108425C2-EBD3-598E-8A33-F5A3795842EF}"/>
                </a:ext>
              </a:extLst>
            </p:cNvPr>
            <p:cNvSpPr>
              <a:spLocks/>
            </p:cNvSpPr>
            <p:nvPr/>
          </p:nvSpPr>
          <p:spPr bwMode="auto">
            <a:xfrm>
              <a:off x="2787896" y="1928078"/>
              <a:ext cx="621280" cy="755384"/>
            </a:xfrm>
            <a:custGeom>
              <a:avLst/>
              <a:gdLst>
                <a:gd name="T0" fmla="*/ 0 w 401"/>
                <a:gd name="T1" fmla="*/ 310 h 400"/>
                <a:gd name="T2" fmla="*/ 313 w 401"/>
                <a:gd name="T3" fmla="*/ 0 h 400"/>
                <a:gd name="T4" fmla="*/ 391 w 401"/>
                <a:gd name="T5" fmla="*/ 5 h 400"/>
                <a:gd name="T6" fmla="*/ 401 w 401"/>
                <a:gd name="T7" fmla="*/ 90 h 400"/>
                <a:gd name="T8" fmla="*/ 90 w 401"/>
                <a:gd name="T9" fmla="*/ 400 h 400"/>
                <a:gd name="T10" fmla="*/ 24 w 401"/>
                <a:gd name="T11" fmla="*/ 377 h 400"/>
                <a:gd name="T12" fmla="*/ 0 w 401"/>
                <a:gd name="T13" fmla="*/ 310 h 400"/>
              </a:gdLst>
              <a:ahLst/>
              <a:cxnLst>
                <a:cxn ang="0">
                  <a:pos x="T0" y="T1"/>
                </a:cxn>
                <a:cxn ang="0">
                  <a:pos x="T2" y="T3"/>
                </a:cxn>
                <a:cxn ang="0">
                  <a:pos x="T4" y="T5"/>
                </a:cxn>
                <a:cxn ang="0">
                  <a:pos x="T6" y="T7"/>
                </a:cxn>
                <a:cxn ang="0">
                  <a:pos x="T8" y="T9"/>
                </a:cxn>
                <a:cxn ang="0">
                  <a:pos x="T10" y="T11"/>
                </a:cxn>
                <a:cxn ang="0">
                  <a:pos x="T12" y="T13"/>
                </a:cxn>
              </a:cxnLst>
              <a:rect l="0" t="0" r="r" b="b"/>
              <a:pathLst>
                <a:path w="401" h="400">
                  <a:moveTo>
                    <a:pt x="0" y="310"/>
                  </a:moveTo>
                  <a:lnTo>
                    <a:pt x="313" y="0"/>
                  </a:lnTo>
                  <a:lnTo>
                    <a:pt x="391" y="5"/>
                  </a:lnTo>
                  <a:lnTo>
                    <a:pt x="401" y="90"/>
                  </a:lnTo>
                  <a:lnTo>
                    <a:pt x="90" y="400"/>
                  </a:lnTo>
                  <a:lnTo>
                    <a:pt x="24" y="377"/>
                  </a:lnTo>
                  <a:lnTo>
                    <a:pt x="0" y="310"/>
                  </a:lnTo>
                  <a:close/>
                </a:path>
              </a:pathLst>
            </a:custGeom>
            <a:solidFill>
              <a:srgbClr val="598787"/>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8" name="Oval 18">
              <a:extLst>
                <a:ext uri="{FF2B5EF4-FFF2-40B4-BE49-F238E27FC236}">
                  <a16:creationId xmlns:a16="http://schemas.microsoft.com/office/drawing/2014/main" id="{CDD9ECD4-27B4-ACEA-E275-FC66895736C2}"/>
                </a:ext>
              </a:extLst>
            </p:cNvPr>
            <p:cNvSpPr>
              <a:spLocks noChangeArrowheads="1"/>
            </p:cNvSpPr>
            <p:nvPr/>
          </p:nvSpPr>
          <p:spPr bwMode="auto">
            <a:xfrm>
              <a:off x="3179727" y="1713913"/>
              <a:ext cx="821384" cy="821383"/>
            </a:xfrm>
            <a:prstGeom prst="ellipse">
              <a:avLst/>
            </a:prstGeom>
            <a:solidFill>
              <a:sysClr val="window" lastClr="FFFFFF"/>
            </a:solidFill>
            <a:ln w="158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19" name="Freeform 55">
              <a:extLst>
                <a:ext uri="{FF2B5EF4-FFF2-40B4-BE49-F238E27FC236}">
                  <a16:creationId xmlns:a16="http://schemas.microsoft.com/office/drawing/2014/main" id="{1C404194-88AD-8331-C88E-A5C0AFE24732}"/>
                </a:ext>
              </a:extLst>
            </p:cNvPr>
            <p:cNvSpPr>
              <a:spLocks noEditPoints="1"/>
            </p:cNvSpPr>
            <p:nvPr/>
          </p:nvSpPr>
          <p:spPr bwMode="auto">
            <a:xfrm>
              <a:off x="7105508" y="1926494"/>
              <a:ext cx="387340" cy="389043"/>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0 h 96"/>
                <a:gd name="T12" fmla="*/ 39 w 96"/>
                <a:gd name="T13" fmla="*/ 80 h 96"/>
                <a:gd name="T14" fmla="*/ 38 w 96"/>
                <a:gd name="T15" fmla="*/ 80 h 96"/>
                <a:gd name="T16" fmla="*/ 37 w 96"/>
                <a:gd name="T17" fmla="*/ 80 h 96"/>
                <a:gd name="T18" fmla="*/ 36 w 96"/>
                <a:gd name="T19" fmla="*/ 78 h 96"/>
                <a:gd name="T20" fmla="*/ 36 w 96"/>
                <a:gd name="T21" fmla="*/ 62 h 96"/>
                <a:gd name="T22" fmla="*/ 37 w 96"/>
                <a:gd name="T23" fmla="*/ 60 h 96"/>
                <a:gd name="T24" fmla="*/ 53 w 96"/>
                <a:gd name="T25" fmla="*/ 48 h 96"/>
                <a:gd name="T26" fmla="*/ 37 w 96"/>
                <a:gd name="T27" fmla="*/ 36 h 96"/>
                <a:gd name="T28" fmla="*/ 36 w 96"/>
                <a:gd name="T29" fmla="*/ 34 h 96"/>
                <a:gd name="T30" fmla="*/ 36 w 96"/>
                <a:gd name="T31" fmla="*/ 18 h 96"/>
                <a:gd name="T32" fmla="*/ 37 w 96"/>
                <a:gd name="T33" fmla="*/ 16 h 96"/>
                <a:gd name="T34" fmla="*/ 39 w 96"/>
                <a:gd name="T35" fmla="*/ 16 h 96"/>
                <a:gd name="T36" fmla="*/ 75 w 96"/>
                <a:gd name="T37" fmla="*/ 46 h 96"/>
                <a:gd name="T38" fmla="*/ 76 w 96"/>
                <a:gd name="T39" fmla="*/ 48 h 96"/>
                <a:gd name="T40" fmla="*/ 75 w 96"/>
                <a:gd name="T41"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0"/>
                  </a:moveTo>
                  <a:cubicBezTo>
                    <a:pt x="39" y="80"/>
                    <a:pt x="39" y="80"/>
                    <a:pt x="39" y="80"/>
                  </a:cubicBezTo>
                  <a:cubicBezTo>
                    <a:pt x="39" y="80"/>
                    <a:pt x="38" y="80"/>
                    <a:pt x="38" y="80"/>
                  </a:cubicBezTo>
                  <a:cubicBezTo>
                    <a:pt x="38" y="80"/>
                    <a:pt x="37" y="80"/>
                    <a:pt x="37" y="80"/>
                  </a:cubicBezTo>
                  <a:cubicBezTo>
                    <a:pt x="36" y="79"/>
                    <a:pt x="36" y="79"/>
                    <a:pt x="36" y="78"/>
                  </a:cubicBezTo>
                  <a:cubicBezTo>
                    <a:pt x="36" y="62"/>
                    <a:pt x="36" y="62"/>
                    <a:pt x="36" y="62"/>
                  </a:cubicBezTo>
                  <a:cubicBezTo>
                    <a:pt x="36" y="61"/>
                    <a:pt x="36" y="61"/>
                    <a:pt x="37" y="60"/>
                  </a:cubicBezTo>
                  <a:cubicBezTo>
                    <a:pt x="53" y="48"/>
                    <a:pt x="53" y="48"/>
                    <a:pt x="53" y="48"/>
                  </a:cubicBezTo>
                  <a:cubicBezTo>
                    <a:pt x="37" y="36"/>
                    <a:pt x="37" y="36"/>
                    <a:pt x="37" y="36"/>
                  </a:cubicBezTo>
                  <a:cubicBezTo>
                    <a:pt x="36" y="35"/>
                    <a:pt x="36" y="35"/>
                    <a:pt x="36" y="34"/>
                  </a:cubicBezTo>
                  <a:cubicBezTo>
                    <a:pt x="36" y="18"/>
                    <a:pt x="36" y="18"/>
                    <a:pt x="36" y="18"/>
                  </a:cubicBezTo>
                  <a:cubicBezTo>
                    <a:pt x="36" y="17"/>
                    <a:pt x="36" y="17"/>
                    <a:pt x="37" y="16"/>
                  </a:cubicBezTo>
                  <a:cubicBezTo>
                    <a:pt x="38" y="16"/>
                    <a:pt x="39" y="16"/>
                    <a:pt x="39" y="16"/>
                  </a:cubicBezTo>
                  <a:cubicBezTo>
                    <a:pt x="75" y="46"/>
                    <a:pt x="75" y="46"/>
                    <a:pt x="75" y="46"/>
                  </a:cubicBezTo>
                  <a:cubicBezTo>
                    <a:pt x="76" y="47"/>
                    <a:pt x="76" y="47"/>
                    <a:pt x="76" y="48"/>
                  </a:cubicBezTo>
                  <a:cubicBezTo>
                    <a:pt x="76" y="49"/>
                    <a:pt x="76" y="49"/>
                    <a:pt x="75"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3896"/>
                </a:solidFill>
                <a:effectLst/>
                <a:uLnTx/>
                <a:uFillTx/>
                <a:latin typeface="Arial" panose="020B0604020202020204"/>
              </a:endParaRPr>
            </a:p>
          </p:txBody>
        </p:sp>
        <p:pic>
          <p:nvPicPr>
            <p:cNvPr id="20" name="Graphic 19" descr="Inbox Check outline">
              <a:extLst>
                <a:ext uri="{FF2B5EF4-FFF2-40B4-BE49-F238E27FC236}">
                  <a16:creationId xmlns:a16="http://schemas.microsoft.com/office/drawing/2014/main" id="{4DAA1650-9C9D-BF8B-16CB-57AECC52CC7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319858" y="1886263"/>
              <a:ext cx="545259" cy="545260"/>
            </a:xfrm>
            <a:prstGeom prst="rect">
              <a:avLst/>
            </a:prstGeom>
          </p:spPr>
        </p:pic>
      </p:grpSp>
      <p:grpSp>
        <p:nvGrpSpPr>
          <p:cNvPr id="21" name="Group 20">
            <a:extLst>
              <a:ext uri="{FF2B5EF4-FFF2-40B4-BE49-F238E27FC236}">
                <a16:creationId xmlns:a16="http://schemas.microsoft.com/office/drawing/2014/main" id="{ADB6C019-FD79-A771-8F7A-3CCE91D58BC4}"/>
              </a:ext>
            </a:extLst>
          </p:cNvPr>
          <p:cNvGrpSpPr/>
          <p:nvPr/>
        </p:nvGrpSpPr>
        <p:grpSpPr>
          <a:xfrm>
            <a:off x="1034192" y="3652358"/>
            <a:ext cx="3615443" cy="682469"/>
            <a:chOff x="3233934" y="4001811"/>
            <a:chExt cx="4337144" cy="682469"/>
          </a:xfrm>
          <a:effectLst>
            <a:outerShdw blurRad="50800" dist="38100" dir="2700000" algn="tl" rotWithShape="0">
              <a:prstClr val="black">
                <a:alpha val="40000"/>
              </a:prstClr>
            </a:outerShdw>
          </a:effectLst>
        </p:grpSpPr>
        <p:sp>
          <p:nvSpPr>
            <p:cNvPr id="22" name="Rectangle: Rounded Corners 21">
              <a:extLst>
                <a:ext uri="{FF2B5EF4-FFF2-40B4-BE49-F238E27FC236}">
                  <a16:creationId xmlns:a16="http://schemas.microsoft.com/office/drawing/2014/main" id="{0380F483-910A-3B68-D235-A96156695E60}"/>
                </a:ext>
              </a:extLst>
            </p:cNvPr>
            <p:cNvSpPr/>
            <p:nvPr/>
          </p:nvSpPr>
          <p:spPr>
            <a:xfrm>
              <a:off x="4003367" y="4004262"/>
              <a:ext cx="3567711" cy="671603"/>
            </a:xfrm>
            <a:prstGeom prst="roundRect">
              <a:avLst>
                <a:gd name="adj" fmla="val 50000"/>
              </a:avLst>
            </a:prstGeom>
            <a:solidFill>
              <a:srgbClr val="C97A00"/>
            </a:solidFill>
            <a:effectLst/>
          </p:spPr>
          <p:txBody>
            <a:bodyPr wrap="square" lIns="1440000" tIns="0" rIns="0" bIns="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3" name="Freeform 22">
              <a:extLst>
                <a:ext uri="{FF2B5EF4-FFF2-40B4-BE49-F238E27FC236}">
                  <a16:creationId xmlns:a16="http://schemas.microsoft.com/office/drawing/2014/main" id="{E01FD8D2-25D2-B83E-4B42-0EDEB3AC16E6}"/>
                </a:ext>
              </a:extLst>
            </p:cNvPr>
            <p:cNvSpPr>
              <a:spLocks/>
            </p:cNvSpPr>
            <p:nvPr/>
          </p:nvSpPr>
          <p:spPr bwMode="auto">
            <a:xfrm rot="2808598">
              <a:off x="3258856" y="3997192"/>
              <a:ext cx="577787" cy="627632"/>
            </a:xfrm>
            <a:custGeom>
              <a:avLst/>
              <a:gdLst>
                <a:gd name="T0" fmla="*/ 0 w 401"/>
                <a:gd name="T1" fmla="*/ 310 h 400"/>
                <a:gd name="T2" fmla="*/ 313 w 401"/>
                <a:gd name="T3" fmla="*/ 0 h 400"/>
                <a:gd name="T4" fmla="*/ 391 w 401"/>
                <a:gd name="T5" fmla="*/ 5 h 400"/>
                <a:gd name="T6" fmla="*/ 401 w 401"/>
                <a:gd name="T7" fmla="*/ 90 h 400"/>
                <a:gd name="T8" fmla="*/ 90 w 401"/>
                <a:gd name="T9" fmla="*/ 400 h 400"/>
                <a:gd name="T10" fmla="*/ 24 w 401"/>
                <a:gd name="T11" fmla="*/ 377 h 400"/>
                <a:gd name="T12" fmla="*/ 0 w 401"/>
                <a:gd name="T13" fmla="*/ 310 h 400"/>
              </a:gdLst>
              <a:ahLst/>
              <a:cxnLst>
                <a:cxn ang="0">
                  <a:pos x="T0" y="T1"/>
                </a:cxn>
                <a:cxn ang="0">
                  <a:pos x="T2" y="T3"/>
                </a:cxn>
                <a:cxn ang="0">
                  <a:pos x="T4" y="T5"/>
                </a:cxn>
                <a:cxn ang="0">
                  <a:pos x="T6" y="T7"/>
                </a:cxn>
                <a:cxn ang="0">
                  <a:pos x="T8" y="T9"/>
                </a:cxn>
                <a:cxn ang="0">
                  <a:pos x="T10" y="T11"/>
                </a:cxn>
                <a:cxn ang="0">
                  <a:pos x="T12" y="T13"/>
                </a:cxn>
              </a:cxnLst>
              <a:rect l="0" t="0" r="r" b="b"/>
              <a:pathLst>
                <a:path w="401" h="400">
                  <a:moveTo>
                    <a:pt x="0" y="310"/>
                  </a:moveTo>
                  <a:lnTo>
                    <a:pt x="313" y="0"/>
                  </a:lnTo>
                  <a:lnTo>
                    <a:pt x="391" y="5"/>
                  </a:lnTo>
                  <a:lnTo>
                    <a:pt x="401" y="90"/>
                  </a:lnTo>
                  <a:lnTo>
                    <a:pt x="90" y="400"/>
                  </a:lnTo>
                  <a:lnTo>
                    <a:pt x="24" y="377"/>
                  </a:lnTo>
                  <a:lnTo>
                    <a:pt x="0" y="310"/>
                  </a:lnTo>
                  <a:close/>
                </a:path>
              </a:pathLst>
            </a:custGeom>
            <a:solidFill>
              <a:srgbClr val="C97A00"/>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24" name="Oval 18">
              <a:extLst>
                <a:ext uri="{FF2B5EF4-FFF2-40B4-BE49-F238E27FC236}">
                  <a16:creationId xmlns:a16="http://schemas.microsoft.com/office/drawing/2014/main" id="{36EB2D0B-20F1-DCD8-2D7B-4E5FC54A4685}"/>
                </a:ext>
              </a:extLst>
            </p:cNvPr>
            <p:cNvSpPr>
              <a:spLocks noChangeArrowheads="1"/>
            </p:cNvSpPr>
            <p:nvPr/>
          </p:nvSpPr>
          <p:spPr bwMode="auto">
            <a:xfrm>
              <a:off x="3873046" y="4001811"/>
              <a:ext cx="763883" cy="682469"/>
            </a:xfrm>
            <a:prstGeom prst="ellipse">
              <a:avLst/>
            </a:prstGeom>
            <a:solidFill>
              <a:sysClr val="window" lastClr="FFFFFF"/>
            </a:solidFill>
            <a:ln w="15875" cap="flat">
              <a:noFill/>
              <a:prstDash val="solid"/>
              <a:miter lim="800000"/>
              <a:headEnd/>
              <a:tailEnd/>
            </a:ln>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25" name="Freeform 55">
              <a:extLst>
                <a:ext uri="{FF2B5EF4-FFF2-40B4-BE49-F238E27FC236}">
                  <a16:creationId xmlns:a16="http://schemas.microsoft.com/office/drawing/2014/main" id="{35F45545-0448-E2C9-3241-AAD224423899}"/>
                </a:ext>
              </a:extLst>
            </p:cNvPr>
            <p:cNvSpPr>
              <a:spLocks noEditPoints="1"/>
            </p:cNvSpPr>
            <p:nvPr/>
          </p:nvSpPr>
          <p:spPr bwMode="auto">
            <a:xfrm>
              <a:off x="6982788" y="4234710"/>
              <a:ext cx="360224" cy="323247"/>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0 h 96"/>
                <a:gd name="T12" fmla="*/ 39 w 96"/>
                <a:gd name="T13" fmla="*/ 80 h 96"/>
                <a:gd name="T14" fmla="*/ 38 w 96"/>
                <a:gd name="T15" fmla="*/ 80 h 96"/>
                <a:gd name="T16" fmla="*/ 37 w 96"/>
                <a:gd name="T17" fmla="*/ 80 h 96"/>
                <a:gd name="T18" fmla="*/ 36 w 96"/>
                <a:gd name="T19" fmla="*/ 78 h 96"/>
                <a:gd name="T20" fmla="*/ 36 w 96"/>
                <a:gd name="T21" fmla="*/ 62 h 96"/>
                <a:gd name="T22" fmla="*/ 37 w 96"/>
                <a:gd name="T23" fmla="*/ 60 h 96"/>
                <a:gd name="T24" fmla="*/ 53 w 96"/>
                <a:gd name="T25" fmla="*/ 48 h 96"/>
                <a:gd name="T26" fmla="*/ 37 w 96"/>
                <a:gd name="T27" fmla="*/ 36 h 96"/>
                <a:gd name="T28" fmla="*/ 36 w 96"/>
                <a:gd name="T29" fmla="*/ 34 h 96"/>
                <a:gd name="T30" fmla="*/ 36 w 96"/>
                <a:gd name="T31" fmla="*/ 18 h 96"/>
                <a:gd name="T32" fmla="*/ 37 w 96"/>
                <a:gd name="T33" fmla="*/ 16 h 96"/>
                <a:gd name="T34" fmla="*/ 39 w 96"/>
                <a:gd name="T35" fmla="*/ 16 h 96"/>
                <a:gd name="T36" fmla="*/ 75 w 96"/>
                <a:gd name="T37" fmla="*/ 46 h 96"/>
                <a:gd name="T38" fmla="*/ 76 w 96"/>
                <a:gd name="T39" fmla="*/ 48 h 96"/>
                <a:gd name="T40" fmla="*/ 75 w 96"/>
                <a:gd name="T41"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0"/>
                  </a:moveTo>
                  <a:cubicBezTo>
                    <a:pt x="39" y="80"/>
                    <a:pt x="39" y="80"/>
                    <a:pt x="39" y="80"/>
                  </a:cubicBezTo>
                  <a:cubicBezTo>
                    <a:pt x="39" y="80"/>
                    <a:pt x="38" y="80"/>
                    <a:pt x="38" y="80"/>
                  </a:cubicBezTo>
                  <a:cubicBezTo>
                    <a:pt x="38" y="80"/>
                    <a:pt x="37" y="80"/>
                    <a:pt x="37" y="80"/>
                  </a:cubicBezTo>
                  <a:cubicBezTo>
                    <a:pt x="36" y="79"/>
                    <a:pt x="36" y="79"/>
                    <a:pt x="36" y="78"/>
                  </a:cubicBezTo>
                  <a:cubicBezTo>
                    <a:pt x="36" y="62"/>
                    <a:pt x="36" y="62"/>
                    <a:pt x="36" y="62"/>
                  </a:cubicBezTo>
                  <a:cubicBezTo>
                    <a:pt x="36" y="61"/>
                    <a:pt x="36" y="61"/>
                    <a:pt x="37" y="60"/>
                  </a:cubicBezTo>
                  <a:cubicBezTo>
                    <a:pt x="53" y="48"/>
                    <a:pt x="53" y="48"/>
                    <a:pt x="53" y="48"/>
                  </a:cubicBezTo>
                  <a:cubicBezTo>
                    <a:pt x="37" y="36"/>
                    <a:pt x="37" y="36"/>
                    <a:pt x="37" y="36"/>
                  </a:cubicBezTo>
                  <a:cubicBezTo>
                    <a:pt x="36" y="35"/>
                    <a:pt x="36" y="35"/>
                    <a:pt x="36" y="34"/>
                  </a:cubicBezTo>
                  <a:cubicBezTo>
                    <a:pt x="36" y="18"/>
                    <a:pt x="36" y="18"/>
                    <a:pt x="36" y="18"/>
                  </a:cubicBezTo>
                  <a:cubicBezTo>
                    <a:pt x="36" y="17"/>
                    <a:pt x="36" y="17"/>
                    <a:pt x="37" y="16"/>
                  </a:cubicBezTo>
                  <a:cubicBezTo>
                    <a:pt x="38" y="16"/>
                    <a:pt x="39" y="16"/>
                    <a:pt x="39" y="16"/>
                  </a:cubicBezTo>
                  <a:cubicBezTo>
                    <a:pt x="75" y="46"/>
                    <a:pt x="75" y="46"/>
                    <a:pt x="75" y="46"/>
                  </a:cubicBezTo>
                  <a:cubicBezTo>
                    <a:pt x="76" y="47"/>
                    <a:pt x="76" y="47"/>
                    <a:pt x="76" y="48"/>
                  </a:cubicBezTo>
                  <a:cubicBezTo>
                    <a:pt x="76" y="49"/>
                    <a:pt x="76" y="49"/>
                    <a:pt x="75"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3896"/>
                </a:solidFill>
                <a:effectLst/>
                <a:uLnTx/>
                <a:uFillTx/>
                <a:latin typeface="Arial" panose="020B0604020202020204"/>
              </a:endParaRPr>
            </a:p>
          </p:txBody>
        </p:sp>
        <p:pic>
          <p:nvPicPr>
            <p:cNvPr id="26" name="Graphic 25" descr="Inbox Check outline">
              <a:extLst>
                <a:ext uri="{FF2B5EF4-FFF2-40B4-BE49-F238E27FC236}">
                  <a16:creationId xmlns:a16="http://schemas.microsoft.com/office/drawing/2014/main" id="{9C93085E-6BB1-D5A9-A372-75047F231385}"/>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003367" y="4145013"/>
              <a:ext cx="507088" cy="453045"/>
            </a:xfrm>
            <a:prstGeom prst="rect">
              <a:avLst/>
            </a:prstGeom>
          </p:spPr>
        </p:pic>
      </p:grpSp>
      <p:sp>
        <p:nvSpPr>
          <p:cNvPr id="27" name="Rectangle: Rounded Corners 26">
            <a:extLst>
              <a:ext uri="{FF2B5EF4-FFF2-40B4-BE49-F238E27FC236}">
                <a16:creationId xmlns:a16="http://schemas.microsoft.com/office/drawing/2014/main" id="{7DEDCD7C-A4F1-1634-F588-BA7213D7A9E6}"/>
              </a:ext>
            </a:extLst>
          </p:cNvPr>
          <p:cNvSpPr/>
          <p:nvPr/>
        </p:nvSpPr>
        <p:spPr>
          <a:xfrm>
            <a:off x="1850064" y="4960321"/>
            <a:ext cx="2721935" cy="671603"/>
          </a:xfrm>
          <a:prstGeom prst="roundRect">
            <a:avLst>
              <a:gd name="adj" fmla="val 50000"/>
            </a:avLst>
          </a:prstGeom>
          <a:solidFill>
            <a:srgbClr val="003896"/>
          </a:solidFill>
          <a:effectLst>
            <a:outerShdw blurRad="50800" dist="38100" dir="2700000" algn="tl" rotWithShape="0">
              <a:prstClr val="black">
                <a:alpha val="40000"/>
              </a:prstClr>
            </a:outerShdw>
          </a:effectLst>
        </p:spPr>
        <p:txBody>
          <a:bodyPr wrap="square" lIns="1440000" tIns="0" rIns="0" bIns="0" anchor="ctr" anchorCtr="0">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rgbClr val="FFFFFF"/>
              </a:solidFill>
              <a:effectLst/>
              <a:uLnTx/>
              <a:uFillTx/>
              <a:latin typeface="Gill Sans MT" panose="020B0502020104020203" pitchFamily="34" charset="0"/>
              <a:cs typeface="Segoe UI" panose="020B0502040204020203" pitchFamily="34" charset="0"/>
            </a:endParaRPr>
          </a:p>
        </p:txBody>
      </p:sp>
      <p:sp>
        <p:nvSpPr>
          <p:cNvPr id="28" name="Freeform 55">
            <a:extLst>
              <a:ext uri="{FF2B5EF4-FFF2-40B4-BE49-F238E27FC236}">
                <a16:creationId xmlns:a16="http://schemas.microsoft.com/office/drawing/2014/main" id="{979854A6-10F1-1C87-3207-02C01788AF4E}"/>
              </a:ext>
            </a:extLst>
          </p:cNvPr>
          <p:cNvSpPr>
            <a:spLocks noEditPoints="1"/>
          </p:cNvSpPr>
          <p:nvPr/>
        </p:nvSpPr>
        <p:spPr bwMode="auto">
          <a:xfrm>
            <a:off x="4028091" y="5134498"/>
            <a:ext cx="360224" cy="323247"/>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75 w 96"/>
              <a:gd name="T11" fmla="*/ 50 h 96"/>
              <a:gd name="T12" fmla="*/ 39 w 96"/>
              <a:gd name="T13" fmla="*/ 80 h 96"/>
              <a:gd name="T14" fmla="*/ 38 w 96"/>
              <a:gd name="T15" fmla="*/ 80 h 96"/>
              <a:gd name="T16" fmla="*/ 37 w 96"/>
              <a:gd name="T17" fmla="*/ 80 h 96"/>
              <a:gd name="T18" fmla="*/ 36 w 96"/>
              <a:gd name="T19" fmla="*/ 78 h 96"/>
              <a:gd name="T20" fmla="*/ 36 w 96"/>
              <a:gd name="T21" fmla="*/ 62 h 96"/>
              <a:gd name="T22" fmla="*/ 37 w 96"/>
              <a:gd name="T23" fmla="*/ 60 h 96"/>
              <a:gd name="T24" fmla="*/ 53 w 96"/>
              <a:gd name="T25" fmla="*/ 48 h 96"/>
              <a:gd name="T26" fmla="*/ 37 w 96"/>
              <a:gd name="T27" fmla="*/ 36 h 96"/>
              <a:gd name="T28" fmla="*/ 36 w 96"/>
              <a:gd name="T29" fmla="*/ 34 h 96"/>
              <a:gd name="T30" fmla="*/ 36 w 96"/>
              <a:gd name="T31" fmla="*/ 18 h 96"/>
              <a:gd name="T32" fmla="*/ 37 w 96"/>
              <a:gd name="T33" fmla="*/ 16 h 96"/>
              <a:gd name="T34" fmla="*/ 39 w 96"/>
              <a:gd name="T35" fmla="*/ 16 h 96"/>
              <a:gd name="T36" fmla="*/ 75 w 96"/>
              <a:gd name="T37" fmla="*/ 46 h 96"/>
              <a:gd name="T38" fmla="*/ 76 w 96"/>
              <a:gd name="T39" fmla="*/ 48 h 96"/>
              <a:gd name="T40" fmla="*/ 75 w 96"/>
              <a:gd name="T41" fmla="*/ 5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48" y="0"/>
                </a:moveTo>
                <a:cubicBezTo>
                  <a:pt x="22" y="0"/>
                  <a:pt x="0" y="22"/>
                  <a:pt x="0" y="48"/>
                </a:cubicBezTo>
                <a:cubicBezTo>
                  <a:pt x="0" y="74"/>
                  <a:pt x="22" y="96"/>
                  <a:pt x="48" y="96"/>
                </a:cubicBezTo>
                <a:cubicBezTo>
                  <a:pt x="75" y="96"/>
                  <a:pt x="96" y="74"/>
                  <a:pt x="96" y="48"/>
                </a:cubicBezTo>
                <a:cubicBezTo>
                  <a:pt x="96" y="22"/>
                  <a:pt x="75" y="0"/>
                  <a:pt x="48" y="0"/>
                </a:cubicBezTo>
                <a:close/>
                <a:moveTo>
                  <a:pt x="75" y="50"/>
                </a:moveTo>
                <a:cubicBezTo>
                  <a:pt x="39" y="80"/>
                  <a:pt x="39" y="80"/>
                  <a:pt x="39" y="80"/>
                </a:cubicBezTo>
                <a:cubicBezTo>
                  <a:pt x="39" y="80"/>
                  <a:pt x="38" y="80"/>
                  <a:pt x="38" y="80"/>
                </a:cubicBezTo>
                <a:cubicBezTo>
                  <a:pt x="38" y="80"/>
                  <a:pt x="37" y="80"/>
                  <a:pt x="37" y="80"/>
                </a:cubicBezTo>
                <a:cubicBezTo>
                  <a:pt x="36" y="79"/>
                  <a:pt x="36" y="79"/>
                  <a:pt x="36" y="78"/>
                </a:cubicBezTo>
                <a:cubicBezTo>
                  <a:pt x="36" y="62"/>
                  <a:pt x="36" y="62"/>
                  <a:pt x="36" y="62"/>
                </a:cubicBezTo>
                <a:cubicBezTo>
                  <a:pt x="36" y="61"/>
                  <a:pt x="36" y="61"/>
                  <a:pt x="37" y="60"/>
                </a:cubicBezTo>
                <a:cubicBezTo>
                  <a:pt x="53" y="48"/>
                  <a:pt x="53" y="48"/>
                  <a:pt x="53" y="48"/>
                </a:cubicBezTo>
                <a:cubicBezTo>
                  <a:pt x="37" y="36"/>
                  <a:pt x="37" y="36"/>
                  <a:pt x="37" y="36"/>
                </a:cubicBezTo>
                <a:cubicBezTo>
                  <a:pt x="36" y="35"/>
                  <a:pt x="36" y="35"/>
                  <a:pt x="36" y="34"/>
                </a:cubicBezTo>
                <a:cubicBezTo>
                  <a:pt x="36" y="18"/>
                  <a:pt x="36" y="18"/>
                  <a:pt x="36" y="18"/>
                </a:cubicBezTo>
                <a:cubicBezTo>
                  <a:pt x="36" y="17"/>
                  <a:pt x="36" y="17"/>
                  <a:pt x="37" y="16"/>
                </a:cubicBezTo>
                <a:cubicBezTo>
                  <a:pt x="38" y="16"/>
                  <a:pt x="39" y="16"/>
                  <a:pt x="39" y="16"/>
                </a:cubicBezTo>
                <a:cubicBezTo>
                  <a:pt x="75" y="46"/>
                  <a:pt x="75" y="46"/>
                  <a:pt x="75" y="46"/>
                </a:cubicBezTo>
                <a:cubicBezTo>
                  <a:pt x="76" y="47"/>
                  <a:pt x="76" y="47"/>
                  <a:pt x="76" y="48"/>
                </a:cubicBezTo>
                <a:cubicBezTo>
                  <a:pt x="76" y="49"/>
                  <a:pt x="76" y="49"/>
                  <a:pt x="75" y="50"/>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srgbClr val="003896"/>
              </a:solidFill>
              <a:effectLst/>
              <a:uLnTx/>
              <a:uFillTx/>
              <a:latin typeface="Arial" panose="020B0604020202020204"/>
            </a:endParaRPr>
          </a:p>
        </p:txBody>
      </p:sp>
      <p:pic>
        <p:nvPicPr>
          <p:cNvPr id="29" name="Graphic 28" descr="Inbox Check outline">
            <a:extLst>
              <a:ext uri="{FF2B5EF4-FFF2-40B4-BE49-F238E27FC236}">
                <a16:creationId xmlns:a16="http://schemas.microsoft.com/office/drawing/2014/main" id="{008DAE82-0714-7350-F364-E5B3B66B88D2}"/>
              </a:ext>
            </a:extLst>
          </p:cNvPr>
          <p:cNvPicPr>
            <a:picLocks noChangeAspect="1"/>
          </p:cNvPicPr>
          <p:nvPr/>
        </p:nvPicPr>
        <p:blipFill>
          <a:blip r:embed="rId4"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337620" y="5075174"/>
            <a:ext cx="507088" cy="411431"/>
          </a:xfrm>
          <a:prstGeom prst="rect">
            <a:avLst/>
          </a:prstGeom>
        </p:spPr>
      </p:pic>
      <p:sp>
        <p:nvSpPr>
          <p:cNvPr id="31" name="TextBox 30">
            <a:extLst>
              <a:ext uri="{FF2B5EF4-FFF2-40B4-BE49-F238E27FC236}">
                <a16:creationId xmlns:a16="http://schemas.microsoft.com/office/drawing/2014/main" id="{C11A0646-3C88-CB8F-A36E-057C5BE8E656}"/>
              </a:ext>
            </a:extLst>
          </p:cNvPr>
          <p:cNvSpPr txBox="1"/>
          <p:nvPr/>
        </p:nvSpPr>
        <p:spPr>
          <a:xfrm>
            <a:off x="2158272" y="3743058"/>
            <a:ext cx="2476519" cy="471604"/>
          </a:xfrm>
          <a:prstGeom prst="rect">
            <a:avLst/>
          </a:prstGeom>
          <a:noFill/>
        </p:spPr>
        <p:txBody>
          <a:bodyPr wrap="square">
            <a:spAutoFit/>
          </a:bodyPr>
          <a:lstStyle/>
          <a:p>
            <a:pPr defTabSz="914400">
              <a:lnSpc>
                <a:spcPct val="106000"/>
              </a:lnSpc>
              <a:defRPr/>
            </a:pPr>
            <a:r>
              <a:rPr lang="en-US" sz="1200" b="1" dirty="0">
                <a:solidFill>
                  <a:srgbClr val="FFFFFF"/>
                </a:solidFill>
                <a:latin typeface="Arial" panose="020B0604020202020204"/>
              </a:rPr>
              <a:t>Lack of professional skills, availability and retention </a:t>
            </a:r>
          </a:p>
        </p:txBody>
      </p:sp>
      <p:sp>
        <p:nvSpPr>
          <p:cNvPr id="32" name="TextBox 31">
            <a:extLst>
              <a:ext uri="{FF2B5EF4-FFF2-40B4-BE49-F238E27FC236}">
                <a16:creationId xmlns:a16="http://schemas.microsoft.com/office/drawing/2014/main" id="{E254F74A-F2EC-C231-97BA-583B842F9547}"/>
              </a:ext>
            </a:extLst>
          </p:cNvPr>
          <p:cNvSpPr txBox="1"/>
          <p:nvPr/>
        </p:nvSpPr>
        <p:spPr>
          <a:xfrm>
            <a:off x="2459220" y="2427464"/>
            <a:ext cx="2084875" cy="665760"/>
          </a:xfrm>
          <a:prstGeom prst="rect">
            <a:avLst/>
          </a:prstGeom>
          <a:noFill/>
        </p:spPr>
        <p:txBody>
          <a:bodyPr wrap="square">
            <a:spAutoFit/>
          </a:bodyPr>
          <a:lstStyle/>
          <a:p>
            <a:pPr defTabSz="914400">
              <a:lnSpc>
                <a:spcPct val="106000"/>
              </a:lnSpc>
              <a:defRPr/>
            </a:pPr>
            <a:r>
              <a:rPr lang="en-US" sz="1200" b="1" dirty="0">
                <a:solidFill>
                  <a:srgbClr val="FFFFFF"/>
                </a:solidFill>
                <a:latin typeface="Arial" panose="020B0604020202020204"/>
              </a:rPr>
              <a:t>Disparate tariffs &amp; customer services inconsistencies</a:t>
            </a:r>
          </a:p>
        </p:txBody>
      </p:sp>
      <p:sp>
        <p:nvSpPr>
          <p:cNvPr id="33" name="TextBox 32">
            <a:extLst>
              <a:ext uri="{FF2B5EF4-FFF2-40B4-BE49-F238E27FC236}">
                <a16:creationId xmlns:a16="http://schemas.microsoft.com/office/drawing/2014/main" id="{1F9DCACE-4760-B569-D688-B934348F3192}"/>
              </a:ext>
            </a:extLst>
          </p:cNvPr>
          <p:cNvSpPr txBox="1"/>
          <p:nvPr/>
        </p:nvSpPr>
        <p:spPr>
          <a:xfrm>
            <a:off x="1226591" y="683959"/>
            <a:ext cx="2996612" cy="470000"/>
          </a:xfrm>
          <a:prstGeom prst="rect">
            <a:avLst/>
          </a:prstGeom>
          <a:noFill/>
        </p:spPr>
        <p:txBody>
          <a:bodyPr wrap="square">
            <a:spAutoFit/>
          </a:bodyPr>
          <a:lstStyle/>
          <a:p>
            <a:pPr defTabSz="914400">
              <a:lnSpc>
                <a:spcPct val="106000"/>
              </a:lnSpc>
              <a:defRPr/>
            </a:pPr>
            <a:r>
              <a:rPr lang="en-US" sz="1200" b="1" dirty="0">
                <a:solidFill>
                  <a:srgbClr val="FFFFFF"/>
                </a:solidFill>
                <a:latin typeface="Arial" panose="020B0604020202020204"/>
              </a:rPr>
              <a:t>Need for planned  maintenance and refurbishment of networks</a:t>
            </a:r>
          </a:p>
        </p:txBody>
      </p:sp>
      <p:sp>
        <p:nvSpPr>
          <p:cNvPr id="34" name="TextBox 33">
            <a:extLst>
              <a:ext uri="{FF2B5EF4-FFF2-40B4-BE49-F238E27FC236}">
                <a16:creationId xmlns:a16="http://schemas.microsoft.com/office/drawing/2014/main" id="{B0ACB6D4-AEF1-1686-16C7-4642E95E45D2}"/>
              </a:ext>
            </a:extLst>
          </p:cNvPr>
          <p:cNvSpPr txBox="1"/>
          <p:nvPr/>
        </p:nvSpPr>
        <p:spPr>
          <a:xfrm>
            <a:off x="2165625" y="5210760"/>
            <a:ext cx="3304881" cy="275845"/>
          </a:xfrm>
          <a:prstGeom prst="rect">
            <a:avLst/>
          </a:prstGeom>
          <a:noFill/>
        </p:spPr>
        <p:txBody>
          <a:bodyPr wrap="square">
            <a:spAutoFit/>
          </a:bodyPr>
          <a:lstStyle/>
          <a:p>
            <a:pPr defTabSz="914400">
              <a:lnSpc>
                <a:spcPct val="106000"/>
              </a:lnSpc>
              <a:defRPr/>
            </a:pPr>
            <a:r>
              <a:rPr lang="en-US" sz="1200" b="1" dirty="0">
                <a:solidFill>
                  <a:srgbClr val="FFFFFF"/>
                </a:solidFill>
                <a:latin typeface="Arial" panose="020B0604020202020204"/>
              </a:rPr>
              <a:t>High level of outages</a:t>
            </a:r>
          </a:p>
        </p:txBody>
      </p:sp>
      <p:sp>
        <p:nvSpPr>
          <p:cNvPr id="37" name="Freeform 22">
            <a:extLst>
              <a:ext uri="{FF2B5EF4-FFF2-40B4-BE49-F238E27FC236}">
                <a16:creationId xmlns:a16="http://schemas.microsoft.com/office/drawing/2014/main" id="{85C054E5-9CCA-71D3-5720-758FEE7E7823}"/>
              </a:ext>
            </a:extLst>
          </p:cNvPr>
          <p:cNvSpPr>
            <a:spLocks/>
          </p:cNvSpPr>
          <p:nvPr/>
        </p:nvSpPr>
        <p:spPr bwMode="auto">
          <a:xfrm rot="5400000">
            <a:off x="492650" y="3971251"/>
            <a:ext cx="1120923" cy="1268655"/>
          </a:xfrm>
          <a:custGeom>
            <a:avLst/>
            <a:gdLst>
              <a:gd name="T0" fmla="*/ 0 w 401"/>
              <a:gd name="T1" fmla="*/ 310 h 400"/>
              <a:gd name="T2" fmla="*/ 313 w 401"/>
              <a:gd name="T3" fmla="*/ 0 h 400"/>
              <a:gd name="T4" fmla="*/ 391 w 401"/>
              <a:gd name="T5" fmla="*/ 5 h 400"/>
              <a:gd name="T6" fmla="*/ 401 w 401"/>
              <a:gd name="T7" fmla="*/ 90 h 400"/>
              <a:gd name="T8" fmla="*/ 90 w 401"/>
              <a:gd name="T9" fmla="*/ 400 h 400"/>
              <a:gd name="T10" fmla="*/ 24 w 401"/>
              <a:gd name="T11" fmla="*/ 377 h 400"/>
              <a:gd name="T12" fmla="*/ 0 w 401"/>
              <a:gd name="T13" fmla="*/ 310 h 400"/>
            </a:gdLst>
            <a:ahLst/>
            <a:cxnLst>
              <a:cxn ang="0">
                <a:pos x="T0" y="T1"/>
              </a:cxn>
              <a:cxn ang="0">
                <a:pos x="T2" y="T3"/>
              </a:cxn>
              <a:cxn ang="0">
                <a:pos x="T4" y="T5"/>
              </a:cxn>
              <a:cxn ang="0">
                <a:pos x="T6" y="T7"/>
              </a:cxn>
              <a:cxn ang="0">
                <a:pos x="T8" y="T9"/>
              </a:cxn>
              <a:cxn ang="0">
                <a:pos x="T10" y="T11"/>
              </a:cxn>
              <a:cxn ang="0">
                <a:pos x="T12" y="T13"/>
              </a:cxn>
            </a:cxnLst>
            <a:rect l="0" t="0" r="r" b="b"/>
            <a:pathLst>
              <a:path w="401" h="400">
                <a:moveTo>
                  <a:pt x="0" y="310"/>
                </a:moveTo>
                <a:lnTo>
                  <a:pt x="313" y="0"/>
                </a:lnTo>
                <a:lnTo>
                  <a:pt x="391" y="5"/>
                </a:lnTo>
                <a:lnTo>
                  <a:pt x="401" y="90"/>
                </a:lnTo>
                <a:lnTo>
                  <a:pt x="90" y="400"/>
                </a:lnTo>
                <a:lnTo>
                  <a:pt x="24" y="377"/>
                </a:lnTo>
                <a:lnTo>
                  <a:pt x="0" y="310"/>
                </a:lnTo>
                <a:close/>
              </a:path>
            </a:pathLst>
          </a:custGeom>
          <a:solidFill>
            <a:srgbClr val="003896"/>
          </a:solidFill>
          <a:ln w="15875" cap="flat">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Arial" panose="020B0604020202020204"/>
            </a:endParaRPr>
          </a:p>
        </p:txBody>
      </p:sp>
      <p:sp>
        <p:nvSpPr>
          <p:cNvPr id="38" name="Oval 17">
            <a:extLst>
              <a:ext uri="{FF2B5EF4-FFF2-40B4-BE49-F238E27FC236}">
                <a16:creationId xmlns:a16="http://schemas.microsoft.com/office/drawing/2014/main" id="{D0D81477-F3CA-0D22-C7F3-1197D25861D6}"/>
              </a:ext>
            </a:extLst>
          </p:cNvPr>
          <p:cNvSpPr>
            <a:spLocks noChangeArrowheads="1"/>
          </p:cNvSpPr>
          <p:nvPr/>
        </p:nvSpPr>
        <p:spPr bwMode="auto">
          <a:xfrm>
            <a:off x="141740" y="2205155"/>
            <a:ext cx="1483091" cy="1677924"/>
          </a:xfrm>
          <a:prstGeom prst="ellipse">
            <a:avLst/>
          </a:prstGeom>
          <a:solidFill>
            <a:srgbClr val="003896"/>
          </a:solidFill>
          <a:ln w="38100" cap="flat">
            <a:noFill/>
            <a:prstDash val="solid"/>
            <a:miter lim="800000"/>
            <a:headEnd/>
            <a:tailEnd/>
          </a:ln>
          <a:effectLst>
            <a:outerShdw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black"/>
              </a:solidFill>
              <a:effectLst/>
              <a:uLnTx/>
              <a:uFillTx/>
              <a:latin typeface="Arial" panose="020B0604020202020204"/>
            </a:endParaRPr>
          </a:p>
        </p:txBody>
      </p:sp>
      <p:sp>
        <p:nvSpPr>
          <p:cNvPr id="39" name="Oval 16">
            <a:extLst>
              <a:ext uri="{FF2B5EF4-FFF2-40B4-BE49-F238E27FC236}">
                <a16:creationId xmlns:a16="http://schemas.microsoft.com/office/drawing/2014/main" id="{8FB391E2-57F8-800F-A6BD-044E92421CA0}"/>
              </a:ext>
            </a:extLst>
          </p:cNvPr>
          <p:cNvSpPr>
            <a:spLocks noChangeArrowheads="1"/>
          </p:cNvSpPr>
          <p:nvPr/>
        </p:nvSpPr>
        <p:spPr bwMode="auto">
          <a:xfrm>
            <a:off x="241277" y="2421241"/>
            <a:ext cx="1300299" cy="1235032"/>
          </a:xfrm>
          <a:prstGeom prst="ellipse">
            <a:avLst/>
          </a:prstGeom>
          <a:solidFill>
            <a:srgbClr val="C97A00"/>
          </a:solidFill>
          <a:ln w="38100" cap="flat">
            <a:noFill/>
            <a:prstDash val="solid"/>
            <a:miter lim="800000"/>
            <a:headEnd/>
            <a:tailEnd/>
          </a:ln>
          <a:effectLst>
            <a:outerShdw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kern="0">
              <a:solidFill>
                <a:prstClr val="black"/>
              </a:solidFill>
              <a:latin typeface="Arial" panose="020B0604020202020204"/>
            </a:endParaRPr>
          </a:p>
        </p:txBody>
      </p:sp>
      <p:sp>
        <p:nvSpPr>
          <p:cNvPr id="40" name="Oval 15">
            <a:extLst>
              <a:ext uri="{FF2B5EF4-FFF2-40B4-BE49-F238E27FC236}">
                <a16:creationId xmlns:a16="http://schemas.microsoft.com/office/drawing/2014/main" id="{E64D942D-167B-3B3B-3BD4-F24E25D004C7}"/>
              </a:ext>
            </a:extLst>
          </p:cNvPr>
          <p:cNvSpPr>
            <a:spLocks noChangeArrowheads="1"/>
          </p:cNvSpPr>
          <p:nvPr/>
        </p:nvSpPr>
        <p:spPr bwMode="auto">
          <a:xfrm>
            <a:off x="350874" y="2583277"/>
            <a:ext cx="1113402" cy="1001958"/>
          </a:xfrm>
          <a:prstGeom prst="ellipse">
            <a:avLst/>
          </a:prstGeom>
          <a:solidFill>
            <a:srgbClr val="598787"/>
          </a:solidFill>
          <a:ln w="15875" cap="flat">
            <a:noFill/>
            <a:prstDash val="solid"/>
            <a:miter lim="800000"/>
            <a:headEnd/>
            <a:tailEnd/>
          </a:ln>
          <a:effectLst>
            <a:outerShdw dist="38100" dir="5400000" algn="t" rotWithShape="0">
              <a:prstClr val="black">
                <a:alpha val="20000"/>
              </a:prstClr>
            </a:outerShdw>
          </a:effec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latin typeface="Arial" panose="020B0604020202020204"/>
            </a:endParaRPr>
          </a:p>
        </p:txBody>
      </p:sp>
    </p:spTree>
    <p:extLst>
      <p:ext uri="{BB962C8B-B14F-4D97-AF65-F5344CB8AC3E}">
        <p14:creationId xmlns:p14="http://schemas.microsoft.com/office/powerpoint/2010/main" val="3132559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342021"/>
            <a:ext cx="9156900" cy="1541664"/>
          </a:xfrm>
          <a:prstGeom prst="rect">
            <a:avLst/>
          </a:prstGeom>
        </p:spPr>
      </p:pic>
      <p:sp>
        <p:nvSpPr>
          <p:cNvPr id="6" name="Title 1">
            <a:extLst>
              <a:ext uri="{FF2B5EF4-FFF2-40B4-BE49-F238E27FC236}">
                <a16:creationId xmlns:a16="http://schemas.microsoft.com/office/drawing/2014/main" id="{613322A1-05A5-36E4-7F0A-EE0D07505E39}"/>
              </a:ext>
            </a:extLst>
          </p:cNvPr>
          <p:cNvSpPr txBox="1">
            <a:spLocks/>
          </p:cNvSpPr>
          <p:nvPr/>
        </p:nvSpPr>
        <p:spPr>
          <a:xfrm>
            <a:off x="0" y="0"/>
            <a:ext cx="9122545" cy="666000"/>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Arial" panose="020B0604020202020204"/>
                <a:ea typeface="+mj-ea"/>
                <a:cs typeface="+mj-cs"/>
              </a:rPr>
              <a:t>Understanding the impact of electricity tariffs on municipalities and households</a:t>
            </a:r>
            <a:endPar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endParaRPr>
          </a:p>
        </p:txBody>
      </p:sp>
      <p:pic>
        <p:nvPicPr>
          <p:cNvPr id="8" name="Picture 7">
            <a:extLst>
              <a:ext uri="{FF2B5EF4-FFF2-40B4-BE49-F238E27FC236}">
                <a16:creationId xmlns:a16="http://schemas.microsoft.com/office/drawing/2014/main" id="{B13A0BD2-91C2-3AFF-3AFF-AD9B30311E8A}"/>
              </a:ext>
            </a:extLst>
          </p:cNvPr>
          <p:cNvPicPr>
            <a:picLocks noChangeAspect="1"/>
          </p:cNvPicPr>
          <p:nvPr/>
        </p:nvPicPr>
        <p:blipFill>
          <a:blip r:embed="rId4"/>
          <a:stretch>
            <a:fillRect/>
          </a:stretch>
        </p:blipFill>
        <p:spPr>
          <a:xfrm>
            <a:off x="202020" y="748989"/>
            <a:ext cx="3359888" cy="4555364"/>
          </a:xfrm>
          <a:prstGeom prst="rect">
            <a:avLst/>
          </a:prstGeom>
        </p:spPr>
      </p:pic>
      <p:pic>
        <p:nvPicPr>
          <p:cNvPr id="9" name="Picture 8">
            <a:extLst>
              <a:ext uri="{FF2B5EF4-FFF2-40B4-BE49-F238E27FC236}">
                <a16:creationId xmlns:a16="http://schemas.microsoft.com/office/drawing/2014/main" id="{62E55B82-1F31-7CF5-1685-C28DD9726F93}"/>
              </a:ext>
            </a:extLst>
          </p:cNvPr>
          <p:cNvPicPr>
            <a:picLocks noChangeAspect="1"/>
          </p:cNvPicPr>
          <p:nvPr/>
        </p:nvPicPr>
        <p:blipFill>
          <a:blip r:embed="rId5"/>
          <a:stretch>
            <a:fillRect/>
          </a:stretch>
        </p:blipFill>
        <p:spPr>
          <a:xfrm>
            <a:off x="3743647" y="712891"/>
            <a:ext cx="5399008" cy="4581228"/>
          </a:xfrm>
          <a:prstGeom prst="rect">
            <a:avLst/>
          </a:prstGeom>
        </p:spPr>
      </p:pic>
      <p:sp>
        <p:nvSpPr>
          <p:cNvPr id="10" name="TextBox 9">
            <a:extLst>
              <a:ext uri="{FF2B5EF4-FFF2-40B4-BE49-F238E27FC236}">
                <a16:creationId xmlns:a16="http://schemas.microsoft.com/office/drawing/2014/main" id="{560CD69D-70A1-4BF6-F8A9-56BE649BFE98}"/>
              </a:ext>
            </a:extLst>
          </p:cNvPr>
          <p:cNvSpPr txBox="1"/>
          <p:nvPr/>
        </p:nvSpPr>
        <p:spPr>
          <a:xfrm>
            <a:off x="4653925" y="723125"/>
            <a:ext cx="4438481" cy="738664"/>
          </a:xfrm>
          <a:prstGeom prst="rect">
            <a:avLst/>
          </a:prstGeom>
          <a:noFill/>
        </p:spPr>
        <p:txBody>
          <a:bodyPr wrap="square" rtlCol="0">
            <a:spAutoFit/>
          </a:bodyPr>
          <a:lstStyle/>
          <a:p>
            <a:pPr defTabSz="914400">
              <a:buClr>
                <a:srgbClr val="FFFFFF">
                  <a:lumMod val="50000"/>
                </a:srgbClr>
              </a:buClr>
            </a:pPr>
            <a:r>
              <a:rPr lang="en-US" sz="1400" b="1" dirty="0">
                <a:solidFill>
                  <a:srgbClr val="003896"/>
                </a:solidFill>
                <a:latin typeface="Arial" panose="020B0604020202020204"/>
              </a:rPr>
              <a:t>It is critical to understand the cost of supply of municipalities to determine their cost base.</a:t>
            </a:r>
          </a:p>
          <a:p>
            <a:pPr marL="285750" indent="-285750" defTabSz="914400">
              <a:buClr>
                <a:srgbClr val="FFFFFF">
                  <a:lumMod val="50000"/>
                </a:srgbClr>
              </a:buClr>
              <a:buFont typeface="Wingdings" panose="05000000000000000000" pitchFamily="2" charset="2"/>
              <a:buChar char="§"/>
            </a:pPr>
            <a:endParaRPr lang="en-ZA" sz="1400" dirty="0" err="1">
              <a:solidFill>
                <a:srgbClr val="003896"/>
              </a:solidFill>
              <a:latin typeface="Arial" panose="020B0604020202020204"/>
            </a:endParaRPr>
          </a:p>
        </p:txBody>
      </p:sp>
      <p:sp>
        <p:nvSpPr>
          <p:cNvPr id="11" name="TextBox 10">
            <a:extLst>
              <a:ext uri="{FF2B5EF4-FFF2-40B4-BE49-F238E27FC236}">
                <a16:creationId xmlns:a16="http://schemas.microsoft.com/office/drawing/2014/main" id="{30358A30-17D0-D362-FC8E-C54EF38844ED}"/>
              </a:ext>
            </a:extLst>
          </p:cNvPr>
          <p:cNvSpPr txBox="1"/>
          <p:nvPr/>
        </p:nvSpPr>
        <p:spPr>
          <a:xfrm>
            <a:off x="4622572" y="1437132"/>
            <a:ext cx="4455151" cy="954107"/>
          </a:xfrm>
          <a:prstGeom prst="rect">
            <a:avLst/>
          </a:prstGeom>
          <a:noFill/>
        </p:spPr>
        <p:txBody>
          <a:bodyPr wrap="square" rtlCol="0">
            <a:spAutoFit/>
          </a:bodyPr>
          <a:lstStyle/>
          <a:p>
            <a:pPr defTabSz="914400">
              <a:buClr>
                <a:srgbClr val="FFFFFF">
                  <a:lumMod val="50000"/>
                </a:srgbClr>
              </a:buClr>
            </a:pPr>
            <a:r>
              <a:rPr lang="en-ZA" sz="1400" b="1" dirty="0">
                <a:solidFill>
                  <a:srgbClr val="003896"/>
                </a:solidFill>
                <a:latin typeface="Arial" panose="020B0604020202020204"/>
              </a:rPr>
              <a:t>Installation of smart meters to enable the measurement, management &amp; recovery of revenue.</a:t>
            </a:r>
          </a:p>
          <a:p>
            <a:pPr marL="285750" indent="-285750" defTabSz="914400">
              <a:buClr>
                <a:srgbClr val="FFFFFF">
                  <a:lumMod val="50000"/>
                </a:srgbClr>
              </a:buClr>
              <a:buFont typeface="Wingdings" panose="05000000000000000000" pitchFamily="2" charset="2"/>
              <a:buChar char="§"/>
            </a:pPr>
            <a:endParaRPr lang="en-ZA" sz="1400" dirty="0" err="1">
              <a:solidFill>
                <a:srgbClr val="003896"/>
              </a:solidFill>
              <a:latin typeface="Arial" panose="020B0604020202020204"/>
            </a:endParaRPr>
          </a:p>
        </p:txBody>
      </p:sp>
      <p:sp>
        <p:nvSpPr>
          <p:cNvPr id="12" name="TextBox 11">
            <a:extLst>
              <a:ext uri="{FF2B5EF4-FFF2-40B4-BE49-F238E27FC236}">
                <a16:creationId xmlns:a16="http://schemas.microsoft.com/office/drawing/2014/main" id="{4301F07B-14C2-CFE0-D038-5B298287780A}"/>
              </a:ext>
            </a:extLst>
          </p:cNvPr>
          <p:cNvSpPr txBox="1"/>
          <p:nvPr/>
        </p:nvSpPr>
        <p:spPr>
          <a:xfrm>
            <a:off x="4571999" y="2344506"/>
            <a:ext cx="4242391" cy="523220"/>
          </a:xfrm>
          <a:prstGeom prst="rect">
            <a:avLst/>
          </a:prstGeom>
          <a:noFill/>
        </p:spPr>
        <p:txBody>
          <a:bodyPr wrap="square" rtlCol="0">
            <a:spAutoFit/>
          </a:bodyPr>
          <a:lstStyle/>
          <a:p>
            <a:pPr defTabSz="914400">
              <a:buClr>
                <a:srgbClr val="FFFFFF">
                  <a:lumMod val="50000"/>
                </a:srgbClr>
              </a:buClr>
            </a:pPr>
            <a:r>
              <a:rPr lang="en-US" sz="1400" b="1" dirty="0">
                <a:solidFill>
                  <a:srgbClr val="003896"/>
                </a:solidFill>
                <a:latin typeface="Arial" panose="020B0604020202020204"/>
              </a:rPr>
              <a:t>Focusing on the efficient operation of their own networks to reduce overall supply costs</a:t>
            </a:r>
            <a:endParaRPr lang="en-ZA" sz="1400" b="1" dirty="0" err="1">
              <a:solidFill>
                <a:srgbClr val="003896"/>
              </a:solidFill>
              <a:latin typeface="Arial" panose="020B0604020202020204"/>
            </a:endParaRPr>
          </a:p>
        </p:txBody>
      </p:sp>
      <p:sp>
        <p:nvSpPr>
          <p:cNvPr id="13" name="TextBox 12">
            <a:extLst>
              <a:ext uri="{FF2B5EF4-FFF2-40B4-BE49-F238E27FC236}">
                <a16:creationId xmlns:a16="http://schemas.microsoft.com/office/drawing/2014/main" id="{DFCB52BC-6BF7-BA29-8916-97E450C17B63}"/>
              </a:ext>
            </a:extLst>
          </p:cNvPr>
          <p:cNvSpPr txBox="1"/>
          <p:nvPr/>
        </p:nvSpPr>
        <p:spPr>
          <a:xfrm>
            <a:off x="4622572" y="3227223"/>
            <a:ext cx="3805594" cy="523220"/>
          </a:xfrm>
          <a:prstGeom prst="rect">
            <a:avLst/>
          </a:prstGeom>
          <a:noFill/>
        </p:spPr>
        <p:txBody>
          <a:bodyPr wrap="square" rtlCol="0">
            <a:spAutoFit/>
          </a:bodyPr>
          <a:lstStyle/>
          <a:p>
            <a:pPr defTabSz="914400">
              <a:buClr>
                <a:srgbClr val="FFFFFF">
                  <a:lumMod val="50000"/>
                </a:srgbClr>
              </a:buClr>
            </a:pPr>
            <a:r>
              <a:rPr lang="en-ZA" sz="1400" b="1" dirty="0">
                <a:solidFill>
                  <a:srgbClr val="003896"/>
                </a:solidFill>
                <a:latin typeface="Arial" panose="020B0604020202020204"/>
              </a:rPr>
              <a:t>Managing of technical &amp; non-technical losses</a:t>
            </a:r>
          </a:p>
        </p:txBody>
      </p:sp>
      <p:sp>
        <p:nvSpPr>
          <p:cNvPr id="14" name="TextBox 13">
            <a:extLst>
              <a:ext uri="{FF2B5EF4-FFF2-40B4-BE49-F238E27FC236}">
                <a16:creationId xmlns:a16="http://schemas.microsoft.com/office/drawing/2014/main" id="{A8B31673-BEC4-9295-201C-113EA2620F38}"/>
              </a:ext>
            </a:extLst>
          </p:cNvPr>
          <p:cNvSpPr txBox="1"/>
          <p:nvPr/>
        </p:nvSpPr>
        <p:spPr>
          <a:xfrm>
            <a:off x="4668610" y="4265788"/>
            <a:ext cx="4409113" cy="523220"/>
          </a:xfrm>
          <a:prstGeom prst="rect">
            <a:avLst/>
          </a:prstGeom>
          <a:noFill/>
        </p:spPr>
        <p:txBody>
          <a:bodyPr wrap="square" rtlCol="0">
            <a:spAutoFit/>
          </a:bodyPr>
          <a:lstStyle/>
          <a:p>
            <a:pPr defTabSz="914400">
              <a:buClr>
                <a:srgbClr val="FFFFFF">
                  <a:lumMod val="50000"/>
                </a:srgbClr>
              </a:buClr>
            </a:pPr>
            <a:r>
              <a:rPr lang="en-US" sz="1400" b="1" dirty="0">
                <a:solidFill>
                  <a:srgbClr val="003896"/>
                </a:solidFill>
                <a:latin typeface="Arial" panose="020B0604020202020204"/>
              </a:rPr>
              <a:t>Stakeholder buy in and meaningful interactions engagements</a:t>
            </a:r>
            <a:endParaRPr lang="en-ZA" sz="1400" b="1" dirty="0" err="1">
              <a:solidFill>
                <a:srgbClr val="003896"/>
              </a:solidFill>
              <a:latin typeface="Arial" panose="020B0604020202020204"/>
            </a:endParaRPr>
          </a:p>
        </p:txBody>
      </p:sp>
      <p:sp>
        <p:nvSpPr>
          <p:cNvPr id="15" name="Freeform 178">
            <a:extLst>
              <a:ext uri="{FF2B5EF4-FFF2-40B4-BE49-F238E27FC236}">
                <a16:creationId xmlns:a16="http://schemas.microsoft.com/office/drawing/2014/main" id="{3892E0E2-84EE-6BF4-1453-55AE0ABD2DAE}"/>
              </a:ext>
              <a:ext uri="{C183D7F6-B498-43B3-948B-1728B52AA6E4}">
                <adec:decorative xmlns:adec="http://schemas.microsoft.com/office/drawing/2017/decorative" val="1"/>
              </a:ext>
            </a:extLst>
          </p:cNvPr>
          <p:cNvSpPr>
            <a:spLocks/>
          </p:cNvSpPr>
          <p:nvPr/>
        </p:nvSpPr>
        <p:spPr bwMode="auto">
          <a:xfrm>
            <a:off x="3809473" y="748989"/>
            <a:ext cx="661367" cy="610780"/>
          </a:xfrm>
          <a:custGeom>
            <a:avLst/>
            <a:gdLst>
              <a:gd name="T0" fmla="*/ 113 w 225"/>
              <a:gd name="T1" fmla="*/ 225 h 225"/>
              <a:gd name="T2" fmla="*/ 33 w 225"/>
              <a:gd name="T3" fmla="*/ 192 h 225"/>
              <a:gd name="T4" fmla="*/ 0 w 225"/>
              <a:gd name="T5" fmla="*/ 112 h 225"/>
              <a:gd name="T6" fmla="*/ 33 w 225"/>
              <a:gd name="T7" fmla="*/ 33 h 225"/>
              <a:gd name="T8" fmla="*/ 113 w 225"/>
              <a:gd name="T9" fmla="*/ 0 h 225"/>
              <a:gd name="T10" fmla="*/ 113 w 225"/>
              <a:gd name="T11" fmla="*/ 40 h 225"/>
              <a:gd name="T12" fmla="*/ 62 w 225"/>
              <a:gd name="T13" fmla="*/ 61 h 225"/>
              <a:gd name="T14" fmla="*/ 40 w 225"/>
              <a:gd name="T15" fmla="*/ 112 h 225"/>
              <a:gd name="T16" fmla="*/ 62 w 225"/>
              <a:gd name="T17" fmla="*/ 164 h 225"/>
              <a:gd name="T18" fmla="*/ 113 w 225"/>
              <a:gd name="T19" fmla="*/ 185 h 225"/>
              <a:gd name="T20" fmla="*/ 164 w 225"/>
              <a:gd name="T21" fmla="*/ 164 h 225"/>
              <a:gd name="T22" fmla="*/ 185 w 225"/>
              <a:gd name="T23" fmla="*/ 112 h 225"/>
              <a:gd name="T24" fmla="*/ 225 w 225"/>
              <a:gd name="T25" fmla="*/ 112 h 225"/>
              <a:gd name="T26" fmla="*/ 192 w 225"/>
              <a:gd name="T27" fmla="*/ 192 h 225"/>
              <a:gd name="T28" fmla="*/ 113 w 225"/>
              <a:gd name="T29"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5" h="225">
                <a:moveTo>
                  <a:pt x="113" y="225"/>
                </a:moveTo>
                <a:cubicBezTo>
                  <a:pt x="83" y="225"/>
                  <a:pt x="55" y="213"/>
                  <a:pt x="33" y="192"/>
                </a:cubicBezTo>
                <a:cubicBezTo>
                  <a:pt x="12" y="171"/>
                  <a:pt x="0" y="142"/>
                  <a:pt x="0" y="112"/>
                </a:cubicBezTo>
                <a:cubicBezTo>
                  <a:pt x="0" y="82"/>
                  <a:pt x="12" y="54"/>
                  <a:pt x="33" y="33"/>
                </a:cubicBezTo>
                <a:cubicBezTo>
                  <a:pt x="55" y="12"/>
                  <a:pt x="83" y="0"/>
                  <a:pt x="113" y="0"/>
                </a:cubicBezTo>
                <a:cubicBezTo>
                  <a:pt x="113" y="40"/>
                  <a:pt x="113" y="40"/>
                  <a:pt x="113" y="40"/>
                </a:cubicBezTo>
                <a:cubicBezTo>
                  <a:pt x="93" y="40"/>
                  <a:pt x="75" y="48"/>
                  <a:pt x="62" y="61"/>
                </a:cubicBezTo>
                <a:cubicBezTo>
                  <a:pt x="48" y="75"/>
                  <a:pt x="40" y="93"/>
                  <a:pt x="40" y="112"/>
                </a:cubicBezTo>
                <a:cubicBezTo>
                  <a:pt x="40" y="132"/>
                  <a:pt x="48" y="150"/>
                  <a:pt x="62" y="164"/>
                </a:cubicBezTo>
                <a:cubicBezTo>
                  <a:pt x="75" y="177"/>
                  <a:pt x="93" y="185"/>
                  <a:pt x="113" y="185"/>
                </a:cubicBezTo>
                <a:cubicBezTo>
                  <a:pt x="132" y="185"/>
                  <a:pt x="150" y="177"/>
                  <a:pt x="164" y="164"/>
                </a:cubicBezTo>
                <a:cubicBezTo>
                  <a:pt x="178" y="150"/>
                  <a:pt x="185" y="132"/>
                  <a:pt x="185" y="112"/>
                </a:cubicBezTo>
                <a:cubicBezTo>
                  <a:pt x="225" y="112"/>
                  <a:pt x="225" y="112"/>
                  <a:pt x="225" y="112"/>
                </a:cubicBezTo>
                <a:cubicBezTo>
                  <a:pt x="225" y="142"/>
                  <a:pt x="214" y="171"/>
                  <a:pt x="192" y="192"/>
                </a:cubicBezTo>
                <a:cubicBezTo>
                  <a:pt x="171" y="213"/>
                  <a:pt x="143" y="225"/>
                  <a:pt x="113" y="225"/>
                </a:cubicBez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999999"/>
              </a:solidFill>
              <a:latin typeface="Times New Roman"/>
            </a:endParaRPr>
          </a:p>
        </p:txBody>
      </p:sp>
      <p:sp>
        <p:nvSpPr>
          <p:cNvPr id="16" name="Freeform 180">
            <a:extLst>
              <a:ext uri="{FF2B5EF4-FFF2-40B4-BE49-F238E27FC236}">
                <a16:creationId xmlns:a16="http://schemas.microsoft.com/office/drawing/2014/main" id="{4B188E7B-87F3-7F66-624C-514235AC69E5}"/>
              </a:ext>
              <a:ext uri="{C183D7F6-B498-43B3-948B-1728B52AA6E4}">
                <adec:decorative xmlns:adec="http://schemas.microsoft.com/office/drawing/2017/decorative" val="1"/>
              </a:ext>
            </a:extLst>
          </p:cNvPr>
          <p:cNvSpPr>
            <a:spLocks/>
          </p:cNvSpPr>
          <p:nvPr/>
        </p:nvSpPr>
        <p:spPr bwMode="auto">
          <a:xfrm>
            <a:off x="3759675" y="1545417"/>
            <a:ext cx="610647" cy="603082"/>
          </a:xfrm>
          <a:custGeom>
            <a:avLst/>
            <a:gdLst>
              <a:gd name="T0" fmla="*/ 112 w 192"/>
              <a:gd name="T1" fmla="*/ 225 h 225"/>
              <a:gd name="T2" fmla="*/ 33 w 192"/>
              <a:gd name="T3" fmla="*/ 192 h 225"/>
              <a:gd name="T4" fmla="*/ 0 w 192"/>
              <a:gd name="T5" fmla="*/ 112 h 225"/>
              <a:gd name="T6" fmla="*/ 33 w 192"/>
              <a:gd name="T7" fmla="*/ 33 h 225"/>
              <a:gd name="T8" fmla="*/ 112 w 192"/>
              <a:gd name="T9" fmla="*/ 0 h 225"/>
              <a:gd name="T10" fmla="*/ 112 w 192"/>
              <a:gd name="T11" fmla="*/ 40 h 225"/>
              <a:gd name="T12" fmla="*/ 61 w 192"/>
              <a:gd name="T13" fmla="*/ 61 h 225"/>
              <a:gd name="T14" fmla="*/ 40 w 192"/>
              <a:gd name="T15" fmla="*/ 112 h 225"/>
              <a:gd name="T16" fmla="*/ 61 w 192"/>
              <a:gd name="T17" fmla="*/ 164 h 225"/>
              <a:gd name="T18" fmla="*/ 112 w 192"/>
              <a:gd name="T19" fmla="*/ 185 h 225"/>
              <a:gd name="T20" fmla="*/ 164 w 192"/>
              <a:gd name="T21" fmla="*/ 164 h 225"/>
              <a:gd name="T22" fmla="*/ 192 w 192"/>
              <a:gd name="T23" fmla="*/ 192 h 225"/>
              <a:gd name="T24" fmla="*/ 112 w 192"/>
              <a:gd name="T25"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225">
                <a:moveTo>
                  <a:pt x="112" y="225"/>
                </a:moveTo>
                <a:cubicBezTo>
                  <a:pt x="82" y="225"/>
                  <a:pt x="54" y="213"/>
                  <a:pt x="33" y="192"/>
                </a:cubicBezTo>
                <a:cubicBezTo>
                  <a:pt x="12" y="171"/>
                  <a:pt x="0" y="142"/>
                  <a:pt x="0" y="112"/>
                </a:cubicBezTo>
                <a:cubicBezTo>
                  <a:pt x="0" y="82"/>
                  <a:pt x="12" y="54"/>
                  <a:pt x="33" y="33"/>
                </a:cubicBezTo>
                <a:cubicBezTo>
                  <a:pt x="54" y="12"/>
                  <a:pt x="82" y="0"/>
                  <a:pt x="112" y="0"/>
                </a:cubicBezTo>
                <a:cubicBezTo>
                  <a:pt x="112" y="40"/>
                  <a:pt x="112" y="40"/>
                  <a:pt x="112" y="40"/>
                </a:cubicBezTo>
                <a:cubicBezTo>
                  <a:pt x="93" y="40"/>
                  <a:pt x="75" y="48"/>
                  <a:pt x="61" y="61"/>
                </a:cubicBezTo>
                <a:cubicBezTo>
                  <a:pt x="48" y="75"/>
                  <a:pt x="40" y="93"/>
                  <a:pt x="40" y="112"/>
                </a:cubicBezTo>
                <a:cubicBezTo>
                  <a:pt x="40" y="132"/>
                  <a:pt x="48" y="150"/>
                  <a:pt x="61" y="164"/>
                </a:cubicBezTo>
                <a:cubicBezTo>
                  <a:pt x="75" y="177"/>
                  <a:pt x="93" y="185"/>
                  <a:pt x="112" y="185"/>
                </a:cubicBezTo>
                <a:cubicBezTo>
                  <a:pt x="132" y="185"/>
                  <a:pt x="150" y="177"/>
                  <a:pt x="164" y="164"/>
                </a:cubicBezTo>
                <a:cubicBezTo>
                  <a:pt x="192" y="192"/>
                  <a:pt x="192" y="192"/>
                  <a:pt x="192" y="192"/>
                </a:cubicBezTo>
                <a:cubicBezTo>
                  <a:pt x="171" y="213"/>
                  <a:pt x="142" y="225"/>
                  <a:pt x="112" y="225"/>
                </a:cubicBezTo>
                <a:close/>
              </a:path>
            </a:pathLst>
          </a:custGeom>
          <a:solidFill>
            <a:srgbClr val="91C300"/>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999999"/>
              </a:solidFill>
              <a:latin typeface="Times New Roman"/>
            </a:endParaRPr>
          </a:p>
        </p:txBody>
      </p:sp>
      <p:sp>
        <p:nvSpPr>
          <p:cNvPr id="17" name="Freeform 181">
            <a:extLst>
              <a:ext uri="{FF2B5EF4-FFF2-40B4-BE49-F238E27FC236}">
                <a16:creationId xmlns:a16="http://schemas.microsoft.com/office/drawing/2014/main" id="{AB047634-2633-93F8-1B47-2AA13BBEE7A3}"/>
              </a:ext>
              <a:ext uri="{C183D7F6-B498-43B3-948B-1728B52AA6E4}">
                <adec:decorative xmlns:adec="http://schemas.microsoft.com/office/drawing/2017/decorative" val="1"/>
              </a:ext>
            </a:extLst>
          </p:cNvPr>
          <p:cNvSpPr>
            <a:spLocks noEditPoints="1"/>
          </p:cNvSpPr>
          <p:nvPr/>
        </p:nvSpPr>
        <p:spPr bwMode="auto">
          <a:xfrm>
            <a:off x="3827886" y="2406343"/>
            <a:ext cx="610647" cy="610780"/>
          </a:xfrm>
          <a:custGeom>
            <a:avLst/>
            <a:gdLst>
              <a:gd name="T0" fmla="*/ 96 w 192"/>
              <a:gd name="T1" fmla="*/ 193 h 193"/>
              <a:gd name="T2" fmla="*/ 0 w 192"/>
              <a:gd name="T3" fmla="*/ 96 h 193"/>
              <a:gd name="T4" fmla="*/ 96 w 192"/>
              <a:gd name="T5" fmla="*/ 0 h 193"/>
              <a:gd name="T6" fmla="*/ 192 w 192"/>
              <a:gd name="T7" fmla="*/ 96 h 193"/>
              <a:gd name="T8" fmla="*/ 96 w 192"/>
              <a:gd name="T9" fmla="*/ 193 h 193"/>
              <a:gd name="T10" fmla="*/ 96 w 192"/>
              <a:gd name="T11" fmla="*/ 8 h 193"/>
              <a:gd name="T12" fmla="*/ 8 w 192"/>
              <a:gd name="T13" fmla="*/ 96 h 193"/>
              <a:gd name="T14" fmla="*/ 96 w 192"/>
              <a:gd name="T15" fmla="*/ 185 h 193"/>
              <a:gd name="T16" fmla="*/ 184 w 192"/>
              <a:gd name="T17" fmla="*/ 96 h 193"/>
              <a:gd name="T18" fmla="*/ 96 w 192"/>
              <a:gd name="T1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2" h="193">
                <a:moveTo>
                  <a:pt x="96" y="193"/>
                </a:moveTo>
                <a:cubicBezTo>
                  <a:pt x="43" y="193"/>
                  <a:pt x="0" y="150"/>
                  <a:pt x="0" y="96"/>
                </a:cubicBezTo>
                <a:cubicBezTo>
                  <a:pt x="0" y="43"/>
                  <a:pt x="43" y="0"/>
                  <a:pt x="96" y="0"/>
                </a:cubicBezTo>
                <a:cubicBezTo>
                  <a:pt x="149" y="0"/>
                  <a:pt x="192" y="43"/>
                  <a:pt x="192" y="96"/>
                </a:cubicBezTo>
                <a:cubicBezTo>
                  <a:pt x="192" y="150"/>
                  <a:pt x="149" y="193"/>
                  <a:pt x="96" y="193"/>
                </a:cubicBezTo>
                <a:close/>
                <a:moveTo>
                  <a:pt x="96" y="8"/>
                </a:moveTo>
                <a:cubicBezTo>
                  <a:pt x="47" y="8"/>
                  <a:pt x="8" y="48"/>
                  <a:pt x="8" y="96"/>
                </a:cubicBezTo>
                <a:cubicBezTo>
                  <a:pt x="8" y="145"/>
                  <a:pt x="47" y="185"/>
                  <a:pt x="96" y="185"/>
                </a:cubicBezTo>
                <a:cubicBezTo>
                  <a:pt x="145" y="185"/>
                  <a:pt x="184" y="145"/>
                  <a:pt x="184" y="96"/>
                </a:cubicBezTo>
                <a:cubicBezTo>
                  <a:pt x="184" y="48"/>
                  <a:pt x="145" y="8"/>
                  <a:pt x="96" y="8"/>
                </a:cubicBez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999999"/>
              </a:solidFill>
              <a:latin typeface="Times New Roman"/>
            </a:endParaRPr>
          </a:p>
        </p:txBody>
      </p:sp>
      <p:sp>
        <p:nvSpPr>
          <p:cNvPr id="18" name="Freeform 182">
            <a:extLst>
              <a:ext uri="{FF2B5EF4-FFF2-40B4-BE49-F238E27FC236}">
                <a16:creationId xmlns:a16="http://schemas.microsoft.com/office/drawing/2014/main" id="{52A11CEB-5420-2761-631B-C91B9D7054EB}"/>
              </a:ext>
              <a:ext uri="{C183D7F6-B498-43B3-948B-1728B52AA6E4}">
                <adec:decorative xmlns:adec="http://schemas.microsoft.com/office/drawing/2017/decorative" val="1"/>
              </a:ext>
            </a:extLst>
          </p:cNvPr>
          <p:cNvSpPr>
            <a:spLocks/>
          </p:cNvSpPr>
          <p:nvPr/>
        </p:nvSpPr>
        <p:spPr bwMode="auto">
          <a:xfrm>
            <a:off x="3744992" y="2344506"/>
            <a:ext cx="356435" cy="712800"/>
          </a:xfrm>
          <a:custGeom>
            <a:avLst/>
            <a:gdLst>
              <a:gd name="T0" fmla="*/ 112 w 112"/>
              <a:gd name="T1" fmla="*/ 225 h 225"/>
              <a:gd name="T2" fmla="*/ 32 w 112"/>
              <a:gd name="T3" fmla="*/ 192 h 225"/>
              <a:gd name="T4" fmla="*/ 0 w 112"/>
              <a:gd name="T5" fmla="*/ 112 h 225"/>
              <a:gd name="T6" fmla="*/ 32 w 112"/>
              <a:gd name="T7" fmla="*/ 33 h 225"/>
              <a:gd name="T8" fmla="*/ 112 w 112"/>
              <a:gd name="T9" fmla="*/ 0 h 225"/>
              <a:gd name="T10" fmla="*/ 112 w 112"/>
              <a:gd name="T11" fmla="*/ 40 h 225"/>
              <a:gd name="T12" fmla="*/ 61 w 112"/>
              <a:gd name="T13" fmla="*/ 61 h 225"/>
              <a:gd name="T14" fmla="*/ 40 w 112"/>
              <a:gd name="T15" fmla="*/ 112 h 225"/>
              <a:gd name="T16" fmla="*/ 61 w 112"/>
              <a:gd name="T17" fmla="*/ 164 h 225"/>
              <a:gd name="T18" fmla="*/ 112 w 112"/>
              <a:gd name="T19" fmla="*/ 185 h 225"/>
              <a:gd name="T20" fmla="*/ 112 w 112"/>
              <a:gd name="T21"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225">
                <a:moveTo>
                  <a:pt x="112" y="225"/>
                </a:moveTo>
                <a:cubicBezTo>
                  <a:pt x="82" y="225"/>
                  <a:pt x="54" y="213"/>
                  <a:pt x="32" y="192"/>
                </a:cubicBezTo>
                <a:cubicBezTo>
                  <a:pt x="11" y="171"/>
                  <a:pt x="0" y="142"/>
                  <a:pt x="0" y="112"/>
                </a:cubicBezTo>
                <a:cubicBezTo>
                  <a:pt x="0" y="82"/>
                  <a:pt x="11" y="54"/>
                  <a:pt x="32" y="33"/>
                </a:cubicBezTo>
                <a:cubicBezTo>
                  <a:pt x="54" y="12"/>
                  <a:pt x="82" y="0"/>
                  <a:pt x="112" y="0"/>
                </a:cubicBezTo>
                <a:cubicBezTo>
                  <a:pt x="112" y="40"/>
                  <a:pt x="112" y="40"/>
                  <a:pt x="112" y="40"/>
                </a:cubicBezTo>
                <a:cubicBezTo>
                  <a:pt x="93" y="40"/>
                  <a:pt x="74" y="48"/>
                  <a:pt x="61" y="61"/>
                </a:cubicBezTo>
                <a:cubicBezTo>
                  <a:pt x="47" y="75"/>
                  <a:pt x="40" y="93"/>
                  <a:pt x="40" y="112"/>
                </a:cubicBezTo>
                <a:cubicBezTo>
                  <a:pt x="40" y="132"/>
                  <a:pt x="47" y="150"/>
                  <a:pt x="61" y="164"/>
                </a:cubicBezTo>
                <a:cubicBezTo>
                  <a:pt x="74" y="177"/>
                  <a:pt x="93" y="185"/>
                  <a:pt x="112" y="185"/>
                </a:cubicBezTo>
                <a:lnTo>
                  <a:pt x="112" y="225"/>
                </a:lnTo>
                <a:close/>
              </a:path>
            </a:pathLst>
          </a:custGeom>
          <a:solidFill>
            <a:srgbClr val="00B4F1"/>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999999"/>
              </a:solidFill>
              <a:latin typeface="Times New Roman"/>
            </a:endParaRPr>
          </a:p>
        </p:txBody>
      </p:sp>
      <p:sp>
        <p:nvSpPr>
          <p:cNvPr id="19" name="Freeform 176">
            <a:extLst>
              <a:ext uri="{FF2B5EF4-FFF2-40B4-BE49-F238E27FC236}">
                <a16:creationId xmlns:a16="http://schemas.microsoft.com/office/drawing/2014/main" id="{ADA327BD-AC1D-55DC-5CF1-9F5C22C45BAA}"/>
              </a:ext>
              <a:ext uri="{C183D7F6-B498-43B3-948B-1728B52AA6E4}">
                <adec:decorative xmlns:adec="http://schemas.microsoft.com/office/drawing/2017/decorative" val="1"/>
              </a:ext>
            </a:extLst>
          </p:cNvPr>
          <p:cNvSpPr>
            <a:spLocks/>
          </p:cNvSpPr>
          <p:nvPr/>
        </p:nvSpPr>
        <p:spPr bwMode="auto">
          <a:xfrm>
            <a:off x="3743647" y="3350897"/>
            <a:ext cx="715560" cy="712800"/>
          </a:xfrm>
          <a:custGeom>
            <a:avLst/>
            <a:gdLst>
              <a:gd name="T0" fmla="*/ 112 w 225"/>
              <a:gd name="T1" fmla="*/ 225 h 225"/>
              <a:gd name="T2" fmla="*/ 33 w 225"/>
              <a:gd name="T3" fmla="*/ 192 h 225"/>
              <a:gd name="T4" fmla="*/ 0 w 225"/>
              <a:gd name="T5" fmla="*/ 112 h 225"/>
              <a:gd name="T6" fmla="*/ 33 w 225"/>
              <a:gd name="T7" fmla="*/ 33 h 225"/>
              <a:gd name="T8" fmla="*/ 112 w 225"/>
              <a:gd name="T9" fmla="*/ 0 h 225"/>
              <a:gd name="T10" fmla="*/ 112 w 225"/>
              <a:gd name="T11" fmla="*/ 40 h 225"/>
              <a:gd name="T12" fmla="*/ 61 w 225"/>
              <a:gd name="T13" fmla="*/ 61 h 225"/>
              <a:gd name="T14" fmla="*/ 40 w 225"/>
              <a:gd name="T15" fmla="*/ 112 h 225"/>
              <a:gd name="T16" fmla="*/ 61 w 225"/>
              <a:gd name="T17" fmla="*/ 164 h 225"/>
              <a:gd name="T18" fmla="*/ 112 w 225"/>
              <a:gd name="T19" fmla="*/ 185 h 225"/>
              <a:gd name="T20" fmla="*/ 163 w 225"/>
              <a:gd name="T21" fmla="*/ 164 h 225"/>
              <a:gd name="T22" fmla="*/ 185 w 225"/>
              <a:gd name="T23" fmla="*/ 112 h 225"/>
              <a:gd name="T24" fmla="*/ 163 w 225"/>
              <a:gd name="T25" fmla="*/ 61 h 225"/>
              <a:gd name="T26" fmla="*/ 192 w 225"/>
              <a:gd name="T27" fmla="*/ 33 h 225"/>
              <a:gd name="T28" fmla="*/ 225 w 225"/>
              <a:gd name="T29" fmla="*/ 112 h 225"/>
              <a:gd name="T30" fmla="*/ 192 w 225"/>
              <a:gd name="T31" fmla="*/ 192 h 225"/>
              <a:gd name="T32" fmla="*/ 112 w 225"/>
              <a:gd name="T33"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25" h="225">
                <a:moveTo>
                  <a:pt x="112" y="225"/>
                </a:moveTo>
                <a:cubicBezTo>
                  <a:pt x="82" y="225"/>
                  <a:pt x="54" y="213"/>
                  <a:pt x="33" y="192"/>
                </a:cubicBezTo>
                <a:cubicBezTo>
                  <a:pt x="12" y="171"/>
                  <a:pt x="0" y="142"/>
                  <a:pt x="0" y="112"/>
                </a:cubicBezTo>
                <a:cubicBezTo>
                  <a:pt x="0" y="82"/>
                  <a:pt x="12" y="54"/>
                  <a:pt x="33" y="33"/>
                </a:cubicBezTo>
                <a:cubicBezTo>
                  <a:pt x="54" y="12"/>
                  <a:pt x="82" y="0"/>
                  <a:pt x="112" y="0"/>
                </a:cubicBezTo>
                <a:cubicBezTo>
                  <a:pt x="112" y="40"/>
                  <a:pt x="112" y="40"/>
                  <a:pt x="112" y="40"/>
                </a:cubicBezTo>
                <a:cubicBezTo>
                  <a:pt x="93" y="40"/>
                  <a:pt x="75" y="48"/>
                  <a:pt x="61" y="61"/>
                </a:cubicBezTo>
                <a:cubicBezTo>
                  <a:pt x="47" y="75"/>
                  <a:pt x="40" y="93"/>
                  <a:pt x="40" y="112"/>
                </a:cubicBezTo>
                <a:cubicBezTo>
                  <a:pt x="40" y="132"/>
                  <a:pt x="47" y="150"/>
                  <a:pt x="61" y="164"/>
                </a:cubicBezTo>
                <a:cubicBezTo>
                  <a:pt x="75" y="177"/>
                  <a:pt x="93" y="185"/>
                  <a:pt x="112" y="185"/>
                </a:cubicBezTo>
                <a:cubicBezTo>
                  <a:pt x="132" y="185"/>
                  <a:pt x="150" y="177"/>
                  <a:pt x="163" y="164"/>
                </a:cubicBezTo>
                <a:cubicBezTo>
                  <a:pt x="177" y="150"/>
                  <a:pt x="185" y="132"/>
                  <a:pt x="185" y="112"/>
                </a:cubicBezTo>
                <a:cubicBezTo>
                  <a:pt x="185" y="93"/>
                  <a:pt x="177" y="75"/>
                  <a:pt x="163" y="61"/>
                </a:cubicBezTo>
                <a:cubicBezTo>
                  <a:pt x="192" y="33"/>
                  <a:pt x="192" y="33"/>
                  <a:pt x="192" y="33"/>
                </a:cubicBezTo>
                <a:cubicBezTo>
                  <a:pt x="213" y="54"/>
                  <a:pt x="225" y="82"/>
                  <a:pt x="225" y="112"/>
                </a:cubicBezTo>
                <a:cubicBezTo>
                  <a:pt x="225" y="142"/>
                  <a:pt x="213" y="171"/>
                  <a:pt x="192" y="192"/>
                </a:cubicBezTo>
                <a:cubicBezTo>
                  <a:pt x="170" y="213"/>
                  <a:pt x="142" y="225"/>
                  <a:pt x="112" y="225"/>
                </a:cubicBez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999999"/>
              </a:solidFill>
              <a:latin typeface="Times New Roman"/>
            </a:endParaRPr>
          </a:p>
        </p:txBody>
      </p:sp>
      <p:sp>
        <p:nvSpPr>
          <p:cNvPr id="20" name="Freeform 175">
            <a:extLst>
              <a:ext uri="{FF2B5EF4-FFF2-40B4-BE49-F238E27FC236}">
                <a16:creationId xmlns:a16="http://schemas.microsoft.com/office/drawing/2014/main" id="{C0E43BBA-5683-B142-1A1F-20AE5F5A87F0}"/>
              </a:ext>
              <a:ext uri="{C183D7F6-B498-43B3-948B-1728B52AA6E4}">
                <adec:decorative xmlns:adec="http://schemas.microsoft.com/office/drawing/2017/decorative" val="1"/>
              </a:ext>
            </a:extLst>
          </p:cNvPr>
          <p:cNvSpPr>
            <a:spLocks noEditPoints="1"/>
          </p:cNvSpPr>
          <p:nvPr/>
        </p:nvSpPr>
        <p:spPr bwMode="auto">
          <a:xfrm>
            <a:off x="3794758" y="3369165"/>
            <a:ext cx="613337" cy="610780"/>
          </a:xfrm>
          <a:custGeom>
            <a:avLst/>
            <a:gdLst>
              <a:gd name="T0" fmla="*/ 96 w 193"/>
              <a:gd name="T1" fmla="*/ 193 h 193"/>
              <a:gd name="T2" fmla="*/ 0 w 193"/>
              <a:gd name="T3" fmla="*/ 96 h 193"/>
              <a:gd name="T4" fmla="*/ 96 w 193"/>
              <a:gd name="T5" fmla="*/ 0 h 193"/>
              <a:gd name="T6" fmla="*/ 193 w 193"/>
              <a:gd name="T7" fmla="*/ 96 h 193"/>
              <a:gd name="T8" fmla="*/ 96 w 193"/>
              <a:gd name="T9" fmla="*/ 193 h 193"/>
              <a:gd name="T10" fmla="*/ 96 w 193"/>
              <a:gd name="T11" fmla="*/ 8 h 193"/>
              <a:gd name="T12" fmla="*/ 8 w 193"/>
              <a:gd name="T13" fmla="*/ 96 h 193"/>
              <a:gd name="T14" fmla="*/ 96 w 193"/>
              <a:gd name="T15" fmla="*/ 185 h 193"/>
              <a:gd name="T16" fmla="*/ 185 w 193"/>
              <a:gd name="T17" fmla="*/ 96 h 193"/>
              <a:gd name="T18" fmla="*/ 96 w 193"/>
              <a:gd name="T1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193"/>
                </a:moveTo>
                <a:cubicBezTo>
                  <a:pt x="43" y="193"/>
                  <a:pt x="0" y="150"/>
                  <a:pt x="0" y="96"/>
                </a:cubicBezTo>
                <a:cubicBezTo>
                  <a:pt x="0" y="43"/>
                  <a:pt x="43" y="0"/>
                  <a:pt x="96" y="0"/>
                </a:cubicBezTo>
                <a:cubicBezTo>
                  <a:pt x="149" y="0"/>
                  <a:pt x="193" y="43"/>
                  <a:pt x="193" y="96"/>
                </a:cubicBezTo>
                <a:cubicBezTo>
                  <a:pt x="193" y="150"/>
                  <a:pt x="149" y="193"/>
                  <a:pt x="96" y="193"/>
                </a:cubicBezTo>
                <a:close/>
                <a:moveTo>
                  <a:pt x="96" y="8"/>
                </a:moveTo>
                <a:cubicBezTo>
                  <a:pt x="48" y="8"/>
                  <a:pt x="8" y="48"/>
                  <a:pt x="8" y="96"/>
                </a:cubicBezTo>
                <a:cubicBezTo>
                  <a:pt x="8" y="145"/>
                  <a:pt x="48" y="185"/>
                  <a:pt x="96" y="185"/>
                </a:cubicBezTo>
                <a:cubicBezTo>
                  <a:pt x="145" y="185"/>
                  <a:pt x="185" y="145"/>
                  <a:pt x="185" y="96"/>
                </a:cubicBezTo>
                <a:cubicBezTo>
                  <a:pt x="185" y="48"/>
                  <a:pt x="145" y="8"/>
                  <a:pt x="96" y="8"/>
                </a:cubicBezTo>
                <a:close/>
              </a:path>
            </a:pathLst>
          </a:custGeom>
          <a:solidFill>
            <a:srgbClr val="F8682C"/>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999999"/>
              </a:solidFill>
              <a:latin typeface="Times New Roman"/>
            </a:endParaRPr>
          </a:p>
        </p:txBody>
      </p:sp>
      <p:sp>
        <p:nvSpPr>
          <p:cNvPr id="21" name="Freeform 180">
            <a:extLst>
              <a:ext uri="{FF2B5EF4-FFF2-40B4-BE49-F238E27FC236}">
                <a16:creationId xmlns:a16="http://schemas.microsoft.com/office/drawing/2014/main" id="{F6B00674-749B-B98F-2993-51F1B0A02F73}"/>
              </a:ext>
              <a:ext uri="{C183D7F6-B498-43B3-948B-1728B52AA6E4}">
                <adec:decorative xmlns:adec="http://schemas.microsoft.com/office/drawing/2017/decorative" val="1"/>
              </a:ext>
            </a:extLst>
          </p:cNvPr>
          <p:cNvSpPr>
            <a:spLocks/>
          </p:cNvSpPr>
          <p:nvPr/>
        </p:nvSpPr>
        <p:spPr bwMode="auto">
          <a:xfrm>
            <a:off x="3827885" y="4338388"/>
            <a:ext cx="610647" cy="712800"/>
          </a:xfrm>
          <a:custGeom>
            <a:avLst/>
            <a:gdLst>
              <a:gd name="T0" fmla="*/ 112 w 192"/>
              <a:gd name="T1" fmla="*/ 225 h 225"/>
              <a:gd name="T2" fmla="*/ 33 w 192"/>
              <a:gd name="T3" fmla="*/ 192 h 225"/>
              <a:gd name="T4" fmla="*/ 0 w 192"/>
              <a:gd name="T5" fmla="*/ 112 h 225"/>
              <a:gd name="T6" fmla="*/ 33 w 192"/>
              <a:gd name="T7" fmla="*/ 33 h 225"/>
              <a:gd name="T8" fmla="*/ 112 w 192"/>
              <a:gd name="T9" fmla="*/ 0 h 225"/>
              <a:gd name="T10" fmla="*/ 112 w 192"/>
              <a:gd name="T11" fmla="*/ 40 h 225"/>
              <a:gd name="T12" fmla="*/ 61 w 192"/>
              <a:gd name="T13" fmla="*/ 61 h 225"/>
              <a:gd name="T14" fmla="*/ 40 w 192"/>
              <a:gd name="T15" fmla="*/ 112 h 225"/>
              <a:gd name="T16" fmla="*/ 61 w 192"/>
              <a:gd name="T17" fmla="*/ 164 h 225"/>
              <a:gd name="T18" fmla="*/ 112 w 192"/>
              <a:gd name="T19" fmla="*/ 185 h 225"/>
              <a:gd name="T20" fmla="*/ 164 w 192"/>
              <a:gd name="T21" fmla="*/ 164 h 225"/>
              <a:gd name="T22" fmla="*/ 192 w 192"/>
              <a:gd name="T23" fmla="*/ 192 h 225"/>
              <a:gd name="T24" fmla="*/ 112 w 192"/>
              <a:gd name="T25" fmla="*/ 225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2" h="225">
                <a:moveTo>
                  <a:pt x="112" y="225"/>
                </a:moveTo>
                <a:cubicBezTo>
                  <a:pt x="82" y="225"/>
                  <a:pt x="54" y="213"/>
                  <a:pt x="33" y="192"/>
                </a:cubicBezTo>
                <a:cubicBezTo>
                  <a:pt x="12" y="171"/>
                  <a:pt x="0" y="142"/>
                  <a:pt x="0" y="112"/>
                </a:cubicBezTo>
                <a:cubicBezTo>
                  <a:pt x="0" y="82"/>
                  <a:pt x="12" y="54"/>
                  <a:pt x="33" y="33"/>
                </a:cubicBezTo>
                <a:cubicBezTo>
                  <a:pt x="54" y="12"/>
                  <a:pt x="82" y="0"/>
                  <a:pt x="112" y="0"/>
                </a:cubicBezTo>
                <a:cubicBezTo>
                  <a:pt x="112" y="40"/>
                  <a:pt x="112" y="40"/>
                  <a:pt x="112" y="40"/>
                </a:cubicBezTo>
                <a:cubicBezTo>
                  <a:pt x="93" y="40"/>
                  <a:pt x="75" y="48"/>
                  <a:pt x="61" y="61"/>
                </a:cubicBezTo>
                <a:cubicBezTo>
                  <a:pt x="48" y="75"/>
                  <a:pt x="40" y="93"/>
                  <a:pt x="40" y="112"/>
                </a:cubicBezTo>
                <a:cubicBezTo>
                  <a:pt x="40" y="132"/>
                  <a:pt x="48" y="150"/>
                  <a:pt x="61" y="164"/>
                </a:cubicBezTo>
                <a:cubicBezTo>
                  <a:pt x="75" y="177"/>
                  <a:pt x="93" y="185"/>
                  <a:pt x="112" y="185"/>
                </a:cubicBezTo>
                <a:cubicBezTo>
                  <a:pt x="132" y="185"/>
                  <a:pt x="150" y="177"/>
                  <a:pt x="164" y="164"/>
                </a:cubicBezTo>
                <a:cubicBezTo>
                  <a:pt x="192" y="192"/>
                  <a:pt x="192" y="192"/>
                  <a:pt x="192" y="192"/>
                </a:cubicBezTo>
                <a:cubicBezTo>
                  <a:pt x="171" y="213"/>
                  <a:pt x="142" y="225"/>
                  <a:pt x="112" y="225"/>
                </a:cubicBezTo>
                <a:close/>
              </a:path>
            </a:pathLst>
          </a:custGeom>
          <a:solidFill>
            <a:srgbClr val="91C300"/>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999999"/>
              </a:solidFill>
              <a:latin typeface="Times New Roman"/>
            </a:endParaRPr>
          </a:p>
        </p:txBody>
      </p:sp>
      <p:sp>
        <p:nvSpPr>
          <p:cNvPr id="22" name="Freeform 179">
            <a:extLst>
              <a:ext uri="{FF2B5EF4-FFF2-40B4-BE49-F238E27FC236}">
                <a16:creationId xmlns:a16="http://schemas.microsoft.com/office/drawing/2014/main" id="{D964F2FE-DA3A-4FA6-8225-17F18ED75B64}"/>
              </a:ext>
              <a:ext uri="{C183D7F6-B498-43B3-948B-1728B52AA6E4}">
                <adec:decorative xmlns:adec="http://schemas.microsoft.com/office/drawing/2017/decorative" val="1"/>
              </a:ext>
            </a:extLst>
          </p:cNvPr>
          <p:cNvSpPr>
            <a:spLocks noEditPoints="1"/>
          </p:cNvSpPr>
          <p:nvPr/>
        </p:nvSpPr>
        <p:spPr bwMode="auto">
          <a:xfrm>
            <a:off x="3940234" y="4407017"/>
            <a:ext cx="613337" cy="610780"/>
          </a:xfrm>
          <a:custGeom>
            <a:avLst/>
            <a:gdLst>
              <a:gd name="T0" fmla="*/ 96 w 193"/>
              <a:gd name="T1" fmla="*/ 193 h 193"/>
              <a:gd name="T2" fmla="*/ 0 w 193"/>
              <a:gd name="T3" fmla="*/ 96 h 193"/>
              <a:gd name="T4" fmla="*/ 96 w 193"/>
              <a:gd name="T5" fmla="*/ 0 h 193"/>
              <a:gd name="T6" fmla="*/ 193 w 193"/>
              <a:gd name="T7" fmla="*/ 96 h 193"/>
              <a:gd name="T8" fmla="*/ 96 w 193"/>
              <a:gd name="T9" fmla="*/ 193 h 193"/>
              <a:gd name="T10" fmla="*/ 96 w 193"/>
              <a:gd name="T11" fmla="*/ 8 h 193"/>
              <a:gd name="T12" fmla="*/ 8 w 193"/>
              <a:gd name="T13" fmla="*/ 96 h 193"/>
              <a:gd name="T14" fmla="*/ 96 w 193"/>
              <a:gd name="T15" fmla="*/ 185 h 193"/>
              <a:gd name="T16" fmla="*/ 185 w 193"/>
              <a:gd name="T17" fmla="*/ 96 h 193"/>
              <a:gd name="T18" fmla="*/ 96 w 193"/>
              <a:gd name="T1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193"/>
                </a:moveTo>
                <a:cubicBezTo>
                  <a:pt x="43" y="193"/>
                  <a:pt x="0" y="150"/>
                  <a:pt x="0" y="96"/>
                </a:cubicBezTo>
                <a:cubicBezTo>
                  <a:pt x="0" y="43"/>
                  <a:pt x="43" y="0"/>
                  <a:pt x="96" y="0"/>
                </a:cubicBezTo>
                <a:cubicBezTo>
                  <a:pt x="150" y="0"/>
                  <a:pt x="193" y="43"/>
                  <a:pt x="193" y="96"/>
                </a:cubicBezTo>
                <a:cubicBezTo>
                  <a:pt x="193" y="150"/>
                  <a:pt x="150" y="193"/>
                  <a:pt x="96" y="193"/>
                </a:cubicBezTo>
                <a:close/>
                <a:moveTo>
                  <a:pt x="96" y="8"/>
                </a:moveTo>
                <a:cubicBezTo>
                  <a:pt x="48" y="8"/>
                  <a:pt x="8" y="48"/>
                  <a:pt x="8" y="96"/>
                </a:cubicBezTo>
                <a:cubicBezTo>
                  <a:pt x="8" y="145"/>
                  <a:pt x="48" y="185"/>
                  <a:pt x="96" y="185"/>
                </a:cubicBezTo>
                <a:cubicBezTo>
                  <a:pt x="145" y="185"/>
                  <a:pt x="185" y="145"/>
                  <a:pt x="185" y="96"/>
                </a:cubicBezTo>
                <a:cubicBezTo>
                  <a:pt x="185" y="48"/>
                  <a:pt x="145" y="8"/>
                  <a:pt x="96" y="8"/>
                </a:cubicBezTo>
                <a:close/>
              </a:path>
            </a:pathLst>
          </a:custGeom>
          <a:solidFill>
            <a:srgbClr val="91C300"/>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999999"/>
              </a:solidFill>
              <a:latin typeface="Times New Roman"/>
            </a:endParaRPr>
          </a:p>
        </p:txBody>
      </p:sp>
      <p:sp>
        <p:nvSpPr>
          <p:cNvPr id="23" name="Freeform 179">
            <a:extLst>
              <a:ext uri="{FF2B5EF4-FFF2-40B4-BE49-F238E27FC236}">
                <a16:creationId xmlns:a16="http://schemas.microsoft.com/office/drawing/2014/main" id="{A6E3C43D-E792-14B7-C189-2251EB33CA36}"/>
              </a:ext>
              <a:ext uri="{C183D7F6-B498-43B3-948B-1728B52AA6E4}">
                <adec:decorative xmlns:adec="http://schemas.microsoft.com/office/drawing/2017/decorative" val="1"/>
              </a:ext>
            </a:extLst>
          </p:cNvPr>
          <p:cNvSpPr>
            <a:spLocks noEditPoints="1"/>
          </p:cNvSpPr>
          <p:nvPr/>
        </p:nvSpPr>
        <p:spPr bwMode="auto">
          <a:xfrm>
            <a:off x="3815209" y="1537718"/>
            <a:ext cx="613337" cy="610780"/>
          </a:xfrm>
          <a:custGeom>
            <a:avLst/>
            <a:gdLst>
              <a:gd name="T0" fmla="*/ 96 w 193"/>
              <a:gd name="T1" fmla="*/ 193 h 193"/>
              <a:gd name="T2" fmla="*/ 0 w 193"/>
              <a:gd name="T3" fmla="*/ 96 h 193"/>
              <a:gd name="T4" fmla="*/ 96 w 193"/>
              <a:gd name="T5" fmla="*/ 0 h 193"/>
              <a:gd name="T6" fmla="*/ 193 w 193"/>
              <a:gd name="T7" fmla="*/ 96 h 193"/>
              <a:gd name="T8" fmla="*/ 96 w 193"/>
              <a:gd name="T9" fmla="*/ 193 h 193"/>
              <a:gd name="T10" fmla="*/ 96 w 193"/>
              <a:gd name="T11" fmla="*/ 8 h 193"/>
              <a:gd name="T12" fmla="*/ 8 w 193"/>
              <a:gd name="T13" fmla="*/ 96 h 193"/>
              <a:gd name="T14" fmla="*/ 96 w 193"/>
              <a:gd name="T15" fmla="*/ 185 h 193"/>
              <a:gd name="T16" fmla="*/ 185 w 193"/>
              <a:gd name="T17" fmla="*/ 96 h 193"/>
              <a:gd name="T18" fmla="*/ 96 w 193"/>
              <a:gd name="T1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6" y="193"/>
                </a:moveTo>
                <a:cubicBezTo>
                  <a:pt x="43" y="193"/>
                  <a:pt x="0" y="150"/>
                  <a:pt x="0" y="96"/>
                </a:cubicBezTo>
                <a:cubicBezTo>
                  <a:pt x="0" y="43"/>
                  <a:pt x="43" y="0"/>
                  <a:pt x="96" y="0"/>
                </a:cubicBezTo>
                <a:cubicBezTo>
                  <a:pt x="150" y="0"/>
                  <a:pt x="193" y="43"/>
                  <a:pt x="193" y="96"/>
                </a:cubicBezTo>
                <a:cubicBezTo>
                  <a:pt x="193" y="150"/>
                  <a:pt x="150" y="193"/>
                  <a:pt x="96" y="193"/>
                </a:cubicBezTo>
                <a:close/>
                <a:moveTo>
                  <a:pt x="96" y="8"/>
                </a:moveTo>
                <a:cubicBezTo>
                  <a:pt x="48" y="8"/>
                  <a:pt x="8" y="48"/>
                  <a:pt x="8" y="96"/>
                </a:cubicBezTo>
                <a:cubicBezTo>
                  <a:pt x="8" y="145"/>
                  <a:pt x="48" y="185"/>
                  <a:pt x="96" y="185"/>
                </a:cubicBezTo>
                <a:cubicBezTo>
                  <a:pt x="145" y="185"/>
                  <a:pt x="185" y="145"/>
                  <a:pt x="185" y="96"/>
                </a:cubicBezTo>
                <a:cubicBezTo>
                  <a:pt x="185" y="48"/>
                  <a:pt x="145" y="8"/>
                  <a:pt x="96" y="8"/>
                </a:cubicBezTo>
                <a:close/>
              </a:path>
            </a:pathLst>
          </a:custGeom>
          <a:solidFill>
            <a:srgbClr val="91C300"/>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999999"/>
              </a:solidFill>
              <a:latin typeface="Times New Roman"/>
            </a:endParaRPr>
          </a:p>
        </p:txBody>
      </p:sp>
      <p:sp>
        <p:nvSpPr>
          <p:cNvPr id="24" name="Freeform 177">
            <a:extLst>
              <a:ext uri="{FF2B5EF4-FFF2-40B4-BE49-F238E27FC236}">
                <a16:creationId xmlns:a16="http://schemas.microsoft.com/office/drawing/2014/main" id="{7DA172EE-BC19-006C-32A5-DB49E3DBDFDF}"/>
              </a:ext>
              <a:ext uri="{C183D7F6-B498-43B3-948B-1728B52AA6E4}">
                <adec:decorative xmlns:adec="http://schemas.microsoft.com/office/drawing/2017/decorative" val="1"/>
              </a:ext>
            </a:extLst>
          </p:cNvPr>
          <p:cNvSpPr>
            <a:spLocks noEditPoints="1"/>
          </p:cNvSpPr>
          <p:nvPr/>
        </p:nvSpPr>
        <p:spPr bwMode="auto">
          <a:xfrm>
            <a:off x="3833487" y="734322"/>
            <a:ext cx="613337" cy="610780"/>
          </a:xfrm>
          <a:custGeom>
            <a:avLst/>
            <a:gdLst>
              <a:gd name="T0" fmla="*/ 97 w 193"/>
              <a:gd name="T1" fmla="*/ 193 h 193"/>
              <a:gd name="T2" fmla="*/ 0 w 193"/>
              <a:gd name="T3" fmla="*/ 96 h 193"/>
              <a:gd name="T4" fmla="*/ 97 w 193"/>
              <a:gd name="T5" fmla="*/ 0 h 193"/>
              <a:gd name="T6" fmla="*/ 193 w 193"/>
              <a:gd name="T7" fmla="*/ 96 h 193"/>
              <a:gd name="T8" fmla="*/ 97 w 193"/>
              <a:gd name="T9" fmla="*/ 193 h 193"/>
              <a:gd name="T10" fmla="*/ 97 w 193"/>
              <a:gd name="T11" fmla="*/ 8 h 193"/>
              <a:gd name="T12" fmla="*/ 8 w 193"/>
              <a:gd name="T13" fmla="*/ 96 h 193"/>
              <a:gd name="T14" fmla="*/ 97 w 193"/>
              <a:gd name="T15" fmla="*/ 185 h 193"/>
              <a:gd name="T16" fmla="*/ 185 w 193"/>
              <a:gd name="T17" fmla="*/ 96 h 193"/>
              <a:gd name="T18" fmla="*/ 97 w 193"/>
              <a:gd name="T19" fmla="*/ 8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3" h="193">
                <a:moveTo>
                  <a:pt x="97" y="193"/>
                </a:moveTo>
                <a:cubicBezTo>
                  <a:pt x="44" y="193"/>
                  <a:pt x="0" y="150"/>
                  <a:pt x="0" y="96"/>
                </a:cubicBezTo>
                <a:cubicBezTo>
                  <a:pt x="0" y="43"/>
                  <a:pt x="44" y="0"/>
                  <a:pt x="97" y="0"/>
                </a:cubicBezTo>
                <a:cubicBezTo>
                  <a:pt x="150" y="0"/>
                  <a:pt x="193" y="43"/>
                  <a:pt x="193" y="96"/>
                </a:cubicBezTo>
                <a:cubicBezTo>
                  <a:pt x="193" y="150"/>
                  <a:pt x="150" y="193"/>
                  <a:pt x="97" y="193"/>
                </a:cubicBezTo>
                <a:close/>
                <a:moveTo>
                  <a:pt x="97" y="8"/>
                </a:moveTo>
                <a:cubicBezTo>
                  <a:pt x="48" y="8"/>
                  <a:pt x="8" y="48"/>
                  <a:pt x="8" y="96"/>
                </a:cubicBezTo>
                <a:cubicBezTo>
                  <a:pt x="8" y="145"/>
                  <a:pt x="48" y="185"/>
                  <a:pt x="97" y="185"/>
                </a:cubicBezTo>
                <a:cubicBezTo>
                  <a:pt x="146" y="185"/>
                  <a:pt x="185" y="145"/>
                  <a:pt x="185" y="96"/>
                </a:cubicBezTo>
                <a:cubicBezTo>
                  <a:pt x="185" y="48"/>
                  <a:pt x="146" y="8"/>
                  <a:pt x="97" y="8"/>
                </a:cubicBezTo>
                <a:close/>
              </a:path>
            </a:pathLst>
          </a:custGeom>
          <a:solidFill>
            <a:srgbClr val="FFC300"/>
          </a:solidFill>
          <a:ln>
            <a:noFill/>
          </a:ln>
        </p:spPr>
        <p:txBody>
          <a:bodyPr vert="horz" wrap="square" lIns="91440" tIns="45720" rIns="91440" bIns="45720" numCol="1" anchor="t" anchorCtr="0" compatLnSpc="1">
            <a:prstTxWarp prst="textNoShape">
              <a:avLst/>
            </a:prstTxWarp>
          </a:bodyPr>
          <a:lstStyle/>
          <a:p>
            <a:pPr>
              <a:defRPr/>
            </a:pPr>
            <a:endParaRPr lang="en-US" kern="0" dirty="0">
              <a:solidFill>
                <a:srgbClr val="999999"/>
              </a:solidFill>
              <a:latin typeface="Times New Roman"/>
            </a:endParaRPr>
          </a:p>
        </p:txBody>
      </p:sp>
      <p:sp>
        <p:nvSpPr>
          <p:cNvPr id="25" name="Oval 184">
            <a:extLst>
              <a:ext uri="{FF2B5EF4-FFF2-40B4-BE49-F238E27FC236}">
                <a16:creationId xmlns:a16="http://schemas.microsoft.com/office/drawing/2014/main" id="{200B3138-C1EF-7621-D296-4C10457C1393}"/>
              </a:ext>
              <a:ext uri="{C183D7F6-B498-43B3-948B-1728B52AA6E4}">
                <adec:decorative xmlns:adec="http://schemas.microsoft.com/office/drawing/2017/decorative" val="1"/>
              </a:ext>
            </a:extLst>
          </p:cNvPr>
          <p:cNvSpPr>
            <a:spLocks noChangeArrowheads="1"/>
          </p:cNvSpPr>
          <p:nvPr/>
        </p:nvSpPr>
        <p:spPr bwMode="auto">
          <a:xfrm>
            <a:off x="3974715" y="875900"/>
            <a:ext cx="330879" cy="326196"/>
          </a:xfrm>
          <a:prstGeom prst="ellipse">
            <a:avLst/>
          </a:prstGeom>
          <a:solidFill>
            <a:srgbClr val="E6E6E6"/>
          </a:solidFill>
          <a:ln>
            <a:noFill/>
          </a:ln>
        </p:spPr>
        <p:txBody>
          <a:bodyPr vert="horz" wrap="square" lIns="91440" tIns="45720" rIns="91440" bIns="45720" numCol="1" anchor="t" anchorCtr="0" compatLnSpc="1">
            <a:prstTxWarp prst="textNoShape">
              <a:avLst/>
            </a:prstTxWarp>
          </a:bodyPr>
          <a:lstStyle/>
          <a:p>
            <a:pPr algn="ctr">
              <a:defRPr/>
            </a:pPr>
            <a:r>
              <a:rPr lang="en-US" b="1" kern="0" dirty="0">
                <a:solidFill>
                  <a:srgbClr val="003896"/>
                </a:solidFill>
                <a:latin typeface="Arial" panose="020B0604020202020204"/>
              </a:rPr>
              <a:t>1</a:t>
            </a:r>
          </a:p>
        </p:txBody>
      </p:sp>
      <p:sp>
        <p:nvSpPr>
          <p:cNvPr id="26" name="Oval 184">
            <a:extLst>
              <a:ext uri="{FF2B5EF4-FFF2-40B4-BE49-F238E27FC236}">
                <a16:creationId xmlns:a16="http://schemas.microsoft.com/office/drawing/2014/main" id="{EB871B77-C9F8-2E51-91D7-9C01F05CE097}"/>
              </a:ext>
              <a:ext uri="{C183D7F6-B498-43B3-948B-1728B52AA6E4}">
                <adec:decorative xmlns:adec="http://schemas.microsoft.com/office/drawing/2017/decorative" val="1"/>
              </a:ext>
            </a:extLst>
          </p:cNvPr>
          <p:cNvSpPr>
            <a:spLocks noChangeArrowheads="1"/>
          </p:cNvSpPr>
          <p:nvPr/>
        </p:nvSpPr>
        <p:spPr bwMode="auto">
          <a:xfrm>
            <a:off x="3974714" y="1682252"/>
            <a:ext cx="330879" cy="326196"/>
          </a:xfrm>
          <a:prstGeom prst="ellipse">
            <a:avLst/>
          </a:prstGeom>
          <a:solidFill>
            <a:srgbClr val="E6E6E6"/>
          </a:solidFill>
          <a:ln>
            <a:noFill/>
          </a:ln>
        </p:spPr>
        <p:txBody>
          <a:bodyPr vert="horz" wrap="square" lIns="91440" tIns="45720" rIns="91440" bIns="45720" numCol="1" anchor="t" anchorCtr="0" compatLnSpc="1">
            <a:prstTxWarp prst="textNoShape">
              <a:avLst/>
            </a:prstTxWarp>
          </a:bodyPr>
          <a:lstStyle/>
          <a:p>
            <a:pPr algn="ctr">
              <a:defRPr/>
            </a:pPr>
            <a:r>
              <a:rPr lang="en-US" b="1" kern="0" dirty="0">
                <a:solidFill>
                  <a:srgbClr val="003896"/>
                </a:solidFill>
                <a:latin typeface="Arial" panose="020B0604020202020204"/>
              </a:rPr>
              <a:t>2</a:t>
            </a:r>
          </a:p>
        </p:txBody>
      </p:sp>
      <p:sp>
        <p:nvSpPr>
          <p:cNvPr id="27" name="Oval 184">
            <a:extLst>
              <a:ext uri="{FF2B5EF4-FFF2-40B4-BE49-F238E27FC236}">
                <a16:creationId xmlns:a16="http://schemas.microsoft.com/office/drawing/2014/main" id="{B8E53421-C328-9978-EB0E-B7E0F4BE58C5}"/>
              </a:ext>
              <a:ext uri="{C183D7F6-B498-43B3-948B-1728B52AA6E4}">
                <adec:decorative xmlns:adec="http://schemas.microsoft.com/office/drawing/2017/decorative" val="1"/>
              </a:ext>
            </a:extLst>
          </p:cNvPr>
          <p:cNvSpPr>
            <a:spLocks noChangeArrowheads="1"/>
          </p:cNvSpPr>
          <p:nvPr/>
        </p:nvSpPr>
        <p:spPr bwMode="auto">
          <a:xfrm>
            <a:off x="3934680" y="2543818"/>
            <a:ext cx="330879" cy="326196"/>
          </a:xfrm>
          <a:prstGeom prst="ellipse">
            <a:avLst/>
          </a:prstGeom>
          <a:solidFill>
            <a:srgbClr val="E6E6E6"/>
          </a:solidFill>
          <a:ln>
            <a:noFill/>
          </a:ln>
        </p:spPr>
        <p:txBody>
          <a:bodyPr vert="horz" wrap="square" lIns="91440" tIns="45720" rIns="91440" bIns="45720" numCol="1" anchor="t" anchorCtr="0" compatLnSpc="1">
            <a:prstTxWarp prst="textNoShape">
              <a:avLst/>
            </a:prstTxWarp>
          </a:bodyPr>
          <a:lstStyle/>
          <a:p>
            <a:pPr algn="ctr">
              <a:defRPr/>
            </a:pPr>
            <a:r>
              <a:rPr lang="en-US" b="1" kern="0" dirty="0">
                <a:solidFill>
                  <a:srgbClr val="003896"/>
                </a:solidFill>
                <a:latin typeface="Arial" panose="020B0604020202020204"/>
              </a:rPr>
              <a:t>3</a:t>
            </a:r>
          </a:p>
        </p:txBody>
      </p:sp>
      <p:sp>
        <p:nvSpPr>
          <p:cNvPr id="28" name="Oval 184">
            <a:extLst>
              <a:ext uri="{FF2B5EF4-FFF2-40B4-BE49-F238E27FC236}">
                <a16:creationId xmlns:a16="http://schemas.microsoft.com/office/drawing/2014/main" id="{FA80153C-33B8-4DF2-3119-806164CAFD9F}"/>
              </a:ext>
              <a:ext uri="{C183D7F6-B498-43B3-948B-1728B52AA6E4}">
                <adec:decorative xmlns:adec="http://schemas.microsoft.com/office/drawing/2017/decorative" val="1"/>
              </a:ext>
            </a:extLst>
          </p:cNvPr>
          <p:cNvSpPr>
            <a:spLocks noChangeArrowheads="1"/>
          </p:cNvSpPr>
          <p:nvPr/>
        </p:nvSpPr>
        <p:spPr bwMode="auto">
          <a:xfrm>
            <a:off x="3923209" y="3544199"/>
            <a:ext cx="330879" cy="326196"/>
          </a:xfrm>
          <a:prstGeom prst="ellipse">
            <a:avLst/>
          </a:prstGeom>
          <a:solidFill>
            <a:srgbClr val="E6E6E6"/>
          </a:solidFill>
          <a:ln>
            <a:noFill/>
          </a:ln>
        </p:spPr>
        <p:txBody>
          <a:bodyPr vert="horz" wrap="square" lIns="91440" tIns="45720" rIns="91440" bIns="45720" numCol="1" anchor="t" anchorCtr="0" compatLnSpc="1">
            <a:prstTxWarp prst="textNoShape">
              <a:avLst/>
            </a:prstTxWarp>
          </a:bodyPr>
          <a:lstStyle/>
          <a:p>
            <a:pPr algn="ctr">
              <a:defRPr/>
            </a:pPr>
            <a:r>
              <a:rPr lang="en-US" b="1" kern="0" dirty="0">
                <a:solidFill>
                  <a:srgbClr val="003896"/>
                </a:solidFill>
                <a:latin typeface="Arial" panose="020B0604020202020204"/>
              </a:rPr>
              <a:t>4</a:t>
            </a:r>
          </a:p>
        </p:txBody>
      </p:sp>
      <p:sp>
        <p:nvSpPr>
          <p:cNvPr id="29" name="Oval 184">
            <a:extLst>
              <a:ext uri="{FF2B5EF4-FFF2-40B4-BE49-F238E27FC236}">
                <a16:creationId xmlns:a16="http://schemas.microsoft.com/office/drawing/2014/main" id="{BC68326B-661F-5ACD-AB6E-CDAE1AB33534}"/>
              </a:ext>
              <a:ext uri="{C183D7F6-B498-43B3-948B-1728B52AA6E4}">
                <adec:decorative xmlns:adec="http://schemas.microsoft.com/office/drawing/2017/decorative" val="1"/>
              </a:ext>
            </a:extLst>
          </p:cNvPr>
          <p:cNvSpPr>
            <a:spLocks noChangeArrowheads="1"/>
          </p:cNvSpPr>
          <p:nvPr/>
        </p:nvSpPr>
        <p:spPr bwMode="auto">
          <a:xfrm>
            <a:off x="4089719" y="4539767"/>
            <a:ext cx="330879" cy="326196"/>
          </a:xfrm>
          <a:prstGeom prst="ellipse">
            <a:avLst/>
          </a:prstGeom>
          <a:solidFill>
            <a:srgbClr val="E6E6E6"/>
          </a:solidFill>
          <a:ln>
            <a:noFill/>
          </a:ln>
        </p:spPr>
        <p:txBody>
          <a:bodyPr vert="horz" wrap="square" lIns="91440" tIns="45720" rIns="91440" bIns="45720" numCol="1" anchor="t" anchorCtr="0" compatLnSpc="1">
            <a:prstTxWarp prst="textNoShape">
              <a:avLst/>
            </a:prstTxWarp>
          </a:bodyPr>
          <a:lstStyle/>
          <a:p>
            <a:pPr algn="ctr">
              <a:defRPr/>
            </a:pPr>
            <a:r>
              <a:rPr lang="en-US" b="1" kern="0" dirty="0">
                <a:solidFill>
                  <a:srgbClr val="003896"/>
                </a:solidFill>
                <a:latin typeface="Arial" panose="020B0604020202020204"/>
              </a:rPr>
              <a:t>5</a:t>
            </a:r>
          </a:p>
        </p:txBody>
      </p:sp>
    </p:spTree>
    <p:extLst>
      <p:ext uri="{BB962C8B-B14F-4D97-AF65-F5344CB8AC3E}">
        <p14:creationId xmlns:p14="http://schemas.microsoft.com/office/powerpoint/2010/main" val="251826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6E4F77F-EBA8-5845-BED8-096405FFBF6D}"/>
              </a:ext>
            </a:extLst>
          </p:cNvPr>
          <p:cNvPicPr>
            <a:picLocks noChangeAspect="1"/>
          </p:cNvPicPr>
          <p:nvPr/>
        </p:nvPicPr>
        <p:blipFill>
          <a:blip r:embed="rId3"/>
          <a:srcRect t="7539" b="7539"/>
          <a:stretch/>
        </p:blipFill>
        <p:spPr>
          <a:xfrm>
            <a:off x="-34355" y="5592725"/>
            <a:ext cx="9156900" cy="1290959"/>
          </a:xfrm>
          <a:prstGeom prst="rect">
            <a:avLst/>
          </a:prstGeom>
        </p:spPr>
      </p:pic>
      <p:sp>
        <p:nvSpPr>
          <p:cNvPr id="3" name="Title 1">
            <a:extLst>
              <a:ext uri="{FF2B5EF4-FFF2-40B4-BE49-F238E27FC236}">
                <a16:creationId xmlns:a16="http://schemas.microsoft.com/office/drawing/2014/main" id="{25D9E97B-8D75-3561-4D81-E39852DAF547}"/>
              </a:ext>
            </a:extLst>
          </p:cNvPr>
          <p:cNvSpPr txBox="1">
            <a:spLocks/>
          </p:cNvSpPr>
          <p:nvPr/>
        </p:nvSpPr>
        <p:spPr>
          <a:xfrm>
            <a:off x="0" y="0"/>
            <a:ext cx="9122545" cy="666000"/>
          </a:xfrm>
          <a:prstGeom prst="rect">
            <a:avLst/>
          </a:prstGeom>
          <a:solidFill>
            <a:srgbClr val="003896"/>
          </a:solidFill>
        </p:spPr>
        <p:txBody>
          <a:bodyPr vert="horz" lIns="91440" tIns="45720" rIns="91440" bIns="45720" rtlCol="0" anchor="ctr">
            <a:noAutofit/>
          </a:bodyPr>
          <a:lstStyle>
            <a:lvl1pPr algn="l" defTabSz="914400" rtl="0" eaLnBrk="1" latinLnBrk="0" hangingPunct="1">
              <a:lnSpc>
                <a:spcPct val="90000"/>
              </a:lnSpc>
              <a:spcBef>
                <a:spcPct val="0"/>
              </a:spcBef>
              <a:buNone/>
              <a:defRPr sz="2400" kern="1200">
                <a:solidFill>
                  <a:schemeClr val="bg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ZA" sz="2400" b="0" i="0" u="none" strike="noStrike" kern="1200" cap="none" spc="0" normalizeH="0" baseline="0" noProof="0" dirty="0">
                <a:ln>
                  <a:noFill/>
                </a:ln>
                <a:solidFill>
                  <a:srgbClr val="FFFFFF"/>
                </a:solidFill>
                <a:effectLst/>
                <a:uLnTx/>
                <a:uFillTx/>
                <a:latin typeface="Arial" panose="020B0604020202020204"/>
                <a:ea typeface="+mj-ea"/>
                <a:cs typeface="+mj-cs"/>
              </a:rPr>
              <a:t>Potential key benefits to be derived by the key role players in the  EDI </a:t>
            </a:r>
          </a:p>
        </p:txBody>
      </p:sp>
      <p:pic>
        <p:nvPicPr>
          <p:cNvPr id="30" name="Picture 29">
            <a:extLst>
              <a:ext uri="{FF2B5EF4-FFF2-40B4-BE49-F238E27FC236}">
                <a16:creationId xmlns:a16="http://schemas.microsoft.com/office/drawing/2014/main" id="{FAA777EE-2E0D-0F99-245C-5849CF01F5DE}"/>
              </a:ext>
            </a:extLst>
          </p:cNvPr>
          <p:cNvPicPr>
            <a:picLocks noChangeAspect="1"/>
          </p:cNvPicPr>
          <p:nvPr/>
        </p:nvPicPr>
        <p:blipFill>
          <a:blip r:embed="rId4"/>
          <a:stretch>
            <a:fillRect/>
          </a:stretch>
        </p:blipFill>
        <p:spPr>
          <a:xfrm>
            <a:off x="-34355" y="918178"/>
            <a:ext cx="9144000" cy="4234566"/>
          </a:xfrm>
          <a:prstGeom prst="rect">
            <a:avLst/>
          </a:prstGeom>
        </p:spPr>
      </p:pic>
    </p:spTree>
    <p:extLst>
      <p:ext uri="{BB962C8B-B14F-4D97-AF65-F5344CB8AC3E}">
        <p14:creationId xmlns:p14="http://schemas.microsoft.com/office/powerpoint/2010/main" val="30311309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AME" val="SingleBoatText"/>
  <p:tag name="THINKCELLSHAPEDONOTDELETE" val="pRl3HnQPLgUOk9A36BCd4D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g6nmNZBwkmYVUC8lXQ19A"/>
</p:tagLst>
</file>

<file path=ppt/theme/theme1.xml><?xml version="1.0" encoding="utf-8"?>
<a:theme xmlns:a="http://schemas.openxmlformats.org/drawingml/2006/main" name="Office Theme">
  <a:themeElements>
    <a:clrScheme name="Custom 13">
      <a:dk1>
        <a:srgbClr val="000000"/>
      </a:dk1>
      <a:lt1>
        <a:srgbClr val="FFFFFF"/>
      </a:lt1>
      <a:dk2>
        <a:srgbClr val="0B5395"/>
      </a:dk2>
      <a:lt2>
        <a:srgbClr val="DBEFF9"/>
      </a:lt2>
      <a:accent1>
        <a:srgbClr val="0F6FC6"/>
      </a:accent1>
      <a:accent2>
        <a:srgbClr val="009DD9"/>
      </a:accent2>
      <a:accent3>
        <a:srgbClr val="617F98"/>
      </a:accent3>
      <a:accent4>
        <a:srgbClr val="32803E"/>
      </a:accent4>
      <a:accent5>
        <a:srgbClr val="7CCA62"/>
      </a:accent5>
      <a:accent6>
        <a:srgbClr val="A5C249"/>
      </a:accent6>
      <a:hlink>
        <a:srgbClr val="F49100"/>
      </a:hlink>
      <a:folHlink>
        <a:srgbClr val="85DFD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file>

<file path=customXml/item2.xml><?xml version="1.0" encoding="utf-8"?>
<ct:contentTypeSchema xmlns:ct="http://schemas.microsoft.com/office/2006/metadata/contentType" xmlns:ma="http://schemas.microsoft.com/office/2006/metadata/properties/metaAttributes" ct:_="" ma:_="" ma:contentTypeName="Document" ma:contentTypeID="0x0101009ED3C01EA6103E4BB4FEB260320EBAAE" ma:contentTypeVersion="22" ma:contentTypeDescription="Create a new document." ma:contentTypeScope="" ma:versionID="2d04da9521956bc1246da926e021bd7f">
  <xsd:schema xmlns:xsd="http://www.w3.org/2001/XMLSchema" xmlns:xs="http://www.w3.org/2001/XMLSchema" xmlns:p="http://schemas.microsoft.com/office/2006/metadata/properties" xmlns:ns2="6cd347a1-3f35-4331-895e-b3aa13c5e28d" xmlns:ns3="6ec8e17d-ae70-4a68-a6f2-db4d9035aa92" xmlns:ns4="2cbf3bcb-b53f-40ae-9a8b-f89a0694648c" targetNamespace="http://schemas.microsoft.com/office/2006/metadata/properties" ma:root="true" ma:fieldsID="03d0e3cff2ad997b6f519691ab8ca6ea" ns2:_="" ns3:_="" ns4:_="">
    <xsd:import namespace="6cd347a1-3f35-4331-895e-b3aa13c5e28d"/>
    <xsd:import namespace="6ec8e17d-ae70-4a68-a6f2-db4d9035aa92"/>
    <xsd:import namespace="2cbf3bcb-b53f-40ae-9a8b-f89a0694648c"/>
    <xsd:element name="properties">
      <xsd:complexType>
        <xsd:sequence>
          <xsd:element name="documentManagement">
            <xsd:complexType>
              <xsd:all>
                <xsd:element ref="ns2:_dlc_DocId" minOccurs="0"/>
                <xsd:element ref="ns2:_dlc_DocIdUrl" minOccurs="0"/>
                <xsd:element ref="ns2:_dlc_DocIdPersistId" minOccurs="0"/>
                <xsd:element ref="ns2:SharedWithUsers" minOccurs="0"/>
                <xsd:element ref="ns2:SharedWithDetails" minOccurs="0"/>
                <xsd:element ref="ns3:LastSharedByUser" minOccurs="0"/>
                <xsd:element ref="ns3:LastSharedByTime" minOccurs="0"/>
                <xsd:element ref="ns4:MediaServiceMetadata" minOccurs="0"/>
                <xsd:element ref="ns4:MediaServiceFastMetadata" minOccurs="0"/>
                <xsd:element ref="ns4:MediaServiceAutoTags" minOccurs="0"/>
                <xsd:element ref="ns4:MediaServiceDateTaken" minOccurs="0"/>
                <xsd:element ref="ns4:MediaServiceLocation" minOccurs="0"/>
                <xsd:element ref="ns4:MediaServiceOCR" minOccurs="0"/>
                <xsd:element ref="ns4:MediaServiceGenerationTime" minOccurs="0"/>
                <xsd:element ref="ns4:MediaServiceEventHashCode" minOccurs="0"/>
                <xsd:element ref="ns4:Abstract" minOccurs="0"/>
                <xsd:element ref="ns4:MediaServiceAutoKeyPoints" minOccurs="0"/>
                <xsd:element ref="ns4:MediaServiceKeyPoints" minOccurs="0"/>
                <xsd:element ref="ns4:Mod_Date" minOccurs="0"/>
                <xsd:element ref="ns4:MediaLengthInSeconds" minOccurs="0"/>
                <xsd:element ref="ns4:lcf76f155ced4ddcb4097134ff3c332f" minOccurs="0"/>
                <xsd:element ref="ns2:TaxCatchAll" minOccurs="0"/>
                <xsd:element ref="ns4:MediaServiceObjectDetectorVersions" minOccurs="0"/>
                <xsd:element ref="ns4: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d347a1-3f35-4331-895e-b3aa13c5e28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description="" ma:internalName="SharedWithDetails" ma:readOnly="true">
      <xsd:simpleType>
        <xsd:restriction base="dms:Note">
          <xsd:maxLength value="255"/>
        </xsd:restriction>
      </xsd:simpleType>
    </xsd:element>
    <xsd:element name="TaxCatchAll" ma:index="30" nillable="true" ma:displayName="Taxonomy Catch All Column" ma:hidden="true" ma:list="{0f7441ef-5d94-4a2c-b8e1-678058322392}" ma:internalName="TaxCatchAll" ma:showField="CatchAllData" ma:web="6cd347a1-3f35-4331-895e-b3aa13c5e28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ec8e17d-ae70-4a68-a6f2-db4d9035aa92" elementFormDefault="qualified">
    <xsd:import namespace="http://schemas.microsoft.com/office/2006/documentManagement/types"/>
    <xsd:import namespace="http://schemas.microsoft.com/office/infopath/2007/PartnerControls"/>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2cbf3bcb-b53f-40ae-9a8b-f89a0694648c"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7" nillable="true" ma:displayName="MediaServiceAutoTags" ma:description="" ma:internalName="MediaServiceAutoTags" ma:readOnly="true">
      <xsd:simpleType>
        <xsd:restriction base="dms:Text"/>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element name="Abstract" ma:index="23" nillable="true" ma:displayName="Abstract" ma:internalName="Abstract">
      <xsd:simpleType>
        <xsd:restriction base="dms:Note"/>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Mod_Date" ma:index="26" nillable="true" ma:displayName="Mod_Date" ma:format="DateOnly" ma:internalName="Mod_Date">
      <xsd:simpleType>
        <xsd:restriction base="dms:DateTime"/>
      </xsd:simpleType>
    </xsd:element>
    <xsd:element name="MediaLengthInSeconds" ma:index="27" nillable="true" ma:displayName="Length (seconds)" ma:internalName="MediaLengthInSeconds" ma:readOnly="true">
      <xsd:simpleType>
        <xsd:restriction base="dms:Unknown"/>
      </xsd:simpleType>
    </xsd:element>
    <xsd:element name="lcf76f155ced4ddcb4097134ff3c332f" ma:index="29" nillable="true" ma:taxonomy="true" ma:internalName="lcf76f155ced4ddcb4097134ff3c332f" ma:taxonomyFieldName="MediaServiceImageTags" ma:displayName="Image Tags" ma:readOnly="false" ma:fieldId="{5cf76f15-5ced-4ddc-b409-7134ff3c332f}" ma:taxonomyMulti="true" ma:sspId="061e04e7-c77c-48ab-b938-b71603a576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6cd347a1-3f35-4331-895e-b3aa13c5e28d" xsi:nil="true"/>
    <Abstract xmlns="2cbf3bcb-b53f-40ae-9a8b-f89a0694648c" xsi:nil="true"/>
    <Mod_Date xmlns="2cbf3bcb-b53f-40ae-9a8b-f89a0694648c" xsi:nil="true"/>
    <lcf76f155ced4ddcb4097134ff3c332f xmlns="2cbf3bcb-b53f-40ae-9a8b-f89a0694648c">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D4BA69-6D9D-4EF0-8C3B-6F07C95909F3}">
  <ds:schemaRefs>
    <ds:schemaRef ds:uri="http://schemas.microsoft.com/sharepoint/events"/>
  </ds:schemaRefs>
</ds:datastoreItem>
</file>

<file path=customXml/itemProps2.xml><?xml version="1.0" encoding="utf-8"?>
<ds:datastoreItem xmlns:ds="http://schemas.openxmlformats.org/officeDocument/2006/customXml" ds:itemID="{32157C2B-2420-4B56-86C3-53738575C7F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d347a1-3f35-4331-895e-b3aa13c5e28d"/>
    <ds:schemaRef ds:uri="6ec8e17d-ae70-4a68-a6f2-db4d9035aa92"/>
    <ds:schemaRef ds:uri="2cbf3bcb-b53f-40ae-9a8b-f89a0694648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916D763-064C-4618-8043-9E4E87EBFB5A}">
  <ds:schemaRefs>
    <ds:schemaRef ds:uri="http://purl.org/dc/elements/1.1/"/>
    <ds:schemaRef ds:uri="http://www.w3.org/XML/1998/namespace"/>
    <ds:schemaRef ds:uri="http://schemas.microsoft.com/office/2006/documentManagement/types"/>
    <ds:schemaRef ds:uri="http://schemas.microsoft.com/office/infopath/2007/PartnerControls"/>
    <ds:schemaRef ds:uri="2cbf3bcb-b53f-40ae-9a8b-f89a0694648c"/>
    <ds:schemaRef ds:uri="http://purl.org/dc/terms/"/>
    <ds:schemaRef ds:uri="http://purl.org/dc/dcmitype/"/>
    <ds:schemaRef ds:uri="http://schemas.openxmlformats.org/package/2006/metadata/core-properties"/>
    <ds:schemaRef ds:uri="6ec8e17d-ae70-4a68-a6f2-db4d9035aa92"/>
    <ds:schemaRef ds:uri="6cd347a1-3f35-4331-895e-b3aa13c5e28d"/>
    <ds:schemaRef ds:uri="http://schemas.microsoft.com/office/2006/metadata/properties"/>
  </ds:schemaRefs>
</ds:datastoreItem>
</file>

<file path=customXml/itemProps4.xml><?xml version="1.0" encoding="utf-8"?>
<ds:datastoreItem xmlns:ds="http://schemas.openxmlformats.org/officeDocument/2006/customXml" ds:itemID="{4EE08C80-CAFE-4256-B7DD-731DE05B3AB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1657</TotalTime>
  <Words>911</Words>
  <Application>Microsoft Office PowerPoint</Application>
  <PresentationFormat>On-screen Show (4:3)</PresentationFormat>
  <Paragraphs>150</Paragraphs>
  <Slides>13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Arial</vt:lpstr>
      <vt:lpstr>Calibri</vt:lpstr>
      <vt:lpstr>Calibri Light</vt:lpstr>
      <vt:lpstr>Georgia</vt:lpstr>
      <vt:lpstr>Gill Sans MT</vt:lpstr>
      <vt:lpstr>Segoe UI</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Lené Wandrey</dc:creator>
  <cp:lastModifiedBy>Mpumelelo Mnyani</cp:lastModifiedBy>
  <cp:revision>107</cp:revision>
  <dcterms:created xsi:type="dcterms:W3CDTF">2018-11-08T10:23:44Z</dcterms:created>
  <dcterms:modified xsi:type="dcterms:W3CDTF">2025-10-07T18:18:23Z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0x0101009ED3C01EA6103E4BB4FEB260320EBAAE</vt:lpwstr>
  </property>
  <property fmtid="{D5CDD505-2E9C-101B-9397-08002B2CF9AE}" pid="3" name="MediaServiceImageTags">
    <vt:lpwstr/>
  </property>
</Properties>
</file>