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7"/>
  </p:notesMasterIdLst>
  <p:sldIdLst>
    <p:sldId id="2577" r:id="rId6"/>
    <p:sldId id="2579" r:id="rId7"/>
    <p:sldId id="2592" r:id="rId8"/>
    <p:sldId id="2595" r:id="rId9"/>
    <p:sldId id="2591" r:id="rId10"/>
    <p:sldId id="2596" r:id="rId11"/>
    <p:sldId id="2590" r:id="rId12"/>
    <p:sldId id="2597" r:id="rId13"/>
    <p:sldId id="2589" r:id="rId14"/>
    <p:sldId id="2588" r:id="rId15"/>
    <p:sldId id="257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EE2"/>
    <a:srgbClr val="6AE5F6"/>
    <a:srgbClr val="64DFFC"/>
    <a:srgbClr val="D2B42A"/>
    <a:srgbClr val="13313A"/>
    <a:srgbClr val="F2F2F2"/>
    <a:srgbClr val="D3CDBD"/>
    <a:srgbClr val="627F98"/>
    <a:srgbClr val="414042"/>
    <a:srgbClr val="2738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0"/>
    <p:restoredTop sz="87711" autoAdjust="0"/>
  </p:normalViewPr>
  <p:slideViewPr>
    <p:cSldViewPr snapToGrid="0" snapToObjects="1">
      <p:cViewPr varScale="1">
        <p:scale>
          <a:sx n="78" d="100"/>
          <a:sy n="78" d="100"/>
        </p:scale>
        <p:origin x="96" y="132"/>
      </p:cViewPr>
      <p:guideLst>
        <p:guide orient="horz" pos="2160"/>
        <p:guide pos="1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pho Roberts" userId="31e47f97-f032-421d-8e4d-cfe5f16ed623" providerId="ADAL" clId="{1514B149-7735-43BD-B30D-37C428EB5E0E}"/>
    <pc:docChg chg="modSld">
      <pc:chgData name="Mpho Roberts" userId="31e47f97-f032-421d-8e4d-cfe5f16ed623" providerId="ADAL" clId="{1514B149-7735-43BD-B30D-37C428EB5E0E}" dt="2025-09-15T07:49:44.806" v="1" actId="20577"/>
      <pc:docMkLst>
        <pc:docMk/>
      </pc:docMkLst>
      <pc:sldChg chg="modSp mod">
        <pc:chgData name="Mpho Roberts" userId="31e47f97-f032-421d-8e4d-cfe5f16ed623" providerId="ADAL" clId="{1514B149-7735-43BD-B30D-37C428EB5E0E}" dt="2025-09-15T07:49:44.806" v="1" actId="20577"/>
        <pc:sldMkLst>
          <pc:docMk/>
          <pc:sldMk cId="2398887471" sldId="2577"/>
        </pc:sldMkLst>
        <pc:spChg chg="mod">
          <ac:chgData name="Mpho Roberts" userId="31e47f97-f032-421d-8e4d-cfe5f16ed623" providerId="ADAL" clId="{1514B149-7735-43BD-B30D-37C428EB5E0E}" dt="2025-09-15T07:49:44.806" v="1" actId="20577"/>
          <ac:spMkLst>
            <pc:docMk/>
            <pc:sldMk cId="2398887471" sldId="2577"/>
            <ac:spMk id="9" creationId="{99369423-4749-FA40-9148-41BAAD5B3B7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C4A4E-9DE3-AC4D-8010-A3F550F6B9C0}" type="datetimeFigureOut">
              <a:rPr lang="en-US" smtClean="0"/>
              <a:t>10/7/2025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37B8B-25A7-9F4D-8A9E-A0167EBBF132}" type="slidenum">
              <a:rPr lang="en-US" smtClean="0"/>
              <a:t>‹#›</a:t>
            </a:fld>
            <a:endParaRPr lang="en-US"/>
          </a:p>
        </p:txBody>
      </p:sp>
    </p:spTree>
    <p:extLst>
      <p:ext uri="{BB962C8B-B14F-4D97-AF65-F5344CB8AC3E}">
        <p14:creationId xmlns:p14="http://schemas.microsoft.com/office/powerpoint/2010/main" val="224924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a:t>
            </a:fld>
            <a:endParaRPr lang="en-US"/>
          </a:p>
        </p:txBody>
      </p:sp>
    </p:spTree>
    <p:extLst>
      <p:ext uri="{BB962C8B-B14F-4D97-AF65-F5344CB8AC3E}">
        <p14:creationId xmlns:p14="http://schemas.microsoft.com/office/powerpoint/2010/main" val="41437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392EA-3807-A98B-0999-2981C0D847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0577A7-4EAE-7CFE-A6E0-366BDCA2D4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E8867-5783-2EFD-9188-A3DC0203D3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00087C-5D2A-5E0C-6733-34D0050CB9E6}"/>
              </a:ext>
            </a:extLst>
          </p:cNvPr>
          <p:cNvSpPr>
            <a:spLocks noGrp="1"/>
          </p:cNvSpPr>
          <p:nvPr>
            <p:ph type="sldNum" sz="quarter" idx="5"/>
          </p:nvPr>
        </p:nvSpPr>
        <p:spPr/>
        <p:txBody>
          <a:bodyPr/>
          <a:lstStyle/>
          <a:p>
            <a:fld id="{2E437B8B-25A7-9F4D-8A9E-A0167EBBF132}" type="slidenum">
              <a:rPr lang="en-US" smtClean="0"/>
              <a:t>10</a:t>
            </a:fld>
            <a:endParaRPr lang="en-US"/>
          </a:p>
        </p:txBody>
      </p:sp>
    </p:spTree>
    <p:extLst>
      <p:ext uri="{BB962C8B-B14F-4D97-AF65-F5344CB8AC3E}">
        <p14:creationId xmlns:p14="http://schemas.microsoft.com/office/powerpoint/2010/main" val="984033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11</a:t>
            </a:fld>
            <a:endParaRPr lang="en-US"/>
          </a:p>
        </p:txBody>
      </p:sp>
    </p:spTree>
    <p:extLst>
      <p:ext uri="{BB962C8B-B14F-4D97-AF65-F5344CB8AC3E}">
        <p14:creationId xmlns:p14="http://schemas.microsoft.com/office/powerpoint/2010/main" val="147969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2</a:t>
            </a:fld>
            <a:endParaRPr lang="en-US"/>
          </a:p>
        </p:txBody>
      </p:sp>
    </p:spTree>
    <p:extLst>
      <p:ext uri="{BB962C8B-B14F-4D97-AF65-F5344CB8AC3E}">
        <p14:creationId xmlns:p14="http://schemas.microsoft.com/office/powerpoint/2010/main" val="40394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28F41-4CDF-E4FB-2C3B-BFB47F7FE6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E9D996-0A46-C01E-5DA6-77B059D60B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499D7-A5D0-037C-3F7A-64D439F368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209005-D796-EAA1-87EB-BF60841588CC}"/>
              </a:ext>
            </a:extLst>
          </p:cNvPr>
          <p:cNvSpPr>
            <a:spLocks noGrp="1"/>
          </p:cNvSpPr>
          <p:nvPr>
            <p:ph type="sldNum" sz="quarter" idx="5"/>
          </p:nvPr>
        </p:nvSpPr>
        <p:spPr/>
        <p:txBody>
          <a:bodyPr/>
          <a:lstStyle/>
          <a:p>
            <a:fld id="{2E437B8B-25A7-9F4D-8A9E-A0167EBBF132}" type="slidenum">
              <a:rPr lang="en-US" smtClean="0"/>
              <a:t>3</a:t>
            </a:fld>
            <a:endParaRPr lang="en-US"/>
          </a:p>
        </p:txBody>
      </p:sp>
    </p:spTree>
    <p:extLst>
      <p:ext uri="{BB962C8B-B14F-4D97-AF65-F5344CB8AC3E}">
        <p14:creationId xmlns:p14="http://schemas.microsoft.com/office/powerpoint/2010/main" val="1705760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4FB52-32E9-504C-1DD7-BD402ACABB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D5D01-E4B8-0924-F8CD-553BF07782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755F7-85C7-1996-BD1B-E3C626379C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03AC3-B418-761B-1913-E9902B8F253D}"/>
              </a:ext>
            </a:extLst>
          </p:cNvPr>
          <p:cNvSpPr>
            <a:spLocks noGrp="1"/>
          </p:cNvSpPr>
          <p:nvPr>
            <p:ph type="sldNum" sz="quarter" idx="5"/>
          </p:nvPr>
        </p:nvSpPr>
        <p:spPr/>
        <p:txBody>
          <a:bodyPr/>
          <a:lstStyle/>
          <a:p>
            <a:fld id="{2E437B8B-25A7-9F4D-8A9E-A0167EBBF132}" type="slidenum">
              <a:rPr lang="en-US" smtClean="0"/>
              <a:t>4</a:t>
            </a:fld>
            <a:endParaRPr lang="en-US"/>
          </a:p>
        </p:txBody>
      </p:sp>
    </p:spTree>
    <p:extLst>
      <p:ext uri="{BB962C8B-B14F-4D97-AF65-F5344CB8AC3E}">
        <p14:creationId xmlns:p14="http://schemas.microsoft.com/office/powerpoint/2010/main" val="34079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23387-3E64-0539-1A07-D80AA44CE6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B25111-6EF6-8C5C-04CA-732E72F8CD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0A0DC-D676-3820-4201-4D8BF46CB7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C43FC1-AC77-83CF-9FEC-F9109D566FB0}"/>
              </a:ext>
            </a:extLst>
          </p:cNvPr>
          <p:cNvSpPr>
            <a:spLocks noGrp="1"/>
          </p:cNvSpPr>
          <p:nvPr>
            <p:ph type="sldNum" sz="quarter" idx="5"/>
          </p:nvPr>
        </p:nvSpPr>
        <p:spPr/>
        <p:txBody>
          <a:bodyPr/>
          <a:lstStyle/>
          <a:p>
            <a:fld id="{2E437B8B-25A7-9F4D-8A9E-A0167EBBF132}" type="slidenum">
              <a:rPr lang="en-US" smtClean="0"/>
              <a:t>5</a:t>
            </a:fld>
            <a:endParaRPr lang="en-US"/>
          </a:p>
        </p:txBody>
      </p:sp>
    </p:spTree>
    <p:extLst>
      <p:ext uri="{BB962C8B-B14F-4D97-AF65-F5344CB8AC3E}">
        <p14:creationId xmlns:p14="http://schemas.microsoft.com/office/powerpoint/2010/main" val="2452024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C1456-9CBA-F2C4-AA96-DB971D5C15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9B756E-D2C9-0666-29B2-F75C662BC3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5D96B-2C5F-253E-92F8-A14F6B702A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603011-3395-6F95-0E7E-FBDDC062E521}"/>
              </a:ext>
            </a:extLst>
          </p:cNvPr>
          <p:cNvSpPr>
            <a:spLocks noGrp="1"/>
          </p:cNvSpPr>
          <p:nvPr>
            <p:ph type="sldNum" sz="quarter" idx="5"/>
          </p:nvPr>
        </p:nvSpPr>
        <p:spPr/>
        <p:txBody>
          <a:bodyPr/>
          <a:lstStyle/>
          <a:p>
            <a:fld id="{2E437B8B-25A7-9F4D-8A9E-A0167EBBF132}" type="slidenum">
              <a:rPr lang="en-US" smtClean="0"/>
              <a:t>6</a:t>
            </a:fld>
            <a:endParaRPr lang="en-US"/>
          </a:p>
        </p:txBody>
      </p:sp>
    </p:spTree>
    <p:extLst>
      <p:ext uri="{BB962C8B-B14F-4D97-AF65-F5344CB8AC3E}">
        <p14:creationId xmlns:p14="http://schemas.microsoft.com/office/powerpoint/2010/main" val="42048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5BFDE-A98B-2AA7-826F-9E2E0F7B3B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1D0933-5645-2C1E-AA99-1A2D3501EE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5DACE2-1231-575E-7EF5-D25F031FB3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7F70E26-B7B4-F035-F183-CFF7E0D9B1FB}"/>
              </a:ext>
            </a:extLst>
          </p:cNvPr>
          <p:cNvSpPr>
            <a:spLocks noGrp="1"/>
          </p:cNvSpPr>
          <p:nvPr>
            <p:ph type="sldNum" sz="quarter" idx="5"/>
          </p:nvPr>
        </p:nvSpPr>
        <p:spPr/>
        <p:txBody>
          <a:bodyPr/>
          <a:lstStyle/>
          <a:p>
            <a:fld id="{2E437B8B-25A7-9F4D-8A9E-A0167EBBF132}" type="slidenum">
              <a:rPr lang="en-US" smtClean="0"/>
              <a:t>7</a:t>
            </a:fld>
            <a:endParaRPr lang="en-US"/>
          </a:p>
        </p:txBody>
      </p:sp>
    </p:spTree>
    <p:extLst>
      <p:ext uri="{BB962C8B-B14F-4D97-AF65-F5344CB8AC3E}">
        <p14:creationId xmlns:p14="http://schemas.microsoft.com/office/powerpoint/2010/main" val="2530077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E6CE3-D30C-5F90-19DE-597DBE786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A0AD6-F1F9-60DC-E452-792E938C39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E0B943-0560-1189-99B4-701D8088D1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AC795B-C5C0-395C-C609-65FD7FF73AB4}"/>
              </a:ext>
            </a:extLst>
          </p:cNvPr>
          <p:cNvSpPr>
            <a:spLocks noGrp="1"/>
          </p:cNvSpPr>
          <p:nvPr>
            <p:ph type="sldNum" sz="quarter" idx="5"/>
          </p:nvPr>
        </p:nvSpPr>
        <p:spPr/>
        <p:txBody>
          <a:bodyPr/>
          <a:lstStyle/>
          <a:p>
            <a:fld id="{2E437B8B-25A7-9F4D-8A9E-A0167EBBF132}" type="slidenum">
              <a:rPr lang="en-US" smtClean="0"/>
              <a:t>8</a:t>
            </a:fld>
            <a:endParaRPr lang="en-US"/>
          </a:p>
        </p:txBody>
      </p:sp>
    </p:spTree>
    <p:extLst>
      <p:ext uri="{BB962C8B-B14F-4D97-AF65-F5344CB8AC3E}">
        <p14:creationId xmlns:p14="http://schemas.microsoft.com/office/powerpoint/2010/main" val="256778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65687-6FCA-481C-F8EE-13CBE3AC5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F77D7-283D-2DFC-45F6-4780F0F796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F9371A-C82F-51A4-730A-9EC33FF9BB8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474DB3A-C6CC-2E42-7DE6-DA2E7F8ADCF6}"/>
              </a:ext>
            </a:extLst>
          </p:cNvPr>
          <p:cNvSpPr>
            <a:spLocks noGrp="1"/>
          </p:cNvSpPr>
          <p:nvPr>
            <p:ph type="sldNum" sz="quarter" idx="5"/>
          </p:nvPr>
        </p:nvSpPr>
        <p:spPr/>
        <p:txBody>
          <a:bodyPr/>
          <a:lstStyle/>
          <a:p>
            <a:fld id="{2E437B8B-25A7-9F4D-8A9E-A0167EBBF132}" type="slidenum">
              <a:rPr lang="en-US" smtClean="0"/>
              <a:t>9</a:t>
            </a:fld>
            <a:endParaRPr lang="en-US"/>
          </a:p>
        </p:txBody>
      </p:sp>
    </p:spTree>
    <p:extLst>
      <p:ext uri="{BB962C8B-B14F-4D97-AF65-F5344CB8AC3E}">
        <p14:creationId xmlns:p14="http://schemas.microsoft.com/office/powerpoint/2010/main" val="224716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6100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84952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72732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177921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271844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23097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407887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07600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757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D6824EB-5FD1-E448-ACE7-86F5B85E80F4}"/>
              </a:ext>
            </a:extLst>
          </p:cNvPr>
          <p:cNvPicPr>
            <a:picLocks noChangeAspect="1"/>
          </p:cNvPicPr>
          <p:nvPr/>
        </p:nvPicPr>
        <p:blipFill>
          <a:blip r:embed="rId3"/>
          <a:srcRect t="145" b="145"/>
          <a:stretch/>
        </p:blipFill>
        <p:spPr>
          <a:xfrm>
            <a:off x="0" y="2861"/>
            <a:ext cx="9144000" cy="6855139"/>
          </a:xfrm>
          <a:prstGeom prst="rect">
            <a:avLst/>
          </a:prstGeom>
        </p:spPr>
      </p:pic>
      <p:sp>
        <p:nvSpPr>
          <p:cNvPr id="16" name="Rectangle 15">
            <a:extLst>
              <a:ext uri="{FF2B5EF4-FFF2-40B4-BE49-F238E27FC236}">
                <a16:creationId xmlns:a16="http://schemas.microsoft.com/office/drawing/2014/main" id="{D1652B66-0535-6140-AC7C-8A70F5C05CFC}"/>
              </a:ext>
            </a:extLst>
          </p:cNvPr>
          <p:cNvSpPr/>
          <p:nvPr/>
        </p:nvSpPr>
        <p:spPr>
          <a:xfrm>
            <a:off x="0" y="2321783"/>
            <a:ext cx="9144000" cy="1005873"/>
          </a:xfrm>
          <a:prstGeom prst="rect">
            <a:avLst/>
          </a:prstGeom>
          <a:solidFill>
            <a:schemeClr val="bg1">
              <a:alpha val="764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369423-4749-FA40-9148-41BAAD5B3B73}"/>
              </a:ext>
            </a:extLst>
          </p:cNvPr>
          <p:cNvSpPr/>
          <p:nvPr/>
        </p:nvSpPr>
        <p:spPr>
          <a:xfrm>
            <a:off x="520065" y="2132397"/>
            <a:ext cx="8103869" cy="1061829"/>
          </a:xfrm>
          <a:prstGeom prst="rect">
            <a:avLst/>
          </a:prstGeom>
        </p:spPr>
        <p:txBody>
          <a:bodyPr wrap="square">
            <a:spAutoFit/>
          </a:bodyPr>
          <a:lstStyle/>
          <a:p>
            <a:pPr algn="ctr"/>
            <a:r>
              <a:rPr lang="en-US" sz="2100" dirty="0">
                <a:solidFill>
                  <a:srgbClr val="13313A"/>
                </a:solidFill>
                <a:latin typeface="Georgia" panose="02040502050405020303" pitchFamily="18" charset="0"/>
              </a:rPr>
              <a:t> </a:t>
            </a:r>
            <a:endParaRPr lang="en-US" sz="2100" i="1" dirty="0">
              <a:solidFill>
                <a:srgbClr val="13313A"/>
              </a:solidFill>
              <a:latin typeface="Georgia" panose="02040502050405020303" pitchFamily="18" charset="0"/>
            </a:endParaRPr>
          </a:p>
          <a:p>
            <a:pPr algn="ctr">
              <a:spcBef>
                <a:spcPct val="0"/>
              </a:spcBef>
              <a:buFont typeface="Arial" panose="020B0604020202020204" pitchFamily="34" charset="0"/>
              <a:buNone/>
            </a:pPr>
            <a:r>
              <a:rPr lang="en-ZA" altLang="en-US" sz="2100" b="1" dirty="0">
                <a:latin typeface="Arial" panose="020B0604020202020204" pitchFamily="34" charset="0"/>
                <a:cs typeface="Arial" panose="020B0604020202020204" pitchFamily="34" charset="0"/>
              </a:rPr>
              <a:t>Mitigating Cybersecurity Threats in Smart Metering Infrastructure Through Standard Security Frameworks</a:t>
            </a:r>
          </a:p>
        </p:txBody>
      </p:sp>
      <p:sp>
        <p:nvSpPr>
          <p:cNvPr id="17" name="TextBox 16">
            <a:extLst>
              <a:ext uri="{FF2B5EF4-FFF2-40B4-BE49-F238E27FC236}">
                <a16:creationId xmlns:a16="http://schemas.microsoft.com/office/drawing/2014/main" id="{A02E626A-4E65-DE4C-BE69-16CBB2D97DA0}"/>
              </a:ext>
            </a:extLst>
          </p:cNvPr>
          <p:cNvSpPr txBox="1"/>
          <p:nvPr/>
        </p:nvSpPr>
        <p:spPr>
          <a:xfrm>
            <a:off x="1217929" y="4869382"/>
            <a:ext cx="6708140" cy="1287532"/>
          </a:xfrm>
          <a:prstGeom prst="rect">
            <a:avLst/>
          </a:prstGeom>
          <a:noFill/>
        </p:spPr>
        <p:txBody>
          <a:bodyPr wrap="square" rtlCol="0">
            <a:spAutoFit/>
          </a:bodyPr>
          <a:lstStyle/>
          <a:p>
            <a:pPr algn="ctr">
              <a:lnSpc>
                <a:spcPct val="150000"/>
              </a:lnSpc>
            </a:pPr>
            <a:r>
              <a:rPr lang="en-ZA" altLang="en-US" b="1" dirty="0">
                <a:solidFill>
                  <a:schemeClr val="bg1"/>
                </a:solidFill>
                <a:latin typeface="Arial" panose="020B0604020202020204" pitchFamily="34" charset="0"/>
                <a:cs typeface="Arial" panose="020B0604020202020204" pitchFamily="34" charset="0"/>
              </a:rPr>
              <a:t>Presented by Shawn Papi, </a:t>
            </a:r>
          </a:p>
          <a:p>
            <a:pPr algn="ctr">
              <a:lnSpc>
                <a:spcPct val="150000"/>
              </a:lnSpc>
            </a:pPr>
            <a:r>
              <a:rPr lang="en-ZA" altLang="en-US" b="1" dirty="0">
                <a:solidFill>
                  <a:schemeClr val="bg1"/>
                </a:solidFill>
                <a:latin typeface="Arial" panose="020B0604020202020204" pitchFamily="34" charset="0"/>
                <a:cs typeface="Arial" panose="020B0604020202020204" pitchFamily="34" charset="0"/>
              </a:rPr>
              <a:t>Senior Advisor</a:t>
            </a:r>
          </a:p>
          <a:p>
            <a:pPr algn="ctr">
              <a:lnSpc>
                <a:spcPct val="150000"/>
              </a:lnSpc>
            </a:pPr>
            <a:r>
              <a:rPr lang="en-ZA" altLang="en-US" b="1" dirty="0">
                <a:solidFill>
                  <a:schemeClr val="bg1"/>
                </a:solidFill>
                <a:latin typeface="Arial" panose="020B0604020202020204" pitchFamily="34" charset="0"/>
                <a:cs typeface="Arial" panose="020B0604020202020204" pitchFamily="34" charset="0"/>
              </a:rPr>
              <a:t>Eskom Research, Testing &amp; Development Business Unit</a:t>
            </a:r>
          </a:p>
        </p:txBody>
      </p:sp>
    </p:spTree>
    <p:extLst>
      <p:ext uri="{BB962C8B-B14F-4D97-AF65-F5344CB8AC3E}">
        <p14:creationId xmlns:p14="http://schemas.microsoft.com/office/powerpoint/2010/main" val="239888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CB777-6A07-CADC-8AC9-FADD3D19C35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9F7DB260-5A26-8F7E-B9C4-D3D433E34720}"/>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A0820D66-6058-7171-940F-D09508DE1ECB}"/>
              </a:ext>
            </a:extLst>
          </p:cNvPr>
          <p:cNvSpPr txBox="1"/>
          <p:nvPr/>
        </p:nvSpPr>
        <p:spPr>
          <a:xfrm>
            <a:off x="452571" y="468148"/>
            <a:ext cx="4959688"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Regulatory Integration – Global Precedent </a:t>
            </a:r>
          </a:p>
        </p:txBody>
      </p:sp>
      <p:graphicFrame>
        <p:nvGraphicFramePr>
          <p:cNvPr id="3" name="Table 2">
            <a:extLst>
              <a:ext uri="{FF2B5EF4-FFF2-40B4-BE49-F238E27FC236}">
                <a16:creationId xmlns:a16="http://schemas.microsoft.com/office/drawing/2014/main" id="{F21A29F7-4F29-4EFD-F1CD-840C7D6B4F8E}"/>
              </a:ext>
            </a:extLst>
          </p:cNvPr>
          <p:cNvGraphicFramePr>
            <a:graphicFrameLocks noGrp="1"/>
          </p:cNvGraphicFramePr>
          <p:nvPr>
            <p:extLst>
              <p:ext uri="{D42A27DB-BD31-4B8C-83A1-F6EECF244321}">
                <p14:modId xmlns:p14="http://schemas.microsoft.com/office/powerpoint/2010/main" val="3123214641"/>
              </p:ext>
            </p:extLst>
          </p:nvPr>
        </p:nvGraphicFramePr>
        <p:xfrm>
          <a:off x="858589" y="1134042"/>
          <a:ext cx="7371012" cy="3327400"/>
        </p:xfrm>
        <a:graphic>
          <a:graphicData uri="http://schemas.openxmlformats.org/drawingml/2006/table">
            <a:tbl>
              <a:tblPr firstRow="1" bandRow="1">
                <a:tableStyleId>{93296810-A885-4BE3-A3E7-6D5BEEA58F35}</a:tableStyleId>
              </a:tblPr>
              <a:tblGrid>
                <a:gridCol w="2457004">
                  <a:extLst>
                    <a:ext uri="{9D8B030D-6E8A-4147-A177-3AD203B41FA5}">
                      <a16:colId xmlns:a16="http://schemas.microsoft.com/office/drawing/2014/main" val="515855458"/>
                    </a:ext>
                  </a:extLst>
                </a:gridCol>
                <a:gridCol w="2457004">
                  <a:extLst>
                    <a:ext uri="{9D8B030D-6E8A-4147-A177-3AD203B41FA5}">
                      <a16:colId xmlns:a16="http://schemas.microsoft.com/office/drawing/2014/main" val="254633230"/>
                    </a:ext>
                  </a:extLst>
                </a:gridCol>
                <a:gridCol w="2457004">
                  <a:extLst>
                    <a:ext uri="{9D8B030D-6E8A-4147-A177-3AD203B41FA5}">
                      <a16:colId xmlns:a16="http://schemas.microsoft.com/office/drawing/2014/main" val="3539095235"/>
                    </a:ext>
                  </a:extLst>
                </a:gridCol>
              </a:tblGrid>
              <a:tr h="370840">
                <a:tc>
                  <a:txBody>
                    <a:bodyPr/>
                    <a:lstStyle/>
                    <a:p>
                      <a:r>
                        <a:rPr lang="en-US" sz="1600" dirty="0"/>
                        <a:t>Jurisdiction </a:t>
                      </a:r>
                      <a:endParaRPr lang="en-ZA" sz="1600" dirty="0"/>
                    </a:p>
                  </a:txBody>
                  <a:tcPr/>
                </a:tc>
                <a:tc>
                  <a:txBody>
                    <a:bodyPr/>
                    <a:lstStyle/>
                    <a:p>
                      <a:r>
                        <a:rPr lang="en-US" sz="1600" dirty="0"/>
                        <a:t>Regulation / Standard</a:t>
                      </a:r>
                      <a:endParaRPr lang="en-ZA" sz="1600" dirty="0"/>
                    </a:p>
                  </a:txBody>
                  <a:tcPr/>
                </a:tc>
                <a:tc>
                  <a:txBody>
                    <a:bodyPr/>
                    <a:lstStyle/>
                    <a:p>
                      <a:r>
                        <a:rPr lang="en-US" sz="1600" dirty="0"/>
                        <a:t>Requirement</a:t>
                      </a:r>
                      <a:endParaRPr lang="en-ZA" sz="1600" dirty="0"/>
                    </a:p>
                  </a:txBody>
                  <a:tcPr/>
                </a:tc>
                <a:extLst>
                  <a:ext uri="{0D108BD9-81ED-4DB2-BD59-A6C34878D82A}">
                    <a16:rowId xmlns:a16="http://schemas.microsoft.com/office/drawing/2014/main" val="1587569512"/>
                  </a:ext>
                </a:extLst>
              </a:tr>
              <a:tr h="370840">
                <a:tc>
                  <a:txBody>
                    <a:bodyPr/>
                    <a:lstStyle/>
                    <a:p>
                      <a:r>
                        <a:rPr lang="en-US" sz="1600" dirty="0"/>
                        <a:t>European Union</a:t>
                      </a:r>
                      <a:endParaRPr lang="en-ZA" sz="1600" dirty="0"/>
                    </a:p>
                  </a:txBody>
                  <a:tcPr/>
                </a:tc>
                <a:tc>
                  <a:txBody>
                    <a:bodyPr/>
                    <a:lstStyle/>
                    <a:p>
                      <a:r>
                        <a:rPr lang="fr-FR" sz="1600" dirty="0"/>
                        <a:t> European Parliament, “EU Cyber Resilience </a:t>
                      </a:r>
                      <a:r>
                        <a:rPr lang="fr-FR" sz="1600" dirty="0" err="1"/>
                        <a:t>Act</a:t>
                      </a:r>
                      <a:r>
                        <a:rPr lang="fr-FR" sz="1600" dirty="0"/>
                        <a:t>,” 2024</a:t>
                      </a:r>
                      <a:endParaRPr lang="en-ZA" sz="1600" dirty="0"/>
                    </a:p>
                  </a:txBody>
                  <a:tcPr/>
                </a:tc>
                <a:tc>
                  <a:txBody>
                    <a:bodyPr/>
                    <a:lstStyle/>
                    <a:p>
                      <a:r>
                        <a:rPr lang="en-US" sz="1600" dirty="0"/>
                        <a:t>Classifies smart meters as critical products requiring certified security.</a:t>
                      </a:r>
                      <a:endParaRPr lang="en-ZA" sz="1600" dirty="0"/>
                    </a:p>
                  </a:txBody>
                  <a:tcPr/>
                </a:tc>
                <a:extLst>
                  <a:ext uri="{0D108BD9-81ED-4DB2-BD59-A6C34878D82A}">
                    <a16:rowId xmlns:a16="http://schemas.microsoft.com/office/drawing/2014/main" val="1259740419"/>
                  </a:ext>
                </a:extLst>
              </a:tr>
              <a:tr h="370840">
                <a:tc>
                  <a:txBody>
                    <a:bodyPr/>
                    <a:lstStyle/>
                    <a:p>
                      <a:r>
                        <a:rPr lang="en-US" sz="1600" dirty="0"/>
                        <a:t>European Union</a:t>
                      </a:r>
                      <a:endParaRPr lang="en-ZA" sz="1600" dirty="0"/>
                    </a:p>
                  </a:txBody>
                  <a:tcPr/>
                </a:tc>
                <a:tc>
                  <a:txBody>
                    <a:bodyPr/>
                    <a:lstStyle/>
                    <a:p>
                      <a:r>
                        <a:rPr lang="en-US" sz="1600" dirty="0"/>
                        <a:t>DIRECTIVE (EU) 2022/2555 OF THE EUROPEAN PARLIAMENT AND OF THE </a:t>
                      </a:r>
                    </a:p>
                    <a:p>
                      <a:r>
                        <a:rPr lang="en-US" sz="1600" dirty="0"/>
                        <a:t>COUNCIL (NIS2)</a:t>
                      </a:r>
                    </a:p>
                  </a:txBody>
                  <a:tcPr/>
                </a:tc>
                <a:tc>
                  <a:txBody>
                    <a:bodyPr/>
                    <a:lstStyle/>
                    <a:p>
                      <a:r>
                        <a:rPr lang="en-US" sz="1600" dirty="0"/>
                        <a:t>Obliges utilities to report incidents and implement risk management.</a:t>
                      </a:r>
                      <a:endParaRPr lang="en-ZA" sz="1600" dirty="0"/>
                    </a:p>
                  </a:txBody>
                  <a:tcPr/>
                </a:tc>
                <a:extLst>
                  <a:ext uri="{0D108BD9-81ED-4DB2-BD59-A6C34878D82A}">
                    <a16:rowId xmlns:a16="http://schemas.microsoft.com/office/drawing/2014/main" val="1905869871"/>
                  </a:ext>
                </a:extLst>
              </a:tr>
              <a:tr h="370840">
                <a:tc>
                  <a:txBody>
                    <a:bodyPr/>
                    <a:lstStyle/>
                    <a:p>
                      <a:r>
                        <a:rPr lang="en-US" sz="1600" dirty="0"/>
                        <a:t>United States of America</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i="0" kern="1200" dirty="0">
                          <a:solidFill>
                            <a:schemeClr val="dk1"/>
                          </a:solidFill>
                          <a:effectLst/>
                          <a:latin typeface="+mn-lt"/>
                          <a:ea typeface="+mn-ea"/>
                          <a:cs typeface="+mn-cs"/>
                        </a:rPr>
                        <a:t>NISTIR 7628 </a:t>
                      </a:r>
                      <a:r>
                        <a:rPr lang="en-US" sz="1600" b="0" i="0" kern="1200" dirty="0">
                          <a:solidFill>
                            <a:schemeClr val="dk1"/>
                          </a:solidFill>
                          <a:effectLst/>
                          <a:latin typeface="+mn-lt"/>
                          <a:ea typeface="+mn-ea"/>
                          <a:cs typeface="+mn-cs"/>
                        </a:rPr>
                        <a:t>Guidelines for Smart Grid Cybersecurity</a:t>
                      </a:r>
                    </a:p>
                  </a:txBody>
                  <a:tcPr/>
                </a:tc>
                <a:tc>
                  <a:txBody>
                    <a:bodyPr/>
                    <a:lstStyle/>
                    <a:p>
                      <a:r>
                        <a:rPr lang="en-US" sz="1600" dirty="0"/>
                        <a:t>Sets comparable standards requiring robust privacy and security controls for smart meters</a:t>
                      </a:r>
                      <a:endParaRPr lang="en-ZA" sz="1600" dirty="0"/>
                    </a:p>
                  </a:txBody>
                  <a:tcPr/>
                </a:tc>
                <a:extLst>
                  <a:ext uri="{0D108BD9-81ED-4DB2-BD59-A6C34878D82A}">
                    <a16:rowId xmlns:a16="http://schemas.microsoft.com/office/drawing/2014/main" val="81772800"/>
                  </a:ext>
                </a:extLst>
              </a:tr>
            </a:tbl>
          </a:graphicData>
        </a:graphic>
      </p:graphicFrame>
    </p:spTree>
    <p:extLst>
      <p:ext uri="{BB962C8B-B14F-4D97-AF65-F5344CB8AC3E}">
        <p14:creationId xmlns:p14="http://schemas.microsoft.com/office/powerpoint/2010/main" val="2052300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768E4E-1A25-ED43-B636-C1F7DA59346E}"/>
              </a:ext>
            </a:extLst>
          </p:cNvPr>
          <p:cNvPicPr>
            <a:picLocks noChangeAspect="1"/>
          </p:cNvPicPr>
          <p:nvPr/>
        </p:nvPicPr>
        <p:blipFill>
          <a:blip r:embed="rId3"/>
          <a:srcRect/>
          <a:stretch/>
        </p:blipFill>
        <p:spPr>
          <a:xfrm>
            <a:off x="741" y="2862"/>
            <a:ext cx="9117447" cy="6855137"/>
          </a:xfrm>
          <a:prstGeom prst="rect">
            <a:avLst/>
          </a:prstGeom>
        </p:spPr>
      </p:pic>
      <p:sp>
        <p:nvSpPr>
          <p:cNvPr id="20" name="Rectangle 19">
            <a:extLst>
              <a:ext uri="{FF2B5EF4-FFF2-40B4-BE49-F238E27FC236}">
                <a16:creationId xmlns:a16="http://schemas.microsoft.com/office/drawing/2014/main" id="{1B93354C-C428-894D-8EF4-53EF36AB400F}"/>
              </a:ext>
            </a:extLst>
          </p:cNvPr>
          <p:cNvSpPr/>
          <p:nvPr/>
        </p:nvSpPr>
        <p:spPr>
          <a:xfrm>
            <a:off x="520065" y="5123274"/>
            <a:ext cx="8103869" cy="707886"/>
          </a:xfrm>
          <a:prstGeom prst="rect">
            <a:avLst/>
          </a:prstGeom>
        </p:spPr>
        <p:txBody>
          <a:bodyPr wrap="square">
            <a:spAutoFit/>
          </a:bodyPr>
          <a:lstStyle/>
          <a:p>
            <a:pPr algn="ctr"/>
            <a:r>
              <a:rPr lang="en-ZA" altLang="en-US" sz="40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76059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1DB989C-87D2-3441-A8B3-71F8F226CECB}"/>
              </a:ext>
            </a:extLst>
          </p:cNvPr>
          <p:cNvSpPr txBox="1"/>
          <p:nvPr/>
        </p:nvSpPr>
        <p:spPr>
          <a:xfrm>
            <a:off x="452571" y="468148"/>
            <a:ext cx="3691890"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Introduction</a:t>
            </a:r>
          </a:p>
        </p:txBody>
      </p:sp>
      <p:pic>
        <p:nvPicPr>
          <p:cNvPr id="5" name="Picture 4">
            <a:extLst>
              <a:ext uri="{FF2B5EF4-FFF2-40B4-BE49-F238E27FC236}">
                <a16:creationId xmlns:a16="http://schemas.microsoft.com/office/drawing/2014/main" id="{3801FC7A-CD8D-2799-8CC6-9C781A6BE926}"/>
              </a:ext>
            </a:extLst>
          </p:cNvPr>
          <p:cNvPicPr>
            <a:picLocks noChangeAspect="1"/>
          </p:cNvPicPr>
          <p:nvPr/>
        </p:nvPicPr>
        <p:blipFill>
          <a:blip r:embed="rId4"/>
          <a:stretch>
            <a:fillRect/>
          </a:stretch>
        </p:blipFill>
        <p:spPr>
          <a:xfrm>
            <a:off x="2061230" y="1022554"/>
            <a:ext cx="4702815" cy="2241756"/>
          </a:xfrm>
          <a:prstGeom prst="rect">
            <a:avLst/>
          </a:prstGeom>
        </p:spPr>
      </p:pic>
      <p:sp>
        <p:nvSpPr>
          <p:cNvPr id="8" name="TextBox 7">
            <a:extLst>
              <a:ext uri="{FF2B5EF4-FFF2-40B4-BE49-F238E27FC236}">
                <a16:creationId xmlns:a16="http://schemas.microsoft.com/office/drawing/2014/main" id="{A27BCFF8-955A-D3B3-D8D3-93BAEF9B6961}"/>
              </a:ext>
            </a:extLst>
          </p:cNvPr>
          <p:cNvSpPr txBox="1"/>
          <p:nvPr/>
        </p:nvSpPr>
        <p:spPr>
          <a:xfrm>
            <a:off x="452570" y="3453725"/>
            <a:ext cx="8307971" cy="1600438"/>
          </a:xfrm>
          <a:prstGeom prst="rect">
            <a:avLst/>
          </a:prstGeom>
          <a:noFill/>
        </p:spPr>
        <p:txBody>
          <a:bodyPr wrap="square">
            <a:spAutoFit/>
          </a:bodyPr>
          <a:lstStyle/>
          <a:p>
            <a:pPr marL="285750" indent="-285750">
              <a:buFont typeface="Arial" panose="020B0604020202020204" pitchFamily="34" charset="0"/>
              <a:buChar char="•"/>
            </a:pPr>
            <a:r>
              <a:rPr lang="en-US" sz="1400" dirty="0"/>
              <a:t>Rapid Expansion: Smart electricity metering is expanding rapidly in South Africa to strengthen revenue collection and grid management.</a:t>
            </a:r>
          </a:p>
          <a:p>
            <a:endParaRPr lang="en-US" sz="1400" dirty="0"/>
          </a:p>
          <a:p>
            <a:pPr marL="285750" indent="-285750">
              <a:buFont typeface="Arial" panose="020B0604020202020204" pitchFamily="34" charset="0"/>
              <a:buChar char="•"/>
            </a:pPr>
            <a:r>
              <a:rPr lang="en-US" sz="1400" dirty="0"/>
              <a:t>Fragmented Landscape: The national distribution network is supplied by Eskom alongside approximately </a:t>
            </a:r>
            <a:r>
              <a:rPr lang="en-US" sz="1400" b="1" dirty="0"/>
              <a:t>100s of municipal distributors</a:t>
            </a:r>
            <a:r>
              <a:rPr lang="en-US" sz="1400" dirty="0"/>
              <a:t>.</a:t>
            </a:r>
          </a:p>
          <a:p>
            <a:endParaRPr lang="en-US" sz="1400" dirty="0"/>
          </a:p>
          <a:p>
            <a:pPr marL="285750" indent="-285750">
              <a:buFont typeface="Arial" panose="020B0604020202020204" pitchFamily="34" charset="0"/>
              <a:buChar char="•"/>
            </a:pPr>
            <a:r>
              <a:rPr lang="en-US" sz="1400" dirty="0"/>
              <a:t>The Cyber Risk: While smart metering enhances efficiency, it creates new cyber risks!</a:t>
            </a:r>
          </a:p>
        </p:txBody>
      </p:sp>
    </p:spTree>
    <p:extLst>
      <p:ext uri="{BB962C8B-B14F-4D97-AF65-F5344CB8AC3E}">
        <p14:creationId xmlns:p14="http://schemas.microsoft.com/office/powerpoint/2010/main" val="81114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8A8635-E1AA-2F63-A100-04C4FB8223B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E5D18FA-1C71-4680-2A91-56D41C7E7509}"/>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1F5F582C-744F-9FDC-FB1B-E153E8ED7825}"/>
              </a:ext>
            </a:extLst>
          </p:cNvPr>
          <p:cNvSpPr txBox="1"/>
          <p:nvPr/>
        </p:nvSpPr>
        <p:spPr>
          <a:xfrm>
            <a:off x="452571" y="468148"/>
            <a:ext cx="3691890" cy="369332"/>
          </a:xfrm>
          <a:prstGeom prst="rect">
            <a:avLst/>
          </a:prstGeom>
          <a:noFill/>
        </p:spPr>
        <p:txBody>
          <a:bodyPr wrap="square" rtlCol="0">
            <a:spAutoFit/>
          </a:bodyPr>
          <a:lstStyle/>
          <a:p>
            <a:r>
              <a:rPr lang="en-ZA" b="1" dirty="0"/>
              <a:t>The Cybersecurity Threat Landscape</a:t>
            </a:r>
            <a:endParaRPr lang="en-US"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50FF082-6AE4-8718-AA35-1C227B869DB8}"/>
              </a:ext>
            </a:extLst>
          </p:cNvPr>
          <p:cNvSpPr txBox="1"/>
          <p:nvPr/>
        </p:nvSpPr>
        <p:spPr>
          <a:xfrm>
            <a:off x="596950" y="1234267"/>
            <a:ext cx="4590046" cy="1323439"/>
          </a:xfrm>
          <a:prstGeom prst="rect">
            <a:avLst/>
          </a:prstGeom>
          <a:noFill/>
        </p:spPr>
        <p:txBody>
          <a:bodyPr wrap="square">
            <a:spAutoFit/>
          </a:bodyPr>
          <a:lstStyle/>
          <a:p>
            <a:pPr marL="285750" indent="-285750">
              <a:buFont typeface="Arial" panose="020B0604020202020204" pitchFamily="34" charset="0"/>
              <a:buChar char="•"/>
            </a:pPr>
            <a:r>
              <a:rPr lang="en-ZA" sz="1600" dirty="0"/>
              <a:t>Triggering mass remote disconnections.</a:t>
            </a:r>
          </a:p>
          <a:p>
            <a:endParaRPr lang="en-ZA" sz="1600" dirty="0"/>
          </a:p>
          <a:p>
            <a:pPr marL="285750" indent="-285750">
              <a:buFont typeface="Arial" panose="020B0604020202020204" pitchFamily="34" charset="0"/>
              <a:buChar char="•"/>
            </a:pPr>
            <a:r>
              <a:rPr lang="en-ZA" sz="1600" dirty="0"/>
              <a:t>Altering meter settings or injecting false data.</a:t>
            </a:r>
          </a:p>
          <a:p>
            <a:endParaRPr lang="en-ZA" sz="1600" dirty="0"/>
          </a:p>
          <a:p>
            <a:pPr marL="285750" indent="-285750">
              <a:buFont typeface="Arial" panose="020B0604020202020204" pitchFamily="34" charset="0"/>
              <a:buChar char="•"/>
            </a:pPr>
            <a:r>
              <a:rPr lang="en-ZA" sz="1600" dirty="0"/>
              <a:t>Manipulating prepaid tokens or token hijacking.</a:t>
            </a:r>
          </a:p>
        </p:txBody>
      </p:sp>
      <p:pic>
        <p:nvPicPr>
          <p:cNvPr id="5" name="Picture 4">
            <a:extLst>
              <a:ext uri="{FF2B5EF4-FFF2-40B4-BE49-F238E27FC236}">
                <a16:creationId xmlns:a16="http://schemas.microsoft.com/office/drawing/2014/main" id="{BE87B5CE-9D9F-C4B4-7CF1-96C92B34400B}"/>
              </a:ext>
            </a:extLst>
          </p:cNvPr>
          <p:cNvPicPr>
            <a:picLocks noChangeAspect="1"/>
          </p:cNvPicPr>
          <p:nvPr/>
        </p:nvPicPr>
        <p:blipFill>
          <a:blip r:embed="rId4"/>
          <a:stretch>
            <a:fillRect/>
          </a:stretch>
        </p:blipFill>
        <p:spPr>
          <a:xfrm>
            <a:off x="4324934" y="2846464"/>
            <a:ext cx="4338790" cy="2206799"/>
          </a:xfrm>
          <a:prstGeom prst="rect">
            <a:avLst/>
          </a:prstGeom>
          <a:ln>
            <a:solidFill>
              <a:schemeClr val="tx1"/>
            </a:solidFill>
          </a:ln>
        </p:spPr>
      </p:pic>
      <p:sp>
        <p:nvSpPr>
          <p:cNvPr id="8" name="TextBox 7">
            <a:extLst>
              <a:ext uri="{FF2B5EF4-FFF2-40B4-BE49-F238E27FC236}">
                <a16:creationId xmlns:a16="http://schemas.microsoft.com/office/drawing/2014/main" id="{3779A6F8-6527-9C0F-D9C8-5E97C60F88E1}"/>
              </a:ext>
            </a:extLst>
          </p:cNvPr>
          <p:cNvSpPr txBox="1"/>
          <p:nvPr/>
        </p:nvSpPr>
        <p:spPr>
          <a:xfrm>
            <a:off x="596950" y="3141532"/>
            <a:ext cx="3359819" cy="1477328"/>
          </a:xfrm>
          <a:prstGeom prst="rect">
            <a:avLst/>
          </a:prstGeom>
          <a:noFill/>
        </p:spPr>
        <p:txBody>
          <a:bodyPr wrap="square">
            <a:spAutoFit/>
          </a:bodyPr>
          <a:lstStyle/>
          <a:p>
            <a:r>
              <a:rPr lang="en-US" dirty="0">
                <a:solidFill>
                  <a:srgbClr val="FF0000"/>
                </a:solidFill>
              </a:rPr>
              <a:t>“Smart meters are inherently vulnerable to cyber threats, serving as potential targets for malicious actors because of their </a:t>
            </a:r>
            <a:r>
              <a:rPr lang="en-US" u="sng" dirty="0">
                <a:solidFill>
                  <a:srgbClr val="FF0000"/>
                </a:solidFill>
              </a:rPr>
              <a:t>close proximity to end users</a:t>
            </a:r>
            <a:r>
              <a:rPr lang="en-US" dirty="0">
                <a:solidFill>
                  <a:srgbClr val="FF0000"/>
                </a:solidFill>
              </a:rPr>
              <a:t>.”</a:t>
            </a:r>
            <a:endParaRPr lang="en-ZA" dirty="0">
              <a:solidFill>
                <a:srgbClr val="FF0000"/>
              </a:solidFill>
            </a:endParaRPr>
          </a:p>
        </p:txBody>
      </p:sp>
    </p:spTree>
    <p:extLst>
      <p:ext uri="{BB962C8B-B14F-4D97-AF65-F5344CB8AC3E}">
        <p14:creationId xmlns:p14="http://schemas.microsoft.com/office/powerpoint/2010/main" val="1088642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D24DE0-76A2-9B8C-0159-077B26F6E2D9}"/>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DF12761C-B646-0FD3-C54B-BD2BD06D849E}"/>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4F7AB8B7-98BF-CC44-D4FB-6232C13ACEFD}"/>
              </a:ext>
            </a:extLst>
          </p:cNvPr>
          <p:cNvSpPr txBox="1"/>
          <p:nvPr/>
        </p:nvSpPr>
        <p:spPr>
          <a:xfrm>
            <a:off x="452571" y="468148"/>
            <a:ext cx="5394776"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Advantage of Standard Security Frameworks</a:t>
            </a:r>
          </a:p>
        </p:txBody>
      </p:sp>
      <p:sp>
        <p:nvSpPr>
          <p:cNvPr id="6" name="TextBox 5">
            <a:extLst>
              <a:ext uri="{FF2B5EF4-FFF2-40B4-BE49-F238E27FC236}">
                <a16:creationId xmlns:a16="http://schemas.microsoft.com/office/drawing/2014/main" id="{0163F308-9CA0-C781-2213-4F39AA870E61}"/>
              </a:ext>
            </a:extLst>
          </p:cNvPr>
          <p:cNvSpPr txBox="1"/>
          <p:nvPr/>
        </p:nvSpPr>
        <p:spPr>
          <a:xfrm>
            <a:off x="452570" y="969062"/>
            <a:ext cx="8246261" cy="4247317"/>
          </a:xfrm>
          <a:prstGeom prst="rect">
            <a:avLst/>
          </a:prstGeom>
          <a:noFill/>
        </p:spPr>
        <p:txBody>
          <a:bodyPr wrap="square">
            <a:spAutoFit/>
          </a:bodyPr>
          <a:lstStyle/>
          <a:p>
            <a:r>
              <a:rPr lang="en-US" dirty="0"/>
              <a:t>Challenges of Fragmentation</a:t>
            </a:r>
          </a:p>
          <a:p>
            <a:endParaRPr lang="en-US" dirty="0"/>
          </a:p>
          <a:p>
            <a:pPr marL="285750" indent="-285750">
              <a:buFont typeface="Arial" panose="020B0604020202020204" pitchFamily="34" charset="0"/>
              <a:buChar char="•"/>
            </a:pPr>
            <a:r>
              <a:rPr lang="en-US" dirty="0"/>
              <a:t>Proprietary systems often lock municipalities into a single vendor and complicate inter-agency data sharing.</a:t>
            </a:r>
          </a:p>
          <a:p>
            <a:endParaRPr lang="en-US" dirty="0"/>
          </a:p>
          <a:p>
            <a:r>
              <a:rPr lang="en-US" dirty="0"/>
              <a:t>Benefits of Open, Consensus-Driven Standards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Interoperability: Open standards provide </a:t>
            </a:r>
            <a:r>
              <a:rPr lang="en-US" u="sng" dirty="0"/>
              <a:t>a vendor-neutral secure data exchange</a:t>
            </a:r>
            <a:r>
              <a:rPr lang="en-US" dirty="0"/>
              <a:t> across diverse devices and systems.</a:t>
            </a:r>
          </a:p>
          <a:p>
            <a:pPr marL="285750" indent="-285750">
              <a:buFont typeface="Arial" panose="020B0604020202020204" pitchFamily="34" charset="0"/>
              <a:buChar char="•"/>
            </a:pPr>
            <a:r>
              <a:rPr lang="en-US" dirty="0"/>
              <a:t>Shared Infrastructure: A common standard allows Eskom and all municipal utilities to potentially share a unified security backbone.</a:t>
            </a:r>
          </a:p>
          <a:p>
            <a:pPr marL="285750" indent="-285750">
              <a:buFont typeface="Arial" panose="020B0604020202020204" pitchFamily="34" charset="0"/>
              <a:buChar char="•"/>
            </a:pPr>
            <a:r>
              <a:rPr lang="en-US" dirty="0"/>
              <a:t>Cost Reduction &amp; Efficiency: Utilities can pool resources such as Certificate Authorities (CA), revocation lists, and training across the country. This reduces duplication of effort and cost (e.g., fewer separate license fees) and allows economies of scale.</a:t>
            </a:r>
            <a:endParaRPr lang="en-ZA" dirty="0"/>
          </a:p>
        </p:txBody>
      </p:sp>
    </p:spTree>
    <p:extLst>
      <p:ext uri="{BB962C8B-B14F-4D97-AF65-F5344CB8AC3E}">
        <p14:creationId xmlns:p14="http://schemas.microsoft.com/office/powerpoint/2010/main" val="188579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1FDDB-A39F-9A19-0CBB-B4FB771A923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F412E4B7-9C47-C31E-A1D4-BD73A51C252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669C6F18-B6E1-6C04-8888-B52EC529A99C}"/>
              </a:ext>
            </a:extLst>
          </p:cNvPr>
          <p:cNvSpPr txBox="1"/>
          <p:nvPr/>
        </p:nvSpPr>
        <p:spPr>
          <a:xfrm>
            <a:off x="452571" y="468148"/>
            <a:ext cx="705513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DLMS/COSEM – Standard for Smart Meter Data Exchange  </a:t>
            </a:r>
          </a:p>
        </p:txBody>
      </p:sp>
      <p:sp>
        <p:nvSpPr>
          <p:cNvPr id="3" name="Rectangle 2">
            <a:extLst>
              <a:ext uri="{FF2B5EF4-FFF2-40B4-BE49-F238E27FC236}">
                <a16:creationId xmlns:a16="http://schemas.microsoft.com/office/drawing/2014/main" id="{9B9AEA8A-4C4A-8CA0-EC1D-51B194922A8B}"/>
              </a:ext>
            </a:extLst>
          </p:cNvPr>
          <p:cNvSpPr/>
          <p:nvPr/>
        </p:nvSpPr>
        <p:spPr>
          <a:xfrm>
            <a:off x="452571" y="1294643"/>
            <a:ext cx="1828800" cy="914400"/>
          </a:xfrm>
          <a:prstGeom prst="rect">
            <a:avLst/>
          </a:prstGeom>
          <a:solidFill>
            <a:schemeClr val="bg2">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DATA MODELLING</a:t>
            </a:r>
            <a:endParaRPr lang="en-ZA" sz="2000" b="1" dirty="0">
              <a:solidFill>
                <a:schemeClr val="tx1"/>
              </a:solidFill>
            </a:endParaRPr>
          </a:p>
        </p:txBody>
      </p:sp>
      <p:sp>
        <p:nvSpPr>
          <p:cNvPr id="4" name="Rectangle 3">
            <a:extLst>
              <a:ext uri="{FF2B5EF4-FFF2-40B4-BE49-F238E27FC236}">
                <a16:creationId xmlns:a16="http://schemas.microsoft.com/office/drawing/2014/main" id="{6332F366-1206-9F35-377C-F8423478B852}"/>
              </a:ext>
            </a:extLst>
          </p:cNvPr>
          <p:cNvSpPr/>
          <p:nvPr/>
        </p:nvSpPr>
        <p:spPr>
          <a:xfrm>
            <a:off x="452571" y="2653916"/>
            <a:ext cx="1828800" cy="91440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MESSAGING</a:t>
            </a:r>
            <a:endParaRPr lang="en-ZA" sz="2000" b="1" dirty="0">
              <a:solidFill>
                <a:schemeClr val="tx1"/>
              </a:solidFill>
            </a:endParaRPr>
          </a:p>
        </p:txBody>
      </p:sp>
      <p:sp>
        <p:nvSpPr>
          <p:cNvPr id="5" name="Rectangle 4">
            <a:extLst>
              <a:ext uri="{FF2B5EF4-FFF2-40B4-BE49-F238E27FC236}">
                <a16:creationId xmlns:a16="http://schemas.microsoft.com/office/drawing/2014/main" id="{C665241E-2D41-4FEE-152B-D3F73566B09A}"/>
              </a:ext>
            </a:extLst>
          </p:cNvPr>
          <p:cNvSpPr/>
          <p:nvPr/>
        </p:nvSpPr>
        <p:spPr>
          <a:xfrm>
            <a:off x="452571" y="4033574"/>
            <a:ext cx="1828800" cy="914400"/>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TRANSPORT</a:t>
            </a:r>
            <a:endParaRPr lang="en-ZA" sz="2000" b="1" dirty="0">
              <a:solidFill>
                <a:schemeClr val="tx1"/>
              </a:solidFill>
            </a:endParaRPr>
          </a:p>
        </p:txBody>
      </p:sp>
      <p:sp>
        <p:nvSpPr>
          <p:cNvPr id="6" name="TextBox 5">
            <a:extLst>
              <a:ext uri="{FF2B5EF4-FFF2-40B4-BE49-F238E27FC236}">
                <a16:creationId xmlns:a16="http://schemas.microsoft.com/office/drawing/2014/main" id="{9B833F83-2884-EC6F-978A-EFE427319C75}"/>
              </a:ext>
            </a:extLst>
          </p:cNvPr>
          <p:cNvSpPr txBox="1"/>
          <p:nvPr/>
        </p:nvSpPr>
        <p:spPr>
          <a:xfrm>
            <a:off x="2704158" y="1561032"/>
            <a:ext cx="5892895" cy="369332"/>
          </a:xfrm>
          <a:prstGeom prst="rect">
            <a:avLst/>
          </a:prstGeom>
          <a:noFill/>
        </p:spPr>
        <p:txBody>
          <a:bodyPr wrap="none" rtlCol="0">
            <a:spAutoFit/>
          </a:bodyPr>
          <a:lstStyle/>
          <a:p>
            <a:r>
              <a:rPr lang="en-US" dirty="0"/>
              <a:t>IEC 62056-6-1 (OBIS Codes), IEC 62056-6-2 (Interface classes)</a:t>
            </a:r>
            <a:endParaRPr lang="en-ZA" dirty="0"/>
          </a:p>
        </p:txBody>
      </p:sp>
      <p:sp>
        <p:nvSpPr>
          <p:cNvPr id="8" name="TextBox 7">
            <a:extLst>
              <a:ext uri="{FF2B5EF4-FFF2-40B4-BE49-F238E27FC236}">
                <a16:creationId xmlns:a16="http://schemas.microsoft.com/office/drawing/2014/main" id="{345D8CC8-7E8C-33EE-94AD-7483D9ECACCA}"/>
              </a:ext>
            </a:extLst>
          </p:cNvPr>
          <p:cNvSpPr txBox="1"/>
          <p:nvPr/>
        </p:nvSpPr>
        <p:spPr>
          <a:xfrm>
            <a:off x="2704158" y="2926450"/>
            <a:ext cx="5639942" cy="369332"/>
          </a:xfrm>
          <a:prstGeom prst="rect">
            <a:avLst/>
          </a:prstGeom>
          <a:noFill/>
        </p:spPr>
        <p:txBody>
          <a:bodyPr wrap="none" rtlCol="0">
            <a:spAutoFit/>
          </a:bodyPr>
          <a:lstStyle/>
          <a:p>
            <a:r>
              <a:rPr lang="en-US" dirty="0"/>
              <a:t>IEC 62056-5-3 (Application layer incl. information security)</a:t>
            </a:r>
            <a:endParaRPr lang="en-ZA" dirty="0"/>
          </a:p>
        </p:txBody>
      </p:sp>
      <p:sp>
        <p:nvSpPr>
          <p:cNvPr id="9" name="TextBox 8">
            <a:extLst>
              <a:ext uri="{FF2B5EF4-FFF2-40B4-BE49-F238E27FC236}">
                <a16:creationId xmlns:a16="http://schemas.microsoft.com/office/drawing/2014/main" id="{A2F710AC-21AD-D56C-929B-F48DD870395E}"/>
              </a:ext>
            </a:extLst>
          </p:cNvPr>
          <p:cNvSpPr txBox="1"/>
          <p:nvPr/>
        </p:nvSpPr>
        <p:spPr>
          <a:xfrm>
            <a:off x="2704158" y="4306108"/>
            <a:ext cx="5701304" cy="369332"/>
          </a:xfrm>
          <a:prstGeom prst="rect">
            <a:avLst/>
          </a:prstGeom>
          <a:noFill/>
        </p:spPr>
        <p:txBody>
          <a:bodyPr wrap="none" rtlCol="0">
            <a:spAutoFit/>
          </a:bodyPr>
          <a:lstStyle/>
          <a:p>
            <a:r>
              <a:rPr lang="en-US" dirty="0"/>
              <a:t>Power Line Communication, RF, Serial, Ethernet, GSM, etc. </a:t>
            </a:r>
            <a:endParaRPr lang="en-ZA" dirty="0"/>
          </a:p>
        </p:txBody>
      </p:sp>
    </p:spTree>
    <p:extLst>
      <p:ext uri="{BB962C8B-B14F-4D97-AF65-F5344CB8AC3E}">
        <p14:creationId xmlns:p14="http://schemas.microsoft.com/office/powerpoint/2010/main" val="1176986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8A48E-AC8F-F681-5A2B-A3B6BA96BEDE}"/>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7189EB31-CDDC-7C69-013D-34258DBC6BB7}"/>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AC5B4E1D-D656-55A6-6EBA-8423E3BA4C95}"/>
              </a:ext>
            </a:extLst>
          </p:cNvPr>
          <p:cNvSpPr txBox="1"/>
          <p:nvPr/>
        </p:nvSpPr>
        <p:spPr>
          <a:xfrm>
            <a:off x="452571" y="468148"/>
            <a:ext cx="705513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DLMS/COSEM – Standard for Smart Meter Data Exchange  </a:t>
            </a:r>
          </a:p>
        </p:txBody>
      </p:sp>
      <p:pic>
        <p:nvPicPr>
          <p:cNvPr id="3" name="Picture 2">
            <a:extLst>
              <a:ext uri="{FF2B5EF4-FFF2-40B4-BE49-F238E27FC236}">
                <a16:creationId xmlns:a16="http://schemas.microsoft.com/office/drawing/2014/main" id="{599AFB69-DA92-01F8-7498-ED56568629B4}"/>
              </a:ext>
            </a:extLst>
          </p:cNvPr>
          <p:cNvPicPr>
            <a:picLocks noChangeAspect="1"/>
          </p:cNvPicPr>
          <p:nvPr/>
        </p:nvPicPr>
        <p:blipFill>
          <a:blip r:embed="rId4"/>
          <a:srcRect l="6166" t="4181" r="5338" b="3509"/>
          <a:stretch>
            <a:fillRect/>
          </a:stretch>
        </p:blipFill>
        <p:spPr>
          <a:xfrm>
            <a:off x="452571" y="1211503"/>
            <a:ext cx="2762858" cy="3789211"/>
          </a:xfrm>
          <a:prstGeom prst="rect">
            <a:avLst/>
          </a:prstGeom>
        </p:spPr>
      </p:pic>
      <p:sp>
        <p:nvSpPr>
          <p:cNvPr id="4" name="Rectangle 3">
            <a:extLst>
              <a:ext uri="{FF2B5EF4-FFF2-40B4-BE49-F238E27FC236}">
                <a16:creationId xmlns:a16="http://schemas.microsoft.com/office/drawing/2014/main" id="{58E9A880-7B6C-D371-B23F-7C4DA72FED93}"/>
              </a:ext>
            </a:extLst>
          </p:cNvPr>
          <p:cNvSpPr/>
          <p:nvPr/>
        </p:nvSpPr>
        <p:spPr>
          <a:xfrm>
            <a:off x="1020635" y="1612857"/>
            <a:ext cx="477690" cy="413766"/>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Rectangle 4">
            <a:extLst>
              <a:ext uri="{FF2B5EF4-FFF2-40B4-BE49-F238E27FC236}">
                <a16:creationId xmlns:a16="http://schemas.microsoft.com/office/drawing/2014/main" id="{4979B0EF-8F34-B6B2-96B9-B16C1D602143}"/>
              </a:ext>
            </a:extLst>
          </p:cNvPr>
          <p:cNvSpPr/>
          <p:nvPr/>
        </p:nvSpPr>
        <p:spPr>
          <a:xfrm rot="152997" flipV="1">
            <a:off x="2277800" y="1363982"/>
            <a:ext cx="496518" cy="5121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Rectangle: Rounded Corners 5">
            <a:extLst>
              <a:ext uri="{FF2B5EF4-FFF2-40B4-BE49-F238E27FC236}">
                <a16:creationId xmlns:a16="http://schemas.microsoft.com/office/drawing/2014/main" id="{3C165105-5CB7-F4B4-4D5D-0C1245D78181}"/>
              </a:ext>
            </a:extLst>
          </p:cNvPr>
          <p:cNvSpPr/>
          <p:nvPr/>
        </p:nvSpPr>
        <p:spPr>
          <a:xfrm>
            <a:off x="1259480" y="2183893"/>
            <a:ext cx="1590792" cy="600850"/>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a:solidFill>
                  <a:schemeClr val="tx1"/>
                </a:solidFill>
              </a:rPr>
              <a:t>Token Gateway - 115 </a:t>
            </a:r>
          </a:p>
          <a:p>
            <a:pPr algn="ctr"/>
            <a:r>
              <a:rPr lang="en-US" sz="1200" b="1" dirty="0">
                <a:solidFill>
                  <a:schemeClr val="tx1"/>
                </a:solidFill>
              </a:rPr>
              <a:t>[0000010900FF]</a:t>
            </a:r>
            <a:endParaRPr lang="en-ZA" sz="1200" b="1" dirty="0">
              <a:solidFill>
                <a:schemeClr val="tx1"/>
              </a:solidFill>
            </a:endParaRPr>
          </a:p>
        </p:txBody>
      </p:sp>
      <p:sp>
        <p:nvSpPr>
          <p:cNvPr id="8" name="Rectangle: Rounded Corners 7">
            <a:extLst>
              <a:ext uri="{FF2B5EF4-FFF2-40B4-BE49-F238E27FC236}">
                <a16:creationId xmlns:a16="http://schemas.microsoft.com/office/drawing/2014/main" id="{C54CF84A-0060-15CF-DD7F-8D6CA189555D}"/>
              </a:ext>
            </a:extLst>
          </p:cNvPr>
          <p:cNvSpPr/>
          <p:nvPr/>
        </p:nvSpPr>
        <p:spPr>
          <a:xfrm>
            <a:off x="1251110" y="2833483"/>
            <a:ext cx="1590792" cy="600850"/>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a:solidFill>
                  <a:schemeClr val="tx1"/>
                </a:solidFill>
              </a:rPr>
              <a:t>Register - 3</a:t>
            </a:r>
          </a:p>
          <a:p>
            <a:pPr algn="ctr"/>
            <a:r>
              <a:rPr lang="en-US" sz="1200" b="1" dirty="0">
                <a:solidFill>
                  <a:schemeClr val="tx1"/>
                </a:solidFill>
              </a:rPr>
              <a:t>[0000010800FF]</a:t>
            </a:r>
            <a:endParaRPr lang="en-ZA" sz="1200" b="1" dirty="0">
              <a:solidFill>
                <a:schemeClr val="tx1"/>
              </a:solidFill>
            </a:endParaRPr>
          </a:p>
        </p:txBody>
      </p:sp>
      <p:sp>
        <p:nvSpPr>
          <p:cNvPr id="9" name="Rectangle: Rounded Corners 8">
            <a:extLst>
              <a:ext uri="{FF2B5EF4-FFF2-40B4-BE49-F238E27FC236}">
                <a16:creationId xmlns:a16="http://schemas.microsoft.com/office/drawing/2014/main" id="{4071F7A9-223F-E107-0E55-D8D92C40BDA5}"/>
              </a:ext>
            </a:extLst>
          </p:cNvPr>
          <p:cNvSpPr/>
          <p:nvPr/>
        </p:nvSpPr>
        <p:spPr>
          <a:xfrm>
            <a:off x="1259480" y="3496862"/>
            <a:ext cx="1590792" cy="600850"/>
          </a:xfrm>
          <a:prstGeom prst="roundRect">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200" b="1" dirty="0">
                <a:solidFill>
                  <a:schemeClr val="tx1"/>
                </a:solidFill>
              </a:rPr>
              <a:t>Account - 110</a:t>
            </a:r>
          </a:p>
          <a:p>
            <a:pPr algn="ctr"/>
            <a:r>
              <a:rPr lang="en-US" sz="1200" b="1" dirty="0">
                <a:solidFill>
                  <a:schemeClr val="tx1"/>
                </a:solidFill>
              </a:rPr>
              <a:t>[0000010A00FF]</a:t>
            </a:r>
            <a:endParaRPr lang="en-ZA" sz="1200" b="1" dirty="0">
              <a:solidFill>
                <a:schemeClr val="tx1"/>
              </a:solidFill>
            </a:endParaRPr>
          </a:p>
        </p:txBody>
      </p:sp>
      <p:sp>
        <p:nvSpPr>
          <p:cNvPr id="10" name="Rectangle 9">
            <a:extLst>
              <a:ext uri="{FF2B5EF4-FFF2-40B4-BE49-F238E27FC236}">
                <a16:creationId xmlns:a16="http://schemas.microsoft.com/office/drawing/2014/main" id="{4F190E9B-CA6E-2262-7D31-1E187AF8352A}"/>
              </a:ext>
            </a:extLst>
          </p:cNvPr>
          <p:cNvSpPr/>
          <p:nvPr/>
        </p:nvSpPr>
        <p:spPr>
          <a:xfrm>
            <a:off x="7026648" y="1812778"/>
            <a:ext cx="1367237" cy="2374867"/>
          </a:xfrm>
          <a:prstGeom prst="rect">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1200" b="1" dirty="0"/>
              <a:t>DLMS Client</a:t>
            </a:r>
          </a:p>
          <a:p>
            <a:pPr algn="ctr"/>
            <a:r>
              <a:rPr lang="en-US" sz="1200" b="1" dirty="0"/>
              <a:t>(Head End System, Hand Held Unit, Laptop, etc.)</a:t>
            </a:r>
            <a:endParaRPr lang="en-ZA" sz="1200" b="1" dirty="0"/>
          </a:p>
        </p:txBody>
      </p:sp>
      <p:sp>
        <p:nvSpPr>
          <p:cNvPr id="11" name="Arrow: Left-Right 10">
            <a:extLst>
              <a:ext uri="{FF2B5EF4-FFF2-40B4-BE49-F238E27FC236}">
                <a16:creationId xmlns:a16="http://schemas.microsoft.com/office/drawing/2014/main" id="{D90070D8-3D50-FEC8-9BC8-7810B9F522CE}"/>
              </a:ext>
            </a:extLst>
          </p:cNvPr>
          <p:cNvSpPr/>
          <p:nvPr/>
        </p:nvSpPr>
        <p:spPr>
          <a:xfrm>
            <a:off x="2709553" y="1963171"/>
            <a:ext cx="4399906" cy="2534686"/>
          </a:xfrm>
          <a:prstGeom prst="leftRightArrow">
            <a:avLst/>
          </a:prstGeom>
          <a:solidFill>
            <a:srgbClr val="FF0000"/>
          </a:solidFill>
        </p:spPr>
        <p:style>
          <a:lnRef idx="2">
            <a:schemeClr val="dk1"/>
          </a:lnRef>
          <a:fillRef idx="1">
            <a:schemeClr val="lt1"/>
          </a:fillRef>
          <a:effectRef idx="0">
            <a:schemeClr val="dk1"/>
          </a:effectRef>
          <a:fontRef idx="minor">
            <a:schemeClr val="dk1"/>
          </a:fontRef>
        </p:style>
        <p:txBody>
          <a:bodyPr rtlCol="0" anchor="t" anchorCtr="0"/>
          <a:lstStyle/>
          <a:p>
            <a:pPr algn="ctr"/>
            <a:r>
              <a:rPr lang="en-US" sz="1200" b="1" dirty="0"/>
              <a:t>Transport (GSM, PLC, RF, Serial, etc.)</a:t>
            </a:r>
            <a:endParaRPr lang="en-ZA" sz="1200" b="1" dirty="0"/>
          </a:p>
        </p:txBody>
      </p:sp>
      <p:sp>
        <p:nvSpPr>
          <p:cNvPr id="14" name="Rectangle 13">
            <a:extLst>
              <a:ext uri="{FF2B5EF4-FFF2-40B4-BE49-F238E27FC236}">
                <a16:creationId xmlns:a16="http://schemas.microsoft.com/office/drawing/2014/main" id="{BBEC021B-743A-6E22-1E5A-FF66FB820BFA}"/>
              </a:ext>
            </a:extLst>
          </p:cNvPr>
          <p:cNvSpPr/>
          <p:nvPr/>
        </p:nvSpPr>
        <p:spPr>
          <a:xfrm>
            <a:off x="4022338" y="2974838"/>
            <a:ext cx="1828800" cy="733924"/>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1200" b="1" dirty="0">
                <a:solidFill>
                  <a:schemeClr val="tx1"/>
                </a:solidFill>
              </a:rPr>
              <a:t>DLMS Message</a:t>
            </a:r>
            <a:endParaRPr lang="en-ZA" sz="1200" b="1" dirty="0">
              <a:solidFill>
                <a:schemeClr val="tx1"/>
              </a:solidFill>
            </a:endParaRPr>
          </a:p>
        </p:txBody>
      </p:sp>
      <p:sp>
        <p:nvSpPr>
          <p:cNvPr id="12" name="Rectangle 11">
            <a:extLst>
              <a:ext uri="{FF2B5EF4-FFF2-40B4-BE49-F238E27FC236}">
                <a16:creationId xmlns:a16="http://schemas.microsoft.com/office/drawing/2014/main" id="{A44022A9-056E-118C-0222-80C788CFC8F5}"/>
              </a:ext>
            </a:extLst>
          </p:cNvPr>
          <p:cNvSpPr/>
          <p:nvPr/>
        </p:nvSpPr>
        <p:spPr>
          <a:xfrm>
            <a:off x="4253119" y="3277992"/>
            <a:ext cx="1367237" cy="313761"/>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Smart meter data</a:t>
            </a:r>
            <a:endParaRPr lang="en-ZA" sz="1200" b="1" dirty="0">
              <a:solidFill>
                <a:schemeClr val="tx1"/>
              </a:solidFill>
            </a:endParaRPr>
          </a:p>
        </p:txBody>
      </p:sp>
    </p:spTree>
    <p:extLst>
      <p:ext uri="{BB962C8B-B14F-4D97-AF65-F5344CB8AC3E}">
        <p14:creationId xmlns:p14="http://schemas.microsoft.com/office/powerpoint/2010/main" val="129070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8EBC4-5F27-29B7-9C0E-59AB2E69C47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114280E1-3C79-A956-14EA-37CBF9BFB025}"/>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DDC3384E-F6DF-DCC6-0262-EF6592EAAF28}"/>
              </a:ext>
            </a:extLst>
          </p:cNvPr>
          <p:cNvSpPr txBox="1"/>
          <p:nvPr/>
        </p:nvSpPr>
        <p:spPr>
          <a:xfrm>
            <a:off x="452570" y="468148"/>
            <a:ext cx="7091229"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DLMS/COSEM – Standard Security Framework</a:t>
            </a:r>
          </a:p>
          <a:p>
            <a:endParaRPr lang="en-US"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38517DE-12E4-40A8-6D18-FD00D87C6AAD}"/>
              </a:ext>
            </a:extLst>
          </p:cNvPr>
          <p:cNvPicPr>
            <a:picLocks noChangeAspect="1"/>
          </p:cNvPicPr>
          <p:nvPr/>
        </p:nvPicPr>
        <p:blipFill>
          <a:blip r:embed="rId4"/>
          <a:stretch>
            <a:fillRect/>
          </a:stretch>
        </p:blipFill>
        <p:spPr>
          <a:xfrm>
            <a:off x="921803" y="1114479"/>
            <a:ext cx="6502261" cy="2826757"/>
          </a:xfrm>
          <a:prstGeom prst="rect">
            <a:avLst/>
          </a:prstGeom>
        </p:spPr>
      </p:pic>
      <p:sp>
        <p:nvSpPr>
          <p:cNvPr id="5" name="TextBox 4">
            <a:extLst>
              <a:ext uri="{FF2B5EF4-FFF2-40B4-BE49-F238E27FC236}">
                <a16:creationId xmlns:a16="http://schemas.microsoft.com/office/drawing/2014/main" id="{5FB22900-111B-F634-61F9-6E4515E196F9}"/>
              </a:ext>
            </a:extLst>
          </p:cNvPr>
          <p:cNvSpPr txBox="1"/>
          <p:nvPr/>
        </p:nvSpPr>
        <p:spPr>
          <a:xfrm>
            <a:off x="921803" y="4168390"/>
            <a:ext cx="4591594" cy="261610"/>
          </a:xfrm>
          <a:prstGeom prst="rect">
            <a:avLst/>
          </a:prstGeom>
          <a:noFill/>
        </p:spPr>
        <p:txBody>
          <a:bodyPr wrap="square">
            <a:spAutoFit/>
          </a:bodyPr>
          <a:lstStyle/>
          <a:p>
            <a:r>
              <a:rPr lang="en-US" sz="1100" b="1" dirty="0"/>
              <a:t>SOURCE: </a:t>
            </a:r>
            <a:r>
              <a:rPr lang="en-US" sz="1100" dirty="0"/>
              <a:t>Security in DLMS – A white paper by the DLMS User Association. </a:t>
            </a:r>
          </a:p>
        </p:txBody>
      </p:sp>
    </p:spTree>
    <p:extLst>
      <p:ext uri="{BB962C8B-B14F-4D97-AF65-F5344CB8AC3E}">
        <p14:creationId xmlns:p14="http://schemas.microsoft.com/office/powerpoint/2010/main" val="3331267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A5AB94-C2CB-6B9F-6110-53A02CE61644}"/>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880B61D-F451-F9E1-4B1B-B309E94ED1F4}"/>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2" name="TextBox 1">
            <a:extLst>
              <a:ext uri="{FF2B5EF4-FFF2-40B4-BE49-F238E27FC236}">
                <a16:creationId xmlns:a16="http://schemas.microsoft.com/office/drawing/2014/main" id="{1D89A2BE-482D-29CC-EC73-3B4349CC55CA}"/>
              </a:ext>
            </a:extLst>
          </p:cNvPr>
          <p:cNvSpPr txBox="1"/>
          <p:nvPr/>
        </p:nvSpPr>
        <p:spPr>
          <a:xfrm>
            <a:off x="452570" y="468148"/>
            <a:ext cx="7091229" cy="646331"/>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DLMS/COSEM – Standard Security Framework</a:t>
            </a:r>
          </a:p>
          <a:p>
            <a:endParaRPr lang="en-US"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CC8AD69-7CCB-4AE2-F43A-CCFAB5CF0DC9}"/>
              </a:ext>
            </a:extLst>
          </p:cNvPr>
          <p:cNvSpPr/>
          <p:nvPr/>
        </p:nvSpPr>
        <p:spPr>
          <a:xfrm>
            <a:off x="3897434" y="1899434"/>
            <a:ext cx="1828800" cy="454162"/>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dirty="0">
                <a:solidFill>
                  <a:schemeClr val="tx1"/>
                </a:solidFill>
              </a:rPr>
              <a:t>DLMS Message</a:t>
            </a:r>
            <a:endParaRPr lang="en-ZA" sz="1200" b="1" dirty="0">
              <a:solidFill>
                <a:schemeClr val="tx1"/>
              </a:solidFill>
            </a:endParaRPr>
          </a:p>
        </p:txBody>
      </p:sp>
      <p:sp>
        <p:nvSpPr>
          <p:cNvPr id="11" name="Rectangle 10">
            <a:extLst>
              <a:ext uri="{FF2B5EF4-FFF2-40B4-BE49-F238E27FC236}">
                <a16:creationId xmlns:a16="http://schemas.microsoft.com/office/drawing/2014/main" id="{084D6819-F445-38E7-DC7A-65B045AAFB72}"/>
              </a:ext>
            </a:extLst>
          </p:cNvPr>
          <p:cNvSpPr/>
          <p:nvPr/>
        </p:nvSpPr>
        <p:spPr>
          <a:xfrm>
            <a:off x="3897434" y="1252722"/>
            <a:ext cx="1828800" cy="454162"/>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dirty="0">
                <a:solidFill>
                  <a:schemeClr val="tx1"/>
                </a:solidFill>
              </a:rPr>
              <a:t>DLMS Message</a:t>
            </a:r>
            <a:endParaRPr lang="en-ZA" sz="1200" b="1" dirty="0">
              <a:solidFill>
                <a:schemeClr val="tx1"/>
              </a:solidFill>
            </a:endParaRPr>
          </a:p>
        </p:txBody>
      </p:sp>
      <p:sp>
        <p:nvSpPr>
          <p:cNvPr id="12" name="Rectangle 11">
            <a:extLst>
              <a:ext uri="{FF2B5EF4-FFF2-40B4-BE49-F238E27FC236}">
                <a16:creationId xmlns:a16="http://schemas.microsoft.com/office/drawing/2014/main" id="{4F5C9D31-9F99-13A6-51D1-1025004B5177}"/>
              </a:ext>
            </a:extLst>
          </p:cNvPr>
          <p:cNvSpPr/>
          <p:nvPr/>
        </p:nvSpPr>
        <p:spPr>
          <a:xfrm>
            <a:off x="3897434" y="2572132"/>
            <a:ext cx="1828800" cy="454162"/>
          </a:xfrm>
          <a:prstGeom prst="rect">
            <a:avLst/>
          </a:prstGeom>
          <a:solidFill>
            <a:srgbClr val="F26EE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dirty="0">
                <a:solidFill>
                  <a:schemeClr val="tx1"/>
                </a:solidFill>
              </a:rPr>
              <a:t>Encrypted DLMS Message</a:t>
            </a:r>
          </a:p>
          <a:p>
            <a:pPr algn="ctr"/>
            <a:r>
              <a:rPr lang="en-US" sz="1200" b="1" dirty="0">
                <a:solidFill>
                  <a:schemeClr val="tx1"/>
                </a:solidFill>
              </a:rPr>
              <a:t>(AES-GCM-128/256)</a:t>
            </a:r>
            <a:endParaRPr lang="en-ZA" sz="1200" b="1" dirty="0">
              <a:solidFill>
                <a:schemeClr val="tx1"/>
              </a:solidFill>
            </a:endParaRPr>
          </a:p>
        </p:txBody>
      </p:sp>
      <p:sp>
        <p:nvSpPr>
          <p:cNvPr id="15" name="Rectangle 14">
            <a:extLst>
              <a:ext uri="{FF2B5EF4-FFF2-40B4-BE49-F238E27FC236}">
                <a16:creationId xmlns:a16="http://schemas.microsoft.com/office/drawing/2014/main" id="{FA83261F-FA85-9E5C-0F1A-D7DB17C41A67}"/>
              </a:ext>
            </a:extLst>
          </p:cNvPr>
          <p:cNvSpPr/>
          <p:nvPr/>
        </p:nvSpPr>
        <p:spPr>
          <a:xfrm>
            <a:off x="5726234" y="3322379"/>
            <a:ext cx="1509372" cy="454162"/>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dirty="0">
                <a:solidFill>
                  <a:schemeClr val="tx1"/>
                </a:solidFill>
              </a:rPr>
              <a:t>Authentication Code</a:t>
            </a:r>
          </a:p>
          <a:p>
            <a:pPr algn="ctr"/>
            <a:r>
              <a:rPr lang="en-US" sz="1200" b="1" dirty="0">
                <a:solidFill>
                  <a:schemeClr val="tx1"/>
                </a:solidFill>
              </a:rPr>
              <a:t>(SHA-256/384)</a:t>
            </a:r>
            <a:endParaRPr lang="en-ZA" sz="1200" b="1" dirty="0">
              <a:solidFill>
                <a:schemeClr val="tx1"/>
              </a:solidFill>
            </a:endParaRPr>
          </a:p>
        </p:txBody>
      </p:sp>
      <p:sp>
        <p:nvSpPr>
          <p:cNvPr id="16" name="Rectangle 15">
            <a:extLst>
              <a:ext uri="{FF2B5EF4-FFF2-40B4-BE49-F238E27FC236}">
                <a16:creationId xmlns:a16="http://schemas.microsoft.com/office/drawing/2014/main" id="{5D8A4252-50F4-FC2B-B6BE-85C8B38DDB36}"/>
              </a:ext>
            </a:extLst>
          </p:cNvPr>
          <p:cNvSpPr/>
          <p:nvPr/>
        </p:nvSpPr>
        <p:spPr>
          <a:xfrm>
            <a:off x="3897434" y="4076302"/>
            <a:ext cx="1828800" cy="454162"/>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dirty="0">
                <a:solidFill>
                  <a:schemeClr val="tx1"/>
                </a:solidFill>
              </a:rPr>
              <a:t>DLMS Message</a:t>
            </a:r>
            <a:endParaRPr lang="en-ZA" sz="1200" b="1" dirty="0">
              <a:solidFill>
                <a:schemeClr val="tx1"/>
              </a:solidFill>
            </a:endParaRPr>
          </a:p>
        </p:txBody>
      </p:sp>
      <p:sp>
        <p:nvSpPr>
          <p:cNvPr id="18" name="Rectangle 17">
            <a:extLst>
              <a:ext uri="{FF2B5EF4-FFF2-40B4-BE49-F238E27FC236}">
                <a16:creationId xmlns:a16="http://schemas.microsoft.com/office/drawing/2014/main" id="{56FE50CC-9C02-31EB-5B2A-1D7FAEDE299E}"/>
              </a:ext>
            </a:extLst>
          </p:cNvPr>
          <p:cNvSpPr/>
          <p:nvPr/>
        </p:nvSpPr>
        <p:spPr>
          <a:xfrm>
            <a:off x="5726234" y="4076302"/>
            <a:ext cx="1509372" cy="454162"/>
          </a:xfrm>
          <a:prstGeom prst="rect">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dirty="0">
                <a:solidFill>
                  <a:schemeClr val="tx1"/>
                </a:solidFill>
              </a:rPr>
              <a:t>Digital Signature</a:t>
            </a:r>
          </a:p>
          <a:p>
            <a:pPr algn="ctr"/>
            <a:r>
              <a:rPr lang="en-US" sz="1200" b="1" dirty="0">
                <a:solidFill>
                  <a:schemeClr val="tx1"/>
                </a:solidFill>
              </a:rPr>
              <a:t>(ECDSA)</a:t>
            </a:r>
            <a:endParaRPr lang="en-ZA" sz="1200" b="1" dirty="0">
              <a:solidFill>
                <a:schemeClr val="tx1"/>
              </a:solidFill>
            </a:endParaRPr>
          </a:p>
        </p:txBody>
      </p:sp>
      <p:sp>
        <p:nvSpPr>
          <p:cNvPr id="19" name="TextBox 18">
            <a:extLst>
              <a:ext uri="{FF2B5EF4-FFF2-40B4-BE49-F238E27FC236}">
                <a16:creationId xmlns:a16="http://schemas.microsoft.com/office/drawing/2014/main" id="{D01C794C-2725-B710-8B1B-B8D988E5192B}"/>
              </a:ext>
            </a:extLst>
          </p:cNvPr>
          <p:cNvSpPr txBox="1"/>
          <p:nvPr/>
        </p:nvSpPr>
        <p:spPr>
          <a:xfrm>
            <a:off x="1967017" y="1350288"/>
            <a:ext cx="1896545" cy="338554"/>
          </a:xfrm>
          <a:prstGeom prst="rect">
            <a:avLst/>
          </a:prstGeom>
          <a:noFill/>
        </p:spPr>
        <p:txBody>
          <a:bodyPr wrap="none" rtlCol="0">
            <a:spAutoFit/>
          </a:bodyPr>
          <a:lstStyle/>
          <a:p>
            <a:r>
              <a:rPr lang="en-US" sz="1600" dirty="0"/>
              <a:t>Plain DLMS Message</a:t>
            </a:r>
            <a:endParaRPr lang="en-ZA" sz="1600" dirty="0"/>
          </a:p>
        </p:txBody>
      </p:sp>
      <p:sp>
        <p:nvSpPr>
          <p:cNvPr id="20" name="TextBox 19">
            <a:extLst>
              <a:ext uri="{FF2B5EF4-FFF2-40B4-BE49-F238E27FC236}">
                <a16:creationId xmlns:a16="http://schemas.microsoft.com/office/drawing/2014/main" id="{7EB98A9B-2160-80D6-D63E-5CB5753A785E}"/>
              </a:ext>
            </a:extLst>
          </p:cNvPr>
          <p:cNvSpPr txBox="1"/>
          <p:nvPr/>
        </p:nvSpPr>
        <p:spPr>
          <a:xfrm>
            <a:off x="1221573" y="2001043"/>
            <a:ext cx="2675861" cy="338554"/>
          </a:xfrm>
          <a:prstGeom prst="rect">
            <a:avLst/>
          </a:prstGeom>
          <a:noFill/>
        </p:spPr>
        <p:txBody>
          <a:bodyPr wrap="none" rtlCol="0">
            <a:spAutoFit/>
          </a:bodyPr>
          <a:lstStyle/>
          <a:p>
            <a:r>
              <a:rPr lang="en-US" sz="1600" dirty="0"/>
              <a:t>Authenticated DLMS Message</a:t>
            </a:r>
            <a:endParaRPr lang="en-ZA" sz="1600" dirty="0"/>
          </a:p>
        </p:txBody>
      </p:sp>
      <p:sp>
        <p:nvSpPr>
          <p:cNvPr id="21" name="TextBox 20">
            <a:extLst>
              <a:ext uri="{FF2B5EF4-FFF2-40B4-BE49-F238E27FC236}">
                <a16:creationId xmlns:a16="http://schemas.microsoft.com/office/drawing/2014/main" id="{750BA24B-29B6-2FEE-8D5F-721DE0D97D78}"/>
              </a:ext>
            </a:extLst>
          </p:cNvPr>
          <p:cNvSpPr txBox="1"/>
          <p:nvPr/>
        </p:nvSpPr>
        <p:spPr>
          <a:xfrm>
            <a:off x="1526640" y="2648826"/>
            <a:ext cx="2336922" cy="338554"/>
          </a:xfrm>
          <a:prstGeom prst="rect">
            <a:avLst/>
          </a:prstGeom>
          <a:noFill/>
        </p:spPr>
        <p:txBody>
          <a:bodyPr wrap="none" rtlCol="0">
            <a:spAutoFit/>
          </a:bodyPr>
          <a:lstStyle/>
          <a:p>
            <a:r>
              <a:rPr lang="en-US" sz="1600" dirty="0"/>
              <a:t>Encrypted DLMS Message</a:t>
            </a:r>
            <a:endParaRPr lang="en-ZA" sz="1600" dirty="0"/>
          </a:p>
        </p:txBody>
      </p:sp>
      <p:sp>
        <p:nvSpPr>
          <p:cNvPr id="22" name="TextBox 21">
            <a:extLst>
              <a:ext uri="{FF2B5EF4-FFF2-40B4-BE49-F238E27FC236}">
                <a16:creationId xmlns:a16="http://schemas.microsoft.com/office/drawing/2014/main" id="{C694119F-922D-02C0-C768-14C97796EC15}"/>
              </a:ext>
            </a:extLst>
          </p:cNvPr>
          <p:cNvSpPr txBox="1"/>
          <p:nvPr/>
        </p:nvSpPr>
        <p:spPr>
          <a:xfrm>
            <a:off x="135186" y="3389318"/>
            <a:ext cx="3762248" cy="338554"/>
          </a:xfrm>
          <a:prstGeom prst="rect">
            <a:avLst/>
          </a:prstGeom>
          <a:noFill/>
        </p:spPr>
        <p:txBody>
          <a:bodyPr wrap="none" rtlCol="0">
            <a:spAutoFit/>
          </a:bodyPr>
          <a:lstStyle/>
          <a:p>
            <a:r>
              <a:rPr lang="en-US" sz="1600" dirty="0"/>
              <a:t>Authenticated + Encrypted  DLMS Message</a:t>
            </a:r>
            <a:endParaRPr lang="en-ZA" sz="1600" dirty="0"/>
          </a:p>
        </p:txBody>
      </p:sp>
      <p:sp>
        <p:nvSpPr>
          <p:cNvPr id="23" name="TextBox 22">
            <a:extLst>
              <a:ext uri="{FF2B5EF4-FFF2-40B4-BE49-F238E27FC236}">
                <a16:creationId xmlns:a16="http://schemas.microsoft.com/office/drawing/2014/main" id="{2F8B8F89-94F5-E147-23D5-684CA6E15C82}"/>
              </a:ext>
            </a:extLst>
          </p:cNvPr>
          <p:cNvSpPr txBox="1"/>
          <p:nvPr/>
        </p:nvSpPr>
        <p:spPr>
          <a:xfrm>
            <a:off x="1137768" y="4142066"/>
            <a:ext cx="2759666" cy="338554"/>
          </a:xfrm>
          <a:prstGeom prst="rect">
            <a:avLst/>
          </a:prstGeom>
          <a:noFill/>
        </p:spPr>
        <p:txBody>
          <a:bodyPr wrap="none" rtlCol="0">
            <a:spAutoFit/>
          </a:bodyPr>
          <a:lstStyle/>
          <a:p>
            <a:r>
              <a:rPr lang="en-US" sz="1600" dirty="0"/>
              <a:t>Digitally Signed DLMS Message</a:t>
            </a:r>
            <a:endParaRPr lang="en-ZA" sz="1600" dirty="0"/>
          </a:p>
        </p:txBody>
      </p:sp>
      <p:sp>
        <p:nvSpPr>
          <p:cNvPr id="24" name="Rectangle 23">
            <a:extLst>
              <a:ext uri="{FF2B5EF4-FFF2-40B4-BE49-F238E27FC236}">
                <a16:creationId xmlns:a16="http://schemas.microsoft.com/office/drawing/2014/main" id="{F9AC2BC7-1771-8389-F0DE-A862AD4A2D1F}"/>
              </a:ext>
            </a:extLst>
          </p:cNvPr>
          <p:cNvSpPr/>
          <p:nvPr/>
        </p:nvSpPr>
        <p:spPr>
          <a:xfrm>
            <a:off x="3897434" y="3323908"/>
            <a:ext cx="1828800" cy="454162"/>
          </a:xfrm>
          <a:prstGeom prst="rect">
            <a:avLst/>
          </a:prstGeom>
          <a:solidFill>
            <a:srgbClr val="F26EE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dirty="0">
                <a:solidFill>
                  <a:schemeClr val="tx1"/>
                </a:solidFill>
              </a:rPr>
              <a:t>Encrypted DLMS Message</a:t>
            </a:r>
          </a:p>
          <a:p>
            <a:pPr algn="ctr"/>
            <a:r>
              <a:rPr lang="en-US" sz="1200" b="1" dirty="0">
                <a:solidFill>
                  <a:schemeClr val="tx1"/>
                </a:solidFill>
              </a:rPr>
              <a:t>(AES-GCM-128/256)</a:t>
            </a:r>
            <a:endParaRPr lang="en-ZA" sz="1200" b="1" dirty="0">
              <a:solidFill>
                <a:schemeClr val="tx1"/>
              </a:solidFill>
            </a:endParaRPr>
          </a:p>
        </p:txBody>
      </p:sp>
      <p:sp>
        <p:nvSpPr>
          <p:cNvPr id="25" name="Rectangle 24">
            <a:extLst>
              <a:ext uri="{FF2B5EF4-FFF2-40B4-BE49-F238E27FC236}">
                <a16:creationId xmlns:a16="http://schemas.microsoft.com/office/drawing/2014/main" id="{1F3504CC-78F9-86ED-695E-0E2FF607B681}"/>
              </a:ext>
            </a:extLst>
          </p:cNvPr>
          <p:cNvSpPr/>
          <p:nvPr/>
        </p:nvSpPr>
        <p:spPr>
          <a:xfrm>
            <a:off x="5726234" y="1900557"/>
            <a:ext cx="1509372" cy="454162"/>
          </a:xfrm>
          <a:prstGeom prst="rect">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en-US" sz="1200" b="1" dirty="0">
                <a:solidFill>
                  <a:schemeClr val="tx1"/>
                </a:solidFill>
              </a:rPr>
              <a:t>Authentication Code</a:t>
            </a:r>
          </a:p>
          <a:p>
            <a:pPr algn="ctr"/>
            <a:r>
              <a:rPr lang="en-US" sz="1200" b="1" dirty="0">
                <a:solidFill>
                  <a:schemeClr val="tx1"/>
                </a:solidFill>
              </a:rPr>
              <a:t>(SHA-256/384)</a:t>
            </a:r>
            <a:endParaRPr lang="en-ZA" sz="1200" b="1" dirty="0">
              <a:solidFill>
                <a:schemeClr val="tx1"/>
              </a:solidFill>
            </a:endParaRPr>
          </a:p>
        </p:txBody>
      </p:sp>
    </p:spTree>
    <p:extLst>
      <p:ext uri="{BB962C8B-B14F-4D97-AF65-F5344CB8AC3E}">
        <p14:creationId xmlns:p14="http://schemas.microsoft.com/office/powerpoint/2010/main" val="3914041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5168C-6407-5F07-9AEA-750150923FA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4C358D8-5D8C-C163-3947-689F8A7D3142}"/>
              </a:ext>
            </a:extLst>
          </p:cNvPr>
          <p:cNvPicPr>
            <a:picLocks noChangeAspect="1"/>
          </p:cNvPicPr>
          <p:nvPr/>
        </p:nvPicPr>
        <p:blipFill>
          <a:blip r:embed="rId3"/>
          <a:srcRect t="7539" b="7539"/>
          <a:stretch/>
        </p:blipFill>
        <p:spPr>
          <a:xfrm>
            <a:off x="-34355" y="5342021"/>
            <a:ext cx="9156900" cy="1541664"/>
          </a:xfrm>
          <a:prstGeom prst="rect">
            <a:avLst/>
          </a:prstGeom>
        </p:spPr>
      </p:pic>
      <p:graphicFrame>
        <p:nvGraphicFramePr>
          <p:cNvPr id="5" name="Table 4">
            <a:extLst>
              <a:ext uri="{FF2B5EF4-FFF2-40B4-BE49-F238E27FC236}">
                <a16:creationId xmlns:a16="http://schemas.microsoft.com/office/drawing/2014/main" id="{E20431F7-A22A-1AC6-A2C4-5D8B348913A5}"/>
              </a:ext>
            </a:extLst>
          </p:cNvPr>
          <p:cNvGraphicFramePr>
            <a:graphicFrameLocks noGrp="1"/>
          </p:cNvGraphicFramePr>
          <p:nvPr>
            <p:extLst>
              <p:ext uri="{D42A27DB-BD31-4B8C-83A1-F6EECF244321}">
                <p14:modId xmlns:p14="http://schemas.microsoft.com/office/powerpoint/2010/main" val="3154120190"/>
              </p:ext>
            </p:extLst>
          </p:nvPr>
        </p:nvGraphicFramePr>
        <p:xfrm>
          <a:off x="1496095" y="1066400"/>
          <a:ext cx="6096000" cy="402336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008860215"/>
                    </a:ext>
                  </a:extLst>
                </a:gridCol>
                <a:gridCol w="2032000">
                  <a:extLst>
                    <a:ext uri="{9D8B030D-6E8A-4147-A177-3AD203B41FA5}">
                      <a16:colId xmlns:a16="http://schemas.microsoft.com/office/drawing/2014/main" val="687694744"/>
                    </a:ext>
                  </a:extLst>
                </a:gridCol>
                <a:gridCol w="2032000">
                  <a:extLst>
                    <a:ext uri="{9D8B030D-6E8A-4147-A177-3AD203B41FA5}">
                      <a16:colId xmlns:a16="http://schemas.microsoft.com/office/drawing/2014/main" val="1255079577"/>
                    </a:ext>
                  </a:extLst>
                </a:gridCol>
              </a:tblGrid>
              <a:tr h="370840">
                <a:tc>
                  <a:txBody>
                    <a:bodyPr/>
                    <a:lstStyle/>
                    <a:p>
                      <a:r>
                        <a:rPr lang="en-US" sz="1600" dirty="0"/>
                        <a:t>Threat</a:t>
                      </a:r>
                      <a:endParaRPr lang="en-ZA" sz="1600" dirty="0"/>
                    </a:p>
                  </a:txBody>
                  <a:tcPr/>
                </a:tc>
                <a:tc>
                  <a:txBody>
                    <a:bodyPr/>
                    <a:lstStyle/>
                    <a:p>
                      <a:r>
                        <a:rPr lang="en-US" sz="1600" dirty="0"/>
                        <a:t>DLMS/COSEM security</a:t>
                      </a:r>
                      <a:endParaRPr lang="en-ZA" sz="1600" dirty="0"/>
                    </a:p>
                  </a:txBody>
                  <a:tcPr/>
                </a:tc>
                <a:tc>
                  <a:txBody>
                    <a:bodyPr/>
                    <a:lstStyle/>
                    <a:p>
                      <a:r>
                        <a:rPr lang="en-US" sz="1600" dirty="0"/>
                        <a:t>What it does</a:t>
                      </a:r>
                      <a:endParaRPr lang="en-ZA" sz="1600" dirty="0"/>
                    </a:p>
                  </a:txBody>
                  <a:tcPr/>
                </a:tc>
                <a:extLst>
                  <a:ext uri="{0D108BD9-81ED-4DB2-BD59-A6C34878D82A}">
                    <a16:rowId xmlns:a16="http://schemas.microsoft.com/office/drawing/2014/main" val="42147427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Unauthorized commands (e.g., remote disconnect)</a:t>
                      </a:r>
                      <a:endParaRPr lang="en-ZA" sz="1600" dirty="0"/>
                    </a:p>
                  </a:txBody>
                  <a:tcPr/>
                </a:tc>
                <a:tc>
                  <a:txBody>
                    <a:bodyPr/>
                    <a:lstStyle/>
                    <a:p>
                      <a:r>
                        <a:rPr lang="en-US" sz="1600" dirty="0"/>
                        <a:t>Authenticated encryption</a:t>
                      </a:r>
                      <a:endParaRPr lang="en-ZA" sz="1600" dirty="0"/>
                    </a:p>
                  </a:txBody>
                  <a:tcPr/>
                </a:tc>
                <a:tc>
                  <a:txBody>
                    <a:bodyPr/>
                    <a:lstStyle/>
                    <a:p>
                      <a:r>
                        <a:rPr lang="en-US" sz="1600" dirty="0"/>
                        <a:t>Ensures meter only processes authenticated commands (e.g., from utility systems)</a:t>
                      </a:r>
                      <a:endParaRPr lang="en-ZA" sz="1600" dirty="0"/>
                    </a:p>
                  </a:txBody>
                  <a:tcPr/>
                </a:tc>
                <a:extLst>
                  <a:ext uri="{0D108BD9-81ED-4DB2-BD59-A6C34878D82A}">
                    <a16:rowId xmlns:a16="http://schemas.microsoft.com/office/drawing/2014/main" val="3977732487"/>
                  </a:ext>
                </a:extLst>
              </a:tr>
              <a:tr h="370840">
                <a:tc>
                  <a:txBody>
                    <a:bodyPr/>
                    <a:lstStyle/>
                    <a:p>
                      <a:r>
                        <a:rPr lang="en-US" sz="1600" dirty="0"/>
                        <a:t>Malicious firmware updates</a:t>
                      </a:r>
                      <a:endParaRPr lang="en-ZA" sz="1600" dirty="0"/>
                    </a:p>
                  </a:txBody>
                  <a:tcPr/>
                </a:tc>
                <a:tc>
                  <a:txBody>
                    <a:bodyPr/>
                    <a:lstStyle/>
                    <a:p>
                      <a:r>
                        <a:rPr lang="en-US" sz="1600" dirty="0"/>
                        <a:t>Secure image transfer</a:t>
                      </a:r>
                      <a:endParaRPr lang="en-ZA" sz="1600" dirty="0"/>
                    </a:p>
                  </a:txBody>
                  <a:tcPr/>
                </a:tc>
                <a:tc>
                  <a:txBody>
                    <a:bodyPr/>
                    <a:lstStyle/>
                    <a:p>
                      <a:r>
                        <a:rPr lang="en-US" sz="1600" dirty="0"/>
                        <a:t>Verifies digital signatures on all firmware images</a:t>
                      </a:r>
                      <a:endParaRPr lang="en-ZA" sz="1600" dirty="0"/>
                    </a:p>
                  </a:txBody>
                  <a:tcPr/>
                </a:tc>
                <a:extLst>
                  <a:ext uri="{0D108BD9-81ED-4DB2-BD59-A6C34878D82A}">
                    <a16:rowId xmlns:a16="http://schemas.microsoft.com/office/drawing/2014/main" val="4089995191"/>
                  </a:ext>
                </a:extLst>
              </a:tr>
              <a:tr h="370840">
                <a:tc>
                  <a:txBody>
                    <a:bodyPr/>
                    <a:lstStyle/>
                    <a:p>
                      <a:r>
                        <a:rPr lang="en-US" sz="1600" dirty="0"/>
                        <a:t>Modification of energy readings, configuration changes.</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Authenticated encryption</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Ensures meter only processes authenticated commands (e.g., from utility systems)</a:t>
                      </a:r>
                      <a:endParaRPr lang="en-ZA" sz="1600" dirty="0"/>
                    </a:p>
                  </a:txBody>
                  <a:tcPr/>
                </a:tc>
                <a:extLst>
                  <a:ext uri="{0D108BD9-81ED-4DB2-BD59-A6C34878D82A}">
                    <a16:rowId xmlns:a16="http://schemas.microsoft.com/office/drawing/2014/main" val="2652018169"/>
                  </a:ext>
                </a:extLst>
              </a:tr>
            </a:tbl>
          </a:graphicData>
        </a:graphic>
      </p:graphicFrame>
      <p:sp>
        <p:nvSpPr>
          <p:cNvPr id="8" name="TextBox 7">
            <a:extLst>
              <a:ext uri="{FF2B5EF4-FFF2-40B4-BE49-F238E27FC236}">
                <a16:creationId xmlns:a16="http://schemas.microsoft.com/office/drawing/2014/main" id="{93399172-8C95-6D97-7246-00045D2F992F}"/>
              </a:ext>
            </a:extLst>
          </p:cNvPr>
          <p:cNvSpPr txBox="1"/>
          <p:nvPr/>
        </p:nvSpPr>
        <p:spPr>
          <a:xfrm>
            <a:off x="355257" y="370750"/>
            <a:ext cx="5538916" cy="369332"/>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DLMS/COSEM – Standard Security Framework</a:t>
            </a:r>
          </a:p>
        </p:txBody>
      </p:sp>
    </p:spTree>
    <p:extLst>
      <p:ext uri="{BB962C8B-B14F-4D97-AF65-F5344CB8AC3E}">
        <p14:creationId xmlns:p14="http://schemas.microsoft.com/office/powerpoint/2010/main" val="1018525365"/>
      </p:ext>
    </p:extLst>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B5395"/>
      </a:dk2>
      <a:lt2>
        <a:srgbClr val="DBEFF9"/>
      </a:lt2>
      <a:accent1>
        <a:srgbClr val="0F6FC6"/>
      </a:accent1>
      <a:accent2>
        <a:srgbClr val="009DD9"/>
      </a:accent2>
      <a:accent3>
        <a:srgbClr val="617F98"/>
      </a:accent3>
      <a:accent4>
        <a:srgbClr val="32803E"/>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cd347a1-3f35-4331-895e-b3aa13c5e28d" xsi:nil="true"/>
    <Abstract xmlns="2cbf3bcb-b53f-40ae-9a8b-f89a0694648c" xsi:nil="true"/>
    <Mod_Date xmlns="2cbf3bcb-b53f-40ae-9a8b-f89a0694648c" xsi:nil="true"/>
    <lcf76f155ced4ddcb4097134ff3c332f xmlns="2cbf3bcb-b53f-40ae-9a8b-f89a0694648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file>

<file path=customXml/item4.xml><?xml version="1.0" encoding="utf-8"?>
<ct:contentTypeSchema xmlns:ct="http://schemas.microsoft.com/office/2006/metadata/contentType" xmlns:ma="http://schemas.microsoft.com/office/2006/metadata/properties/metaAttributes" ct:_="" ma:_="" ma:contentTypeName="Document" ma:contentTypeID="0x0101009ED3C01EA6103E4BB4FEB260320EBAAE" ma:contentTypeVersion="22" ma:contentTypeDescription="Create a new document." ma:contentTypeScope="" ma:versionID="2d04da9521956bc1246da926e021bd7f">
  <xsd:schema xmlns:xsd="http://www.w3.org/2001/XMLSchema" xmlns:xs="http://www.w3.org/2001/XMLSchema" xmlns:p="http://schemas.microsoft.com/office/2006/metadata/properties" xmlns:ns2="6cd347a1-3f35-4331-895e-b3aa13c5e28d" xmlns:ns3="6ec8e17d-ae70-4a68-a6f2-db4d9035aa92" xmlns:ns4="2cbf3bcb-b53f-40ae-9a8b-f89a0694648c" targetNamespace="http://schemas.microsoft.com/office/2006/metadata/properties" ma:root="true" ma:fieldsID="03d0e3cff2ad997b6f519691ab8ca6ea" ns2:_="" ns3:_="" ns4:_="">
    <xsd:import namespace="6cd347a1-3f35-4331-895e-b3aa13c5e28d"/>
    <xsd:import namespace="6ec8e17d-ae70-4a68-a6f2-db4d9035aa92"/>
    <xsd:import namespace="2cbf3bcb-b53f-40ae-9a8b-f89a0694648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Abstract" minOccurs="0"/>
                <xsd:element ref="ns4:MediaServiceAutoKeyPoints" minOccurs="0"/>
                <xsd:element ref="ns4:MediaServiceKeyPoints" minOccurs="0"/>
                <xsd:element ref="ns4:Mod_Date"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347a1-3f35-4331-895e-b3aa13c5e2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30" nillable="true" ma:displayName="Taxonomy Catch All Column" ma:hidden="true" ma:list="{0f7441ef-5d94-4a2c-b8e1-678058322392}" ma:internalName="TaxCatchAll" ma:showField="CatchAllData" ma:web="6cd347a1-3f35-4331-895e-b3aa13c5e2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c8e17d-ae70-4a68-a6f2-db4d9035aa92" elementFormDefault="qualified">
    <xsd:import namespace="http://schemas.microsoft.com/office/2006/documentManagement/types"/>
    <xsd:import namespace="http://schemas.microsoft.com/office/infopath/2007/PartnerControls"/>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bf3bcb-b53f-40ae-9a8b-f89a0694648c"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description="" ma:internalName="MediaServiceAutoTags" ma:readOnly="true">
      <xsd:simpleType>
        <xsd:restriction base="dms:Text"/>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Abstract" ma:index="23" nillable="true" ma:displayName="Abstract" ma:internalName="Abstract">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od_Date" ma:index="26" nillable="true" ma:displayName="Mod_Date" ma:format="DateOnly" ma:internalName="Mod_Date">
      <xsd:simpleType>
        <xsd:restriction base="dms:DateTime"/>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061e04e7-c77c-48ab-b938-b71603a576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16D763-064C-4618-8043-9E4E87EBFB5A}">
  <ds:schemaRefs>
    <ds:schemaRef ds:uri="http://purl.org/dc/elements/1.1/"/>
    <ds:schemaRef ds:uri="http://www.w3.org/XML/1998/namespace"/>
    <ds:schemaRef ds:uri="http://schemas.microsoft.com/office/2006/documentManagement/types"/>
    <ds:schemaRef ds:uri="http://schemas.microsoft.com/office/infopath/2007/PartnerControls"/>
    <ds:schemaRef ds:uri="2cbf3bcb-b53f-40ae-9a8b-f89a0694648c"/>
    <ds:schemaRef ds:uri="http://purl.org/dc/terms/"/>
    <ds:schemaRef ds:uri="http://purl.org/dc/dcmitype/"/>
    <ds:schemaRef ds:uri="http://schemas.openxmlformats.org/package/2006/metadata/core-properties"/>
    <ds:schemaRef ds:uri="6ec8e17d-ae70-4a68-a6f2-db4d9035aa92"/>
    <ds:schemaRef ds:uri="6cd347a1-3f35-4331-895e-b3aa13c5e28d"/>
    <ds:schemaRef ds:uri="http://schemas.microsoft.com/office/2006/metadata/properties"/>
  </ds:schemaRefs>
</ds:datastoreItem>
</file>

<file path=customXml/itemProps2.xml><?xml version="1.0" encoding="utf-8"?>
<ds:datastoreItem xmlns:ds="http://schemas.openxmlformats.org/officeDocument/2006/customXml" ds:itemID="{4EE08C80-CAFE-4256-B7DD-731DE05B3ABA}">
  <ds:schemaRefs>
    <ds:schemaRef ds:uri="http://schemas.microsoft.com/sharepoint/v3/contenttype/forms"/>
  </ds:schemaRefs>
</ds:datastoreItem>
</file>

<file path=customXml/itemProps3.xml><?xml version="1.0" encoding="utf-8"?>
<ds:datastoreItem xmlns:ds="http://schemas.openxmlformats.org/officeDocument/2006/customXml" ds:itemID="{29D4BA69-6D9D-4EF0-8C3B-6F07C95909F3}">
  <ds:schemaRefs>
    <ds:schemaRef ds:uri="http://schemas.microsoft.com/sharepoint/events"/>
  </ds:schemaRefs>
</ds:datastoreItem>
</file>

<file path=customXml/itemProps4.xml><?xml version="1.0" encoding="utf-8"?>
<ds:datastoreItem xmlns:ds="http://schemas.openxmlformats.org/officeDocument/2006/customXml" ds:itemID="{32157C2B-2420-4B56-86C3-53738575C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d347a1-3f35-4331-895e-b3aa13c5e28d"/>
    <ds:schemaRef ds:uri="6ec8e17d-ae70-4a68-a6f2-db4d9035aa92"/>
    <ds:schemaRef ds:uri="2cbf3bcb-b53f-40ae-9a8b-f89a06946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1558</TotalTime>
  <Words>613</Words>
  <Application>Microsoft Office PowerPoint</Application>
  <PresentationFormat>On-screen Show (4:3)</PresentationFormat>
  <Paragraphs>107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Lené Wandrey</dc:creator>
  <cp:lastModifiedBy>Shawn Papi</cp:lastModifiedBy>
  <cp:revision>100</cp:revision>
  <dcterms:created xsi:type="dcterms:W3CDTF">2018-11-08T10:23:44Z</dcterms:created>
  <dcterms:modified xsi:type="dcterms:W3CDTF">2025-10-07T22:53:33Z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0x0101009ED3C01EA6103E4BB4FEB260320EBAAE</vt:lpwstr>
  </property>
  <property fmtid="{D5CDD505-2E9C-101B-9397-08002B2CF9AE}" pid="3" name="MediaServiceImageTags">
    <vt:lpwstr/>
  </property>
</Properties>
</file>