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9"/>
  </p:notesMasterIdLst>
  <p:sldIdLst>
    <p:sldId id="2577" r:id="rId6"/>
    <p:sldId id="2579" r:id="rId7"/>
    <p:sldId id="2589" r:id="rId8"/>
    <p:sldId id="2580" r:id="rId9"/>
    <p:sldId id="2581" r:id="rId10"/>
    <p:sldId id="2582" r:id="rId11"/>
    <p:sldId id="2583" r:id="rId12"/>
    <p:sldId id="2584" r:id="rId13"/>
    <p:sldId id="2585" r:id="rId14"/>
    <p:sldId id="2586" r:id="rId15"/>
    <p:sldId id="2587" r:id="rId16"/>
    <p:sldId id="2588" r:id="rId17"/>
    <p:sldId id="257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13A"/>
    <a:srgbClr val="D2B42A"/>
    <a:srgbClr val="F2F2F2"/>
    <a:srgbClr val="D3CDBD"/>
    <a:srgbClr val="627F98"/>
    <a:srgbClr val="414042"/>
    <a:srgbClr val="273892"/>
    <a:srgbClr val="006B99"/>
    <a:srgbClr val="5A9A3B"/>
    <a:srgbClr val="0B5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47169-E83A-4D7E-A100-62835076C66F}" v="7" dt="2025-09-25T06:57:59.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0"/>
    <p:restoredTop sz="69951" autoAdjust="0"/>
  </p:normalViewPr>
  <p:slideViewPr>
    <p:cSldViewPr snapToGrid="0" snapToObjects="1">
      <p:cViewPr varScale="1">
        <p:scale>
          <a:sx n="52" d="100"/>
          <a:sy n="52" d="100"/>
        </p:scale>
        <p:origin x="1440" y="40"/>
      </p:cViewPr>
      <p:guideLst>
        <p:guide orient="horz" pos="2160"/>
        <p:guide pos="1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C4A4E-9DE3-AC4D-8010-A3F550F6B9C0}" type="datetimeFigureOut">
              <a:rPr lang="en-US" smtClean="0"/>
              <a:t>10/6/2025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37B8B-25A7-9F4D-8A9E-A0167EBBF132}" type="slidenum">
              <a:rPr lang="en-US" smtClean="0"/>
              <a:t>‹#›</a:t>
            </a:fld>
            <a:endParaRPr lang="en-US"/>
          </a:p>
        </p:txBody>
      </p:sp>
    </p:spTree>
    <p:extLst>
      <p:ext uri="{BB962C8B-B14F-4D97-AF65-F5344CB8AC3E}">
        <p14:creationId xmlns:p14="http://schemas.microsoft.com/office/powerpoint/2010/main" val="224924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1</a:t>
            </a:fld>
            <a:endParaRPr lang="en-US"/>
          </a:p>
        </p:txBody>
      </p:sp>
    </p:spTree>
    <p:extLst>
      <p:ext uri="{BB962C8B-B14F-4D97-AF65-F5344CB8AC3E}">
        <p14:creationId xmlns:p14="http://schemas.microsoft.com/office/powerpoint/2010/main" val="41437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51D3A-E594-FE9E-E003-FF77A79AA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AA338-0BBD-0D7D-00BC-BEFC219E0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4F0B3-FFDD-A044-4FAF-4ECE8D4428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895F0F-F554-2DD0-E4B4-560E25B279CC}"/>
              </a:ext>
            </a:extLst>
          </p:cNvPr>
          <p:cNvSpPr>
            <a:spLocks noGrp="1"/>
          </p:cNvSpPr>
          <p:nvPr>
            <p:ph type="sldNum" sz="quarter" idx="5"/>
          </p:nvPr>
        </p:nvSpPr>
        <p:spPr/>
        <p:txBody>
          <a:bodyPr/>
          <a:lstStyle/>
          <a:p>
            <a:fld id="{2E437B8B-25A7-9F4D-8A9E-A0167EBBF132}" type="slidenum">
              <a:rPr lang="en-US" smtClean="0"/>
              <a:t>10</a:t>
            </a:fld>
            <a:endParaRPr lang="en-US"/>
          </a:p>
        </p:txBody>
      </p:sp>
    </p:spTree>
    <p:extLst>
      <p:ext uri="{BB962C8B-B14F-4D97-AF65-F5344CB8AC3E}">
        <p14:creationId xmlns:p14="http://schemas.microsoft.com/office/powerpoint/2010/main" val="268129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FB4A4-6AFA-6B28-71D9-2503728B0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22348-3609-79D1-24D7-9F2EEF24D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CFF64-767D-3CEF-09B4-7B0A28CD1278}"/>
              </a:ext>
            </a:extLst>
          </p:cNvPr>
          <p:cNvSpPr>
            <a:spLocks noGrp="1"/>
          </p:cNvSpPr>
          <p:nvPr>
            <p:ph type="body" idx="1"/>
          </p:nvPr>
        </p:nvSpPr>
        <p:spPr/>
        <p:txBody>
          <a:bodyPr/>
          <a:lstStyle/>
          <a:p>
            <a:r>
              <a:rPr lang="en-US" dirty="0"/>
              <a:t>This is the slide we need to stand still perhaps.</a:t>
            </a:r>
          </a:p>
          <a:p>
            <a:r>
              <a:rPr lang="en-US" dirty="0"/>
              <a:t>As with any project there are always some challenges, some you only discover during </a:t>
            </a:r>
            <a:r>
              <a:rPr lang="en-US" dirty="0" err="1"/>
              <a:t>commisioning</a:t>
            </a:r>
            <a:endParaRPr lang="en-US" dirty="0"/>
          </a:p>
        </p:txBody>
      </p:sp>
      <p:sp>
        <p:nvSpPr>
          <p:cNvPr id="4" name="Slide Number Placeholder 3">
            <a:extLst>
              <a:ext uri="{FF2B5EF4-FFF2-40B4-BE49-F238E27FC236}">
                <a16:creationId xmlns:a16="http://schemas.microsoft.com/office/drawing/2014/main" id="{BE19D0EA-5882-2D13-27CB-0FA313CE1B26}"/>
              </a:ext>
            </a:extLst>
          </p:cNvPr>
          <p:cNvSpPr>
            <a:spLocks noGrp="1"/>
          </p:cNvSpPr>
          <p:nvPr>
            <p:ph type="sldNum" sz="quarter" idx="5"/>
          </p:nvPr>
        </p:nvSpPr>
        <p:spPr/>
        <p:txBody>
          <a:bodyPr/>
          <a:lstStyle/>
          <a:p>
            <a:fld id="{2E437B8B-25A7-9F4D-8A9E-A0167EBBF132}" type="slidenum">
              <a:rPr lang="en-US" smtClean="0"/>
              <a:t>11</a:t>
            </a:fld>
            <a:endParaRPr lang="en-US"/>
          </a:p>
        </p:txBody>
      </p:sp>
    </p:spTree>
    <p:extLst>
      <p:ext uri="{BB962C8B-B14F-4D97-AF65-F5344CB8AC3E}">
        <p14:creationId xmlns:p14="http://schemas.microsoft.com/office/powerpoint/2010/main" val="323175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3221-EC39-B7C7-0A0F-D8E8CFBB3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37B36-BCC9-EDD1-8E5D-582F1E2B4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79CF6-3763-32E3-E502-AA7B988043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713B0-4110-4CF2-CBBB-F71F4C0EF7DB}"/>
              </a:ext>
            </a:extLst>
          </p:cNvPr>
          <p:cNvSpPr>
            <a:spLocks noGrp="1"/>
          </p:cNvSpPr>
          <p:nvPr>
            <p:ph type="sldNum" sz="quarter" idx="5"/>
          </p:nvPr>
        </p:nvSpPr>
        <p:spPr/>
        <p:txBody>
          <a:bodyPr/>
          <a:lstStyle/>
          <a:p>
            <a:fld id="{2E437B8B-25A7-9F4D-8A9E-A0167EBBF132}" type="slidenum">
              <a:rPr lang="en-US" smtClean="0"/>
              <a:t>12</a:t>
            </a:fld>
            <a:endParaRPr lang="en-US"/>
          </a:p>
        </p:txBody>
      </p:sp>
    </p:spTree>
    <p:extLst>
      <p:ext uri="{BB962C8B-B14F-4D97-AF65-F5344CB8AC3E}">
        <p14:creationId xmlns:p14="http://schemas.microsoft.com/office/powerpoint/2010/main" val="23838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13</a:t>
            </a:fld>
            <a:endParaRPr lang="en-US"/>
          </a:p>
        </p:txBody>
      </p:sp>
    </p:spTree>
    <p:extLst>
      <p:ext uri="{BB962C8B-B14F-4D97-AF65-F5344CB8AC3E}">
        <p14:creationId xmlns:p14="http://schemas.microsoft.com/office/powerpoint/2010/main" val="147969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Sekelduin</a:t>
            </a:r>
            <a:r>
              <a:rPr lang="en-US" sz="1200" kern="1200" dirty="0">
                <a:solidFill>
                  <a:schemeClr val="tx1"/>
                </a:solidFill>
                <a:effectLst/>
                <a:latin typeface="+mn-lt"/>
                <a:ea typeface="+mn-ea"/>
                <a:cs typeface="+mn-cs"/>
              </a:rPr>
              <a:t> sets a benchmark for transition toward intelligent grid systems.</a:t>
            </a:r>
            <a:endParaRPr lang="en-Z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2</a:t>
            </a:fld>
            <a:endParaRPr lang="en-US"/>
          </a:p>
        </p:txBody>
      </p:sp>
    </p:spTree>
    <p:extLst>
      <p:ext uri="{BB962C8B-B14F-4D97-AF65-F5344CB8AC3E}">
        <p14:creationId xmlns:p14="http://schemas.microsoft.com/office/powerpoint/2010/main" val="40394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4FEB7-2C0A-88B1-4443-D44301F55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72D57-1FE3-14B0-A3F2-795DDB8C1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E9418-D7CF-E63E-AF5E-FD1A31FB12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As engineers, project managers, </a:t>
            </a:r>
            <a:r>
              <a:rPr lang="en-ZA" sz="1200" kern="1200" dirty="0" err="1">
                <a:solidFill>
                  <a:schemeClr val="tx1"/>
                </a:solidFill>
                <a:effectLst/>
                <a:latin typeface="+mn-lt"/>
                <a:ea typeface="+mn-ea"/>
                <a:cs typeface="+mn-cs"/>
              </a:rPr>
              <a:t>Fiananciers</a:t>
            </a:r>
            <a:r>
              <a:rPr lang="en-ZA" sz="1200" kern="1200" dirty="0">
                <a:solidFill>
                  <a:schemeClr val="tx1"/>
                </a:solidFill>
                <a:effectLst/>
                <a:latin typeface="+mn-lt"/>
                <a:ea typeface="+mn-ea"/>
                <a:cs typeface="+mn-cs"/>
              </a:rPr>
              <a:t>, we tend to jump from one project to the  next, Let us take some time to reflect on a success and let it </a:t>
            </a:r>
            <a:r>
              <a:rPr lang="en-ZA" sz="1200" kern="1200" dirty="0" err="1">
                <a:solidFill>
                  <a:schemeClr val="tx1"/>
                </a:solidFill>
                <a:effectLst/>
                <a:latin typeface="+mn-lt"/>
                <a:ea typeface="+mn-ea"/>
                <a:cs typeface="+mn-cs"/>
              </a:rPr>
              <a:t>enspire</a:t>
            </a:r>
            <a:r>
              <a:rPr lang="en-ZA" sz="1200" kern="1200" dirty="0">
                <a:solidFill>
                  <a:schemeClr val="tx1"/>
                </a:solidFill>
                <a:effectLst/>
                <a:latin typeface="+mn-lt"/>
                <a:ea typeface="+mn-ea"/>
                <a:cs typeface="+mn-cs"/>
              </a:rPr>
              <a:t> us to create more engineering dreams.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Should have used a digital newspaper to boast a about a digital sub, not a paper based edition</a:t>
            </a:r>
          </a:p>
          <a:p>
            <a:endParaRPr lang="en-US" dirty="0"/>
          </a:p>
        </p:txBody>
      </p:sp>
      <p:sp>
        <p:nvSpPr>
          <p:cNvPr id="4" name="Slide Number Placeholder 3">
            <a:extLst>
              <a:ext uri="{FF2B5EF4-FFF2-40B4-BE49-F238E27FC236}">
                <a16:creationId xmlns:a16="http://schemas.microsoft.com/office/drawing/2014/main" id="{8437CE8E-C17F-41A3-7D72-D02328E4F134}"/>
              </a:ext>
            </a:extLst>
          </p:cNvPr>
          <p:cNvSpPr>
            <a:spLocks noGrp="1"/>
          </p:cNvSpPr>
          <p:nvPr>
            <p:ph type="sldNum" sz="quarter" idx="5"/>
          </p:nvPr>
        </p:nvSpPr>
        <p:spPr/>
        <p:txBody>
          <a:bodyPr/>
          <a:lstStyle/>
          <a:p>
            <a:fld id="{2E437B8B-25A7-9F4D-8A9E-A0167EBBF132}" type="slidenum">
              <a:rPr lang="en-US" smtClean="0"/>
              <a:t>3</a:t>
            </a:fld>
            <a:endParaRPr lang="en-US"/>
          </a:p>
        </p:txBody>
      </p:sp>
    </p:spTree>
    <p:extLst>
      <p:ext uri="{BB962C8B-B14F-4D97-AF65-F5344CB8AC3E}">
        <p14:creationId xmlns:p14="http://schemas.microsoft.com/office/powerpoint/2010/main" val="49055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0335-93AF-A2CA-76EA-9A5E79412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D885D-7B2C-CC42-8E06-F4D1E900D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4F2A7-2EC1-0689-EA65-301639B9EA50}"/>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Sekelkduin</a:t>
            </a:r>
            <a:r>
              <a:rPr lang="en-US" sz="1200" kern="1200" dirty="0">
                <a:solidFill>
                  <a:schemeClr val="tx1"/>
                </a:solidFill>
                <a:effectLst/>
                <a:latin typeface="+mn-lt"/>
                <a:ea typeface="+mn-ea"/>
                <a:cs typeface="+mn-cs"/>
              </a:rPr>
              <a:t> is near Swakopmund in the </a:t>
            </a:r>
            <a:r>
              <a:rPr lang="en-US" sz="1200" kern="1200" dirty="0" err="1">
                <a:solidFill>
                  <a:schemeClr val="tx1"/>
                </a:solidFill>
                <a:effectLst/>
                <a:latin typeface="+mn-lt"/>
                <a:ea typeface="+mn-ea"/>
                <a:cs typeface="+mn-cs"/>
              </a:rPr>
              <a:t>Erongo</a:t>
            </a:r>
            <a:r>
              <a:rPr lang="en-US" sz="1200" kern="1200" dirty="0">
                <a:solidFill>
                  <a:schemeClr val="tx1"/>
                </a:solidFill>
                <a:effectLst/>
                <a:latin typeface="+mn-lt"/>
                <a:ea typeface="+mn-ea"/>
                <a:cs typeface="+mn-cs"/>
              </a:rPr>
              <a:t> region of Namibia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system integrator, we work with many utilities across Africa…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African utilities are under increasing pressure to improve efficiency, reliability, and sustainability while managing aging assets</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Nampower</a:t>
            </a:r>
            <a:r>
              <a:rPr lang="en-US" sz="1200" kern="1200" dirty="0">
                <a:solidFill>
                  <a:schemeClr val="tx1"/>
                </a:solidFill>
                <a:effectLst/>
                <a:latin typeface="+mn-lt"/>
                <a:ea typeface="+mn-ea"/>
                <a:cs typeface="+mn-cs"/>
              </a:rPr>
              <a:t> took a bold step when they dreamt of </a:t>
            </a:r>
            <a:r>
              <a:rPr lang="en-US" sz="1200" kern="1200" dirty="0" err="1">
                <a:solidFill>
                  <a:schemeClr val="tx1"/>
                </a:solidFill>
                <a:effectLst/>
                <a:latin typeface="+mn-lt"/>
                <a:ea typeface="+mn-ea"/>
                <a:cs typeface="+mn-cs"/>
              </a:rPr>
              <a:t>Sekelduin</a:t>
            </a:r>
            <a:r>
              <a:rPr lang="en-US" sz="1200" kern="1200" dirty="0">
                <a:solidFill>
                  <a:schemeClr val="tx1"/>
                </a:solidFill>
                <a:effectLst/>
                <a:latin typeface="+mn-lt"/>
                <a:ea typeface="+mn-ea"/>
                <a:cs typeface="+mn-cs"/>
              </a:rPr>
              <a:t>, they took that dream and converted it to a spec and that gave the guidelines to bring this dream to reality.</a:t>
            </a:r>
            <a:endParaRPr lang="en-US" dirty="0"/>
          </a:p>
        </p:txBody>
      </p:sp>
      <p:sp>
        <p:nvSpPr>
          <p:cNvPr id="4" name="Slide Number Placeholder 3">
            <a:extLst>
              <a:ext uri="{FF2B5EF4-FFF2-40B4-BE49-F238E27FC236}">
                <a16:creationId xmlns:a16="http://schemas.microsoft.com/office/drawing/2014/main" id="{E0EB10AA-EE69-B7AF-E9DE-B1BF21187739}"/>
              </a:ext>
            </a:extLst>
          </p:cNvPr>
          <p:cNvSpPr>
            <a:spLocks noGrp="1"/>
          </p:cNvSpPr>
          <p:nvPr>
            <p:ph type="sldNum" sz="quarter" idx="5"/>
          </p:nvPr>
        </p:nvSpPr>
        <p:spPr/>
        <p:txBody>
          <a:bodyPr/>
          <a:lstStyle/>
          <a:p>
            <a:fld id="{2E437B8B-25A7-9F4D-8A9E-A0167EBBF132}" type="slidenum">
              <a:rPr lang="en-US" smtClean="0"/>
              <a:t>4</a:t>
            </a:fld>
            <a:endParaRPr lang="en-US"/>
          </a:p>
        </p:txBody>
      </p:sp>
    </p:spTree>
    <p:extLst>
      <p:ext uri="{BB962C8B-B14F-4D97-AF65-F5344CB8AC3E}">
        <p14:creationId xmlns:p14="http://schemas.microsoft.com/office/powerpoint/2010/main" val="40699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18FE-D891-324B-B500-3BEFF1C67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5EED9-6A6E-A553-75C5-1F50FD817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813F1-7E3A-E72A-8837-2071764A1A0C}"/>
              </a:ext>
            </a:extLst>
          </p:cNvPr>
          <p:cNvSpPr>
            <a:spLocks noGrp="1"/>
          </p:cNvSpPr>
          <p:nvPr>
            <p:ph type="body" idx="1"/>
          </p:nvPr>
        </p:nvSpPr>
        <p:spPr/>
        <p:txBody>
          <a:bodyPr/>
          <a:lstStyle/>
          <a:p>
            <a:r>
              <a:rPr lang="en-US" dirty="0"/>
              <a:t>Let us look at some of the technical details that this project consists off.</a:t>
            </a:r>
          </a:p>
        </p:txBody>
      </p:sp>
      <p:sp>
        <p:nvSpPr>
          <p:cNvPr id="4" name="Slide Number Placeholder 3">
            <a:extLst>
              <a:ext uri="{FF2B5EF4-FFF2-40B4-BE49-F238E27FC236}">
                <a16:creationId xmlns:a16="http://schemas.microsoft.com/office/drawing/2014/main" id="{06260F9B-3619-75F5-310A-537A9F129530}"/>
              </a:ext>
            </a:extLst>
          </p:cNvPr>
          <p:cNvSpPr>
            <a:spLocks noGrp="1"/>
          </p:cNvSpPr>
          <p:nvPr>
            <p:ph type="sldNum" sz="quarter" idx="5"/>
          </p:nvPr>
        </p:nvSpPr>
        <p:spPr/>
        <p:txBody>
          <a:bodyPr/>
          <a:lstStyle/>
          <a:p>
            <a:fld id="{2E437B8B-25A7-9F4D-8A9E-A0167EBBF132}" type="slidenum">
              <a:rPr lang="en-US" smtClean="0"/>
              <a:t>5</a:t>
            </a:fld>
            <a:endParaRPr lang="en-US"/>
          </a:p>
        </p:txBody>
      </p:sp>
    </p:spTree>
    <p:extLst>
      <p:ext uri="{BB962C8B-B14F-4D97-AF65-F5344CB8AC3E}">
        <p14:creationId xmlns:p14="http://schemas.microsoft.com/office/powerpoint/2010/main" val="65410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4488-91EB-8275-C357-170B3E97C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FCEA1-F5E7-9E83-7AF1-AA53EB45E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78A18-AC10-4465-3857-72D150F25D40}"/>
              </a:ext>
            </a:extLst>
          </p:cNvPr>
          <p:cNvSpPr>
            <a:spLocks noGrp="1"/>
          </p:cNvSpPr>
          <p:nvPr>
            <p:ph type="body" idx="1"/>
          </p:nvPr>
        </p:nvSpPr>
        <p:spPr/>
        <p:txBody>
          <a:bodyPr/>
          <a:lstStyle/>
          <a:p>
            <a:r>
              <a:rPr lang="en-US" dirty="0"/>
              <a:t>Here is where I get a bit passionate: the secondary side…</a:t>
            </a:r>
          </a:p>
          <a:p>
            <a:endParaRPr lang="en-US" dirty="0"/>
          </a:p>
          <a:p>
            <a:r>
              <a:rPr lang="en-US" dirty="0"/>
              <a:t>Substation has main and Backup </a:t>
            </a:r>
            <a:r>
              <a:rPr lang="en-US" dirty="0" err="1"/>
              <a:t>prot</a:t>
            </a:r>
            <a:endParaRPr lang="en-US" dirty="0"/>
          </a:p>
          <a:p>
            <a:endParaRPr lang="en-US" dirty="0"/>
          </a:p>
          <a:p>
            <a:r>
              <a:rPr lang="en-US" dirty="0"/>
              <a:t>Over the years we have implemented many IEC61850  substations, but they were all on station bus, this was the first one with process bus.</a:t>
            </a:r>
          </a:p>
        </p:txBody>
      </p:sp>
      <p:sp>
        <p:nvSpPr>
          <p:cNvPr id="4" name="Slide Number Placeholder 3">
            <a:extLst>
              <a:ext uri="{FF2B5EF4-FFF2-40B4-BE49-F238E27FC236}">
                <a16:creationId xmlns:a16="http://schemas.microsoft.com/office/drawing/2014/main" id="{DE51783A-C629-EA89-2D3C-BC0DC27CE966}"/>
              </a:ext>
            </a:extLst>
          </p:cNvPr>
          <p:cNvSpPr>
            <a:spLocks noGrp="1"/>
          </p:cNvSpPr>
          <p:nvPr>
            <p:ph type="sldNum" sz="quarter" idx="5"/>
          </p:nvPr>
        </p:nvSpPr>
        <p:spPr/>
        <p:txBody>
          <a:bodyPr/>
          <a:lstStyle/>
          <a:p>
            <a:fld id="{2E437B8B-25A7-9F4D-8A9E-A0167EBBF132}" type="slidenum">
              <a:rPr lang="en-US" smtClean="0"/>
              <a:t>6</a:t>
            </a:fld>
            <a:endParaRPr lang="en-US"/>
          </a:p>
        </p:txBody>
      </p:sp>
    </p:spTree>
    <p:extLst>
      <p:ext uri="{BB962C8B-B14F-4D97-AF65-F5344CB8AC3E}">
        <p14:creationId xmlns:p14="http://schemas.microsoft.com/office/powerpoint/2010/main" val="1984329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B212-D6C2-BBE8-7884-6873E393E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CE9F5-28F4-D4DD-B928-3277602B9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7AFB4-7ABA-7E38-F237-401120C3C890}"/>
              </a:ext>
            </a:extLst>
          </p:cNvPr>
          <p:cNvSpPr>
            <a:spLocks noGrp="1"/>
          </p:cNvSpPr>
          <p:nvPr>
            <p:ph type="body" idx="1"/>
          </p:nvPr>
        </p:nvSpPr>
        <p:spPr/>
        <p:txBody>
          <a:bodyPr/>
          <a:lstStyle/>
          <a:p>
            <a:r>
              <a:rPr lang="en-US" dirty="0"/>
              <a:t>If we dive a little deeper…</a:t>
            </a:r>
          </a:p>
          <a:p>
            <a:endParaRPr lang="en-US" dirty="0"/>
          </a:p>
          <a:p>
            <a:r>
              <a:rPr lang="en-US" dirty="0"/>
              <a:t>Although we did the scheme designs ,we had the privilege to work with an amazing OEM on the protection and Automation side who was deeply involved in the configuration of the complete system.</a:t>
            </a:r>
          </a:p>
          <a:p>
            <a:endParaRPr lang="en-US" dirty="0"/>
          </a:p>
          <a:p>
            <a:r>
              <a:rPr lang="en-US" dirty="0"/>
              <a:t>Digital substations is nothing without an HMI</a:t>
            </a:r>
          </a:p>
        </p:txBody>
      </p:sp>
      <p:sp>
        <p:nvSpPr>
          <p:cNvPr id="4" name="Slide Number Placeholder 3">
            <a:extLst>
              <a:ext uri="{FF2B5EF4-FFF2-40B4-BE49-F238E27FC236}">
                <a16:creationId xmlns:a16="http://schemas.microsoft.com/office/drawing/2014/main" id="{A566CC0F-EBE9-FF39-25DF-237DD9E3BF3B}"/>
              </a:ext>
            </a:extLst>
          </p:cNvPr>
          <p:cNvSpPr>
            <a:spLocks noGrp="1"/>
          </p:cNvSpPr>
          <p:nvPr>
            <p:ph type="sldNum" sz="quarter" idx="5"/>
          </p:nvPr>
        </p:nvSpPr>
        <p:spPr/>
        <p:txBody>
          <a:bodyPr/>
          <a:lstStyle/>
          <a:p>
            <a:fld id="{2E437B8B-25A7-9F4D-8A9E-A0167EBBF132}" type="slidenum">
              <a:rPr lang="en-US" smtClean="0"/>
              <a:t>7</a:t>
            </a:fld>
            <a:endParaRPr lang="en-US"/>
          </a:p>
        </p:txBody>
      </p:sp>
    </p:spTree>
    <p:extLst>
      <p:ext uri="{BB962C8B-B14F-4D97-AF65-F5344CB8AC3E}">
        <p14:creationId xmlns:p14="http://schemas.microsoft.com/office/powerpoint/2010/main" val="150881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13DD3-4433-88A5-1E2E-93A0A6866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27BEC5-99F6-36BB-9651-E21111C15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E7986-52AE-669F-1253-069352444838}"/>
              </a:ext>
            </a:extLst>
          </p:cNvPr>
          <p:cNvSpPr>
            <a:spLocks noGrp="1"/>
          </p:cNvSpPr>
          <p:nvPr>
            <p:ph type="body" idx="1"/>
          </p:nvPr>
        </p:nvSpPr>
        <p:spPr/>
        <p:txBody>
          <a:bodyPr/>
          <a:lstStyle/>
          <a:p>
            <a:r>
              <a:rPr lang="en-US" dirty="0"/>
              <a:t>In terms of the hardware and technology in the secondary plant there was:</a:t>
            </a:r>
          </a:p>
        </p:txBody>
      </p:sp>
      <p:sp>
        <p:nvSpPr>
          <p:cNvPr id="4" name="Slide Number Placeholder 3">
            <a:extLst>
              <a:ext uri="{FF2B5EF4-FFF2-40B4-BE49-F238E27FC236}">
                <a16:creationId xmlns:a16="http://schemas.microsoft.com/office/drawing/2014/main" id="{39136575-5C51-1E34-7AB3-5DD60221F8B2}"/>
              </a:ext>
            </a:extLst>
          </p:cNvPr>
          <p:cNvSpPr>
            <a:spLocks noGrp="1"/>
          </p:cNvSpPr>
          <p:nvPr>
            <p:ph type="sldNum" sz="quarter" idx="5"/>
          </p:nvPr>
        </p:nvSpPr>
        <p:spPr/>
        <p:txBody>
          <a:bodyPr/>
          <a:lstStyle/>
          <a:p>
            <a:fld id="{2E437B8B-25A7-9F4D-8A9E-A0167EBBF132}" type="slidenum">
              <a:rPr lang="en-US" smtClean="0"/>
              <a:t>8</a:t>
            </a:fld>
            <a:endParaRPr lang="en-US"/>
          </a:p>
        </p:txBody>
      </p:sp>
    </p:spTree>
    <p:extLst>
      <p:ext uri="{BB962C8B-B14F-4D97-AF65-F5344CB8AC3E}">
        <p14:creationId xmlns:p14="http://schemas.microsoft.com/office/powerpoint/2010/main" val="853787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EA80-867B-7CB6-C02D-9DA37885C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B3DCE-AD43-C220-9E03-535AE1675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A2959-AD3D-9C74-2B47-D14768AB88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D22845-E869-9D1A-1D30-6884727BFFF2}"/>
              </a:ext>
            </a:extLst>
          </p:cNvPr>
          <p:cNvSpPr>
            <a:spLocks noGrp="1"/>
          </p:cNvSpPr>
          <p:nvPr>
            <p:ph type="sldNum" sz="quarter" idx="5"/>
          </p:nvPr>
        </p:nvSpPr>
        <p:spPr/>
        <p:txBody>
          <a:bodyPr/>
          <a:lstStyle/>
          <a:p>
            <a:fld id="{2E437B8B-25A7-9F4D-8A9E-A0167EBBF132}" type="slidenum">
              <a:rPr lang="en-US" smtClean="0"/>
              <a:t>9</a:t>
            </a:fld>
            <a:endParaRPr lang="en-US"/>
          </a:p>
        </p:txBody>
      </p:sp>
    </p:spTree>
    <p:extLst>
      <p:ext uri="{BB962C8B-B14F-4D97-AF65-F5344CB8AC3E}">
        <p14:creationId xmlns:p14="http://schemas.microsoft.com/office/powerpoint/2010/main" val="329401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100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84952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72732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177921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718445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3097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407887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076009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757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6824EB-5FD1-E448-ACE7-86F5B85E80F4}"/>
              </a:ext>
            </a:extLst>
          </p:cNvPr>
          <p:cNvPicPr>
            <a:picLocks noChangeAspect="1"/>
          </p:cNvPicPr>
          <p:nvPr/>
        </p:nvPicPr>
        <p:blipFill>
          <a:blip r:embed="rId3"/>
          <a:srcRect t="145" b="145"/>
          <a:stretch/>
        </p:blipFill>
        <p:spPr>
          <a:xfrm>
            <a:off x="0" y="2861"/>
            <a:ext cx="9144000" cy="6855139"/>
          </a:xfrm>
          <a:prstGeom prst="rect">
            <a:avLst/>
          </a:prstGeom>
        </p:spPr>
      </p:pic>
      <p:sp>
        <p:nvSpPr>
          <p:cNvPr id="16" name="Rectangle 15">
            <a:extLst>
              <a:ext uri="{FF2B5EF4-FFF2-40B4-BE49-F238E27FC236}">
                <a16:creationId xmlns:a16="http://schemas.microsoft.com/office/drawing/2014/main" id="{D1652B66-0535-6140-AC7C-8A70F5C05CFC}"/>
              </a:ext>
            </a:extLst>
          </p:cNvPr>
          <p:cNvSpPr/>
          <p:nvPr/>
        </p:nvSpPr>
        <p:spPr>
          <a:xfrm>
            <a:off x="0" y="2321783"/>
            <a:ext cx="9144000" cy="1005873"/>
          </a:xfrm>
          <a:prstGeom prst="rect">
            <a:avLst/>
          </a:prstGeom>
          <a:solidFill>
            <a:schemeClr val="bg1">
              <a:alpha val="764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369423-4749-FA40-9148-41BAAD5B3B73}"/>
              </a:ext>
            </a:extLst>
          </p:cNvPr>
          <p:cNvSpPr/>
          <p:nvPr/>
        </p:nvSpPr>
        <p:spPr>
          <a:xfrm>
            <a:off x="520065" y="2132397"/>
            <a:ext cx="8103869" cy="1154162"/>
          </a:xfrm>
          <a:prstGeom prst="rect">
            <a:avLst/>
          </a:prstGeom>
        </p:spPr>
        <p:txBody>
          <a:bodyPr wrap="square">
            <a:spAutoFit/>
          </a:bodyPr>
          <a:lstStyle/>
          <a:p>
            <a:pPr algn="ctr"/>
            <a:r>
              <a:rPr lang="en-US" sz="2100" dirty="0">
                <a:solidFill>
                  <a:srgbClr val="13313A"/>
                </a:solidFill>
                <a:latin typeface="Georgia" panose="02040502050405020303" pitchFamily="18" charset="0"/>
              </a:rPr>
              <a:t> </a:t>
            </a:r>
            <a:endParaRPr lang="en-US" sz="2100" i="1" dirty="0">
              <a:solidFill>
                <a:srgbClr val="13313A"/>
              </a:solidFill>
              <a:latin typeface="Georgia" panose="02040502050405020303" pitchFamily="18" charset="0"/>
            </a:endParaRPr>
          </a:p>
          <a:p>
            <a:pPr algn="ctr">
              <a:spcBef>
                <a:spcPct val="0"/>
              </a:spcBef>
              <a:buFont typeface="Arial" panose="020B0604020202020204" pitchFamily="34" charset="0"/>
              <a:buNone/>
            </a:pPr>
            <a:r>
              <a:rPr lang="en-US" sz="2400" dirty="0"/>
              <a:t>Smart Substations for Smart Grids: </a:t>
            </a:r>
          </a:p>
          <a:p>
            <a:pPr algn="ctr">
              <a:spcBef>
                <a:spcPct val="0"/>
              </a:spcBef>
              <a:buFont typeface="Arial" panose="020B0604020202020204" pitchFamily="34" charset="0"/>
              <a:buNone/>
            </a:pPr>
            <a:r>
              <a:rPr lang="en-US" sz="2400" dirty="0"/>
              <a:t>Pioneering Digital Protection in Namibia</a:t>
            </a:r>
            <a:endParaRPr lang="en-ZA" altLang="en-US" sz="21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02E626A-4E65-DE4C-BE69-16CBB2D97DA0}"/>
              </a:ext>
            </a:extLst>
          </p:cNvPr>
          <p:cNvSpPr txBox="1"/>
          <p:nvPr/>
        </p:nvSpPr>
        <p:spPr>
          <a:xfrm>
            <a:off x="1217929" y="4869382"/>
            <a:ext cx="6708140" cy="1287532"/>
          </a:xfrm>
          <a:prstGeom prst="rect">
            <a:avLst/>
          </a:prstGeom>
          <a:noFill/>
        </p:spPr>
        <p:txBody>
          <a:bodyPr wrap="square" rtlCol="0">
            <a:spAutoFit/>
          </a:bodyPr>
          <a:lstStyle/>
          <a:p>
            <a:pPr algn="ctr">
              <a:lnSpc>
                <a:spcPct val="150000"/>
              </a:lnSpc>
            </a:pPr>
            <a:r>
              <a:rPr lang="en-ZA" altLang="en-US" b="1" dirty="0">
                <a:solidFill>
                  <a:schemeClr val="bg1"/>
                </a:solidFill>
                <a:latin typeface="Arial" panose="020B0604020202020204" pitchFamily="34" charset="0"/>
                <a:cs typeface="Arial" panose="020B0604020202020204" pitchFamily="34" charset="0"/>
              </a:rPr>
              <a:t>Presented by Herman Mare, BEng Electrical</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General Manager</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ACTOM Protection and Control</a:t>
            </a:r>
          </a:p>
        </p:txBody>
      </p:sp>
      <p:pic>
        <p:nvPicPr>
          <p:cNvPr id="5" name="Picture 4" descr="A blue sign with white text&#10;&#10;AI-generated content may be incorrect.">
            <a:extLst>
              <a:ext uri="{FF2B5EF4-FFF2-40B4-BE49-F238E27FC236}">
                <a16:creationId xmlns:a16="http://schemas.microsoft.com/office/drawing/2014/main" id="{36288795-9F06-5E2D-3293-9A76B09D41F4}"/>
              </a:ext>
            </a:extLst>
          </p:cNvPr>
          <p:cNvPicPr>
            <a:picLocks noChangeAspect="1"/>
          </p:cNvPicPr>
          <p:nvPr/>
        </p:nvPicPr>
        <p:blipFill>
          <a:blip r:embed="rId4"/>
          <a:stretch>
            <a:fillRect/>
          </a:stretch>
        </p:blipFill>
        <p:spPr>
          <a:xfrm>
            <a:off x="7559895" y="5288624"/>
            <a:ext cx="1387022" cy="868290"/>
          </a:xfrm>
          <a:prstGeom prst="rect">
            <a:avLst/>
          </a:prstGeom>
        </p:spPr>
      </p:pic>
    </p:spTree>
    <p:extLst>
      <p:ext uri="{BB962C8B-B14F-4D97-AF65-F5344CB8AC3E}">
        <p14:creationId xmlns:p14="http://schemas.microsoft.com/office/powerpoint/2010/main" val="239888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726D9B-489C-5E93-E2D2-A21631FFE9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1C5964-C64C-9FA7-1EDB-56363CEFE8AD}"/>
              </a:ext>
            </a:extLst>
          </p:cNvPr>
          <p:cNvSpPr txBox="1"/>
          <p:nvPr/>
        </p:nvSpPr>
        <p:spPr>
          <a:xfrm>
            <a:off x="433179" y="1153439"/>
            <a:ext cx="3276451"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3300" dirty="0">
              <a:latin typeface="+mj-lt"/>
              <a:ea typeface="+mj-ea"/>
              <a:cs typeface="+mj-cs"/>
            </a:endParaRPr>
          </a:p>
        </p:txBody>
      </p:sp>
      <p:sp>
        <p:nvSpPr>
          <p:cNvPr id="3" name="Rectangle 1">
            <a:extLst>
              <a:ext uri="{FF2B5EF4-FFF2-40B4-BE49-F238E27FC236}">
                <a16:creationId xmlns:a16="http://schemas.microsoft.com/office/drawing/2014/main" id="{816B4E85-10E5-6D09-95E3-E3EA5E139E4D}"/>
              </a:ext>
            </a:extLst>
          </p:cNvPr>
          <p:cNvSpPr>
            <a:spLocks noChangeArrowheads="1"/>
          </p:cNvSpPr>
          <p:nvPr/>
        </p:nvSpPr>
        <p:spPr bwMode="auto">
          <a:xfrm>
            <a:off x="452571" y="1292560"/>
            <a:ext cx="3182691" cy="33206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285750" indent="-228600" defTabSz="914400" fontAlgn="base">
              <a:lnSpc>
                <a:spcPct val="90000"/>
              </a:lnSpc>
              <a:spcBef>
                <a:spcPct val="0"/>
              </a:spcBef>
              <a:spcAft>
                <a:spcPts val="600"/>
              </a:spcAft>
              <a:buFont typeface="Arial" panose="020B0604020202020204" pitchFamily="34" charset="0"/>
              <a:buChar char="•"/>
            </a:pPr>
            <a:r>
              <a:rPr lang="en-US" altLang="en-US" sz="1900" dirty="0">
                <a:latin typeface="Arial" panose="020B0604020202020204" pitchFamily="34" charset="0"/>
                <a:cs typeface="Arial" panose="020B0604020202020204" pitchFamily="34" charset="0"/>
              </a:rPr>
              <a:t>Dual Protection Systems, Main  and Backup.</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Digital sampled values + hardwired CT/VT.</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Dual redundant LANs A/B.</a:t>
            </a:r>
          </a:p>
        </p:txBody>
      </p:sp>
      <p:pic>
        <p:nvPicPr>
          <p:cNvPr id="10" name="Picture 9">
            <a:extLst>
              <a:ext uri="{FF2B5EF4-FFF2-40B4-BE49-F238E27FC236}">
                <a16:creationId xmlns:a16="http://schemas.microsoft.com/office/drawing/2014/main" id="{74815D4D-EF43-5642-35D9-E5779CBE56A4}"/>
              </a:ext>
            </a:extLst>
          </p:cNvPr>
          <p:cNvPicPr>
            <a:picLocks noChangeAspect="1"/>
          </p:cNvPicPr>
          <p:nvPr/>
        </p:nvPicPr>
        <p:blipFill>
          <a:blip r:embed="rId3"/>
          <a:srcRect l="29720" r="33042" b="-1"/>
          <a:stretch>
            <a:fillRect/>
          </a:stretch>
        </p:blipFill>
        <p:spPr>
          <a:xfrm>
            <a:off x="3984919" y="-435425"/>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a:extLst>
              <a:ext uri="{FF2B5EF4-FFF2-40B4-BE49-F238E27FC236}">
                <a16:creationId xmlns:a16="http://schemas.microsoft.com/office/drawing/2014/main" id="{0EBD8A1E-52BD-C234-9441-5C996F27BADE}"/>
              </a:ext>
            </a:extLst>
          </p:cNvPr>
          <p:cNvPicPr>
            <a:picLocks noChangeAspect="1"/>
          </p:cNvPicPr>
          <p:nvPr/>
        </p:nvPicPr>
        <p:blipFill>
          <a:blip r:embed="rId4"/>
          <a:srcRect t="7539" b="7539"/>
          <a:stretch/>
        </p:blipFill>
        <p:spPr>
          <a:xfrm>
            <a:off x="0" y="5342021"/>
            <a:ext cx="9156900" cy="1541664"/>
          </a:xfrm>
          <a:prstGeom prst="rect">
            <a:avLst/>
          </a:prstGeom>
        </p:spPr>
      </p:pic>
      <p:sp>
        <p:nvSpPr>
          <p:cNvPr id="8" name="TextBox 7">
            <a:extLst>
              <a:ext uri="{FF2B5EF4-FFF2-40B4-BE49-F238E27FC236}">
                <a16:creationId xmlns:a16="http://schemas.microsoft.com/office/drawing/2014/main" id="{EC6CCCFA-EA73-A154-F824-C7964CFB2DBE}"/>
              </a:ext>
            </a:extLst>
          </p:cNvPr>
          <p:cNvSpPr txBox="1"/>
          <p:nvPr/>
        </p:nvSpPr>
        <p:spPr>
          <a:xfrm>
            <a:off x="452571" y="468148"/>
            <a:ext cx="3691890" cy="590931"/>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System Redundancy &amp; Legacy Compatibility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54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FADC31-E630-FB82-1C0E-0B13256641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4DF6E3-7492-4DD3-AB27-00733E822963}"/>
              </a:ext>
            </a:extLst>
          </p:cNvPr>
          <p:cNvPicPr>
            <a:picLocks noChangeAspect="1"/>
          </p:cNvPicPr>
          <p:nvPr/>
        </p:nvPicPr>
        <p:blipFill>
          <a:blip r:embed="rId3"/>
          <a:srcRect l="19624" r="24593" b="-1"/>
          <a:stretch>
            <a:fillRect/>
          </a:stretch>
        </p:blipFill>
        <p:spPr>
          <a:xfrm>
            <a:off x="2658683" y="25695"/>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4E96EA3-0FFD-E261-FAB7-D83676FDC1F4}"/>
              </a:ext>
            </a:extLst>
          </p:cNvPr>
          <p:cNvSpPr txBox="1"/>
          <p:nvPr/>
        </p:nvSpPr>
        <p:spPr>
          <a:xfrm>
            <a:off x="628650" y="803208"/>
            <a:ext cx="2866641"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200" dirty="0">
              <a:latin typeface="+mj-lt"/>
              <a:ea typeface="+mj-ea"/>
              <a:cs typeface="+mj-cs"/>
            </a:endParaRPr>
          </a:p>
        </p:txBody>
      </p:sp>
      <p:sp>
        <p:nvSpPr>
          <p:cNvPr id="3" name="Rectangle 1">
            <a:extLst>
              <a:ext uri="{FF2B5EF4-FFF2-40B4-BE49-F238E27FC236}">
                <a16:creationId xmlns:a16="http://schemas.microsoft.com/office/drawing/2014/main" id="{996B9B52-CAC4-F9F8-94F0-3AF24BCF5634}"/>
              </a:ext>
            </a:extLst>
          </p:cNvPr>
          <p:cNvSpPr>
            <a:spLocks noChangeArrowheads="1"/>
          </p:cNvSpPr>
          <p:nvPr/>
        </p:nvSpPr>
        <p:spPr bwMode="auto">
          <a:xfrm>
            <a:off x="434875" y="857434"/>
            <a:ext cx="3518376" cy="3742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US" dirty="0">
                <a:latin typeface="Arial" panose="020B0604020202020204" pitchFamily="34" charset="0"/>
                <a:cs typeface="Arial" panose="020B0604020202020204" pitchFamily="34" charset="0"/>
              </a:rPr>
              <a:t>Incorrect Network configurations caused congestion.</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Also identified network hardware oversight- blessing in disguise.</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US" b="1" dirty="0">
                <a:latin typeface="Arial" panose="020B0604020202020204" pitchFamily="34" charset="0"/>
                <a:cs typeface="Arial" panose="020B0604020202020204" pitchFamily="34" charset="0"/>
              </a:rPr>
              <a:t>Engineers are ready for Digital Substations: </a:t>
            </a:r>
            <a:r>
              <a:rPr lang="en-US" altLang="en-US" b="1" dirty="0">
                <a:latin typeface="Arial" panose="020B0604020202020204" pitchFamily="34" charset="0"/>
              </a:rPr>
              <a:t>End customers, OEM and contractors.</a:t>
            </a:r>
            <a:endParaRPr lang="en-US" altLang="en-US" b="1" dirty="0">
              <a:latin typeface="Arial" panose="020B0604020202020204" pitchFamily="34" charset="0"/>
              <a:cs typeface="Arial" panose="020B0604020202020204" pitchFamily="34" charset="0"/>
            </a:endParaRP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US" dirty="0">
                <a:latin typeface="Arial" panose="020B0604020202020204" pitchFamily="34" charset="0"/>
                <a:cs typeface="Arial" panose="020B0604020202020204" pitchFamily="34" charset="0"/>
              </a:rPr>
              <a:t>Could have better designs by fully embracing technology.</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US" dirty="0">
                <a:latin typeface="Arial" panose="020B0604020202020204" pitchFamily="34" charset="0"/>
                <a:cs typeface="Arial" panose="020B0604020202020204" pitchFamily="34" charset="0"/>
              </a:rPr>
              <a:t>Technology to try: Software defined Networks</a:t>
            </a:r>
          </a:p>
          <a:p>
            <a:pPr marL="285750" lvl="0" indent="-285750" defTabSz="91440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Future paper on Redundancy and reliability</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en-US" b="0" i="0" u="none" strike="noStrike" cap="none" normalizeH="0" baseline="0" dirty="0">
              <a:ln>
                <a:noFill/>
              </a:ln>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3E70494-EE7E-A116-0296-CEB27603EEBB}"/>
              </a:ext>
            </a:extLst>
          </p:cNvPr>
          <p:cNvPicPr>
            <a:picLocks noChangeAspect="1"/>
          </p:cNvPicPr>
          <p:nvPr/>
        </p:nvPicPr>
        <p:blipFill>
          <a:blip r:embed="rId4"/>
          <a:srcRect t="7539" b="7539"/>
          <a:stretch/>
        </p:blipFill>
        <p:spPr>
          <a:xfrm>
            <a:off x="2286" y="5342021"/>
            <a:ext cx="9156900" cy="1541664"/>
          </a:xfrm>
          <a:prstGeom prst="rect">
            <a:avLst/>
          </a:prstGeom>
        </p:spPr>
      </p:pic>
      <p:sp>
        <p:nvSpPr>
          <p:cNvPr id="11" name="TextBox 10">
            <a:extLst>
              <a:ext uri="{FF2B5EF4-FFF2-40B4-BE49-F238E27FC236}">
                <a16:creationId xmlns:a16="http://schemas.microsoft.com/office/drawing/2014/main" id="{1E6517BA-CD7F-333F-4656-FEB7F231AE1A}"/>
              </a:ext>
            </a:extLst>
          </p:cNvPr>
          <p:cNvSpPr txBox="1"/>
          <p:nvPr/>
        </p:nvSpPr>
        <p:spPr>
          <a:xfrm>
            <a:off x="452571" y="468148"/>
            <a:ext cx="4443894"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Lessons Learned/ Challenges faced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185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2C1E-341E-FB08-CF91-10E5522EB3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E25214-2575-EF62-6485-1F76C273E4DC}"/>
              </a:ext>
            </a:extLst>
          </p:cNvPr>
          <p:cNvSpPr txBox="1"/>
          <p:nvPr/>
        </p:nvSpPr>
        <p:spPr>
          <a:xfrm>
            <a:off x="452571" y="468148"/>
            <a:ext cx="7210972" cy="369332"/>
          </a:xfrm>
          <a:prstGeom prst="rect">
            <a:avLst/>
          </a:prstGeom>
          <a:noFill/>
        </p:spPr>
        <p:txBody>
          <a:bodyPr wrap="square" rtlCol="0">
            <a:spAutoFit/>
          </a:bodyPr>
          <a:lstStyle/>
          <a:p>
            <a:r>
              <a:rPr lang="en-ZA" b="1" dirty="0"/>
              <a:t>Conclusion</a:t>
            </a:r>
            <a:endParaRPr lang="en-ZA" dirty="0"/>
          </a:p>
        </p:txBody>
      </p:sp>
      <p:sp>
        <p:nvSpPr>
          <p:cNvPr id="4" name="Rectangle 1">
            <a:extLst>
              <a:ext uri="{FF2B5EF4-FFF2-40B4-BE49-F238E27FC236}">
                <a16:creationId xmlns:a16="http://schemas.microsoft.com/office/drawing/2014/main" id="{56D9FF27-0EDC-1223-B97D-FBBEFF6EBDCA}"/>
              </a:ext>
            </a:extLst>
          </p:cNvPr>
          <p:cNvSpPr>
            <a:spLocks noChangeArrowheads="1"/>
          </p:cNvSpPr>
          <p:nvPr/>
        </p:nvSpPr>
        <p:spPr bwMode="auto">
          <a:xfrm>
            <a:off x="313989" y="1532208"/>
            <a:ext cx="300931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Namibia’s step into intelligent grids.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Model for African utilities.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Cannot be said better than this:</a:t>
            </a:r>
          </a:p>
        </p:txBody>
      </p:sp>
      <p:pic>
        <p:nvPicPr>
          <p:cNvPr id="5" name="Picture 4">
            <a:extLst>
              <a:ext uri="{FF2B5EF4-FFF2-40B4-BE49-F238E27FC236}">
                <a16:creationId xmlns:a16="http://schemas.microsoft.com/office/drawing/2014/main" id="{D14E875C-DABA-5F6A-71A8-EB9B32B31152}"/>
              </a:ext>
            </a:extLst>
          </p:cNvPr>
          <p:cNvPicPr>
            <a:picLocks noChangeAspect="1"/>
          </p:cNvPicPr>
          <p:nvPr/>
        </p:nvPicPr>
        <p:blipFill>
          <a:blip r:embed="rId3"/>
          <a:stretch>
            <a:fillRect/>
          </a:stretch>
        </p:blipFill>
        <p:spPr>
          <a:xfrm>
            <a:off x="3448086" y="1435511"/>
            <a:ext cx="5196436" cy="3457362"/>
          </a:xfrm>
          <a:prstGeom prst="rect">
            <a:avLst/>
          </a:prstGeom>
          <a:effectLst>
            <a:outerShdw blurRad="50800" dist="50800" dir="5400000" algn="ctr" rotWithShape="0">
              <a:schemeClr val="tx1"/>
            </a:outerShdw>
          </a:effectLst>
        </p:spPr>
      </p:pic>
      <p:pic>
        <p:nvPicPr>
          <p:cNvPr id="3" name="Picture 2">
            <a:extLst>
              <a:ext uri="{FF2B5EF4-FFF2-40B4-BE49-F238E27FC236}">
                <a16:creationId xmlns:a16="http://schemas.microsoft.com/office/drawing/2014/main" id="{596C68C8-2971-A197-DE99-0AD803FD9080}"/>
              </a:ext>
            </a:extLst>
          </p:cNvPr>
          <p:cNvPicPr>
            <a:picLocks noChangeAspect="1"/>
          </p:cNvPicPr>
          <p:nvPr/>
        </p:nvPicPr>
        <p:blipFill>
          <a:blip r:embed="rId4"/>
          <a:srcRect t="7539" b="7539"/>
          <a:stretch/>
        </p:blipFill>
        <p:spPr>
          <a:xfrm>
            <a:off x="-34355" y="5342021"/>
            <a:ext cx="9156900" cy="1541664"/>
          </a:xfrm>
          <a:prstGeom prst="rect">
            <a:avLst/>
          </a:prstGeom>
        </p:spPr>
      </p:pic>
    </p:spTree>
    <p:extLst>
      <p:ext uri="{BB962C8B-B14F-4D97-AF65-F5344CB8AC3E}">
        <p14:creationId xmlns:p14="http://schemas.microsoft.com/office/powerpoint/2010/main" val="888062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68E4E-1A25-ED43-B636-C1F7DA59346E}"/>
              </a:ext>
            </a:extLst>
          </p:cNvPr>
          <p:cNvPicPr>
            <a:picLocks noChangeAspect="1"/>
          </p:cNvPicPr>
          <p:nvPr/>
        </p:nvPicPr>
        <p:blipFill>
          <a:blip r:embed="rId3"/>
          <a:srcRect/>
          <a:stretch/>
        </p:blipFill>
        <p:spPr>
          <a:xfrm>
            <a:off x="741" y="2862"/>
            <a:ext cx="9117447" cy="6855137"/>
          </a:xfrm>
          <a:prstGeom prst="rect">
            <a:avLst/>
          </a:prstGeom>
        </p:spPr>
      </p:pic>
      <p:sp>
        <p:nvSpPr>
          <p:cNvPr id="20" name="Rectangle 19">
            <a:extLst>
              <a:ext uri="{FF2B5EF4-FFF2-40B4-BE49-F238E27FC236}">
                <a16:creationId xmlns:a16="http://schemas.microsoft.com/office/drawing/2014/main" id="{1B93354C-C428-894D-8EF4-53EF36AB400F}"/>
              </a:ext>
            </a:extLst>
          </p:cNvPr>
          <p:cNvSpPr/>
          <p:nvPr/>
        </p:nvSpPr>
        <p:spPr>
          <a:xfrm>
            <a:off x="520065" y="5123274"/>
            <a:ext cx="8103869" cy="1323439"/>
          </a:xfrm>
          <a:prstGeom prst="rect">
            <a:avLst/>
          </a:prstGeom>
        </p:spPr>
        <p:txBody>
          <a:bodyPr wrap="square">
            <a:spAutoFit/>
          </a:bodyPr>
          <a:lstStyle/>
          <a:p>
            <a:pPr algn="ctr"/>
            <a:r>
              <a:rPr lang="en-ZA" altLang="en-US" sz="4000" b="1" dirty="0">
                <a:solidFill>
                  <a:schemeClr val="bg1"/>
                </a:solidFill>
                <a:latin typeface="Arial" panose="020B0604020202020204" pitchFamily="34" charset="0"/>
                <a:cs typeface="Arial" panose="020B0604020202020204" pitchFamily="34" charset="0"/>
              </a:rPr>
              <a:t>Be inspired:</a:t>
            </a:r>
          </a:p>
          <a:p>
            <a:pPr algn="ctr"/>
            <a:r>
              <a:rPr lang="en-ZA" altLang="en-US" sz="4000" b="1" dirty="0">
                <a:solidFill>
                  <a:schemeClr val="bg1"/>
                </a:solidFill>
                <a:latin typeface="Arial" panose="020B0604020202020204" pitchFamily="34" charset="0"/>
                <a:cs typeface="Arial" panose="020B0604020202020204" pitchFamily="34" charset="0"/>
              </a:rPr>
              <a:t>Dream Big</a:t>
            </a:r>
          </a:p>
        </p:txBody>
      </p:sp>
    </p:spTree>
    <p:extLst>
      <p:ext uri="{BB962C8B-B14F-4D97-AF65-F5344CB8AC3E}">
        <p14:creationId xmlns:p14="http://schemas.microsoft.com/office/powerpoint/2010/main" val="276059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C panels ready for FAT.">
            <a:extLst>
              <a:ext uri="{FF2B5EF4-FFF2-40B4-BE49-F238E27FC236}">
                <a16:creationId xmlns:a16="http://schemas.microsoft.com/office/drawing/2014/main" id="{C8914E18-52FB-F28F-7625-84E48CC2E569}"/>
              </a:ext>
            </a:extLst>
          </p:cNvPr>
          <p:cNvPicPr>
            <a:picLocks noChangeAspect="1"/>
          </p:cNvPicPr>
          <p:nvPr/>
        </p:nvPicPr>
        <p:blipFill>
          <a:blip r:embed="rId3" cstate="print">
            <a:extLst>
              <a:ext uri="{28A0092B-C50C-407E-A947-70E740481C1C}">
                <a14:useLocalDpi xmlns:a14="http://schemas.microsoft.com/office/drawing/2010/main" val="0"/>
              </a:ext>
            </a:extLst>
          </a:blip>
          <a:srcRect l="2311" r="18378"/>
          <a:stretch>
            <a:fillRect/>
          </a:stretch>
        </p:blipFill>
        <p:spPr bwMode="auto">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1">
            <a:extLst>
              <a:ext uri="{FF2B5EF4-FFF2-40B4-BE49-F238E27FC236}">
                <a16:creationId xmlns:a16="http://schemas.microsoft.com/office/drawing/2014/main" id="{5BDA14D9-165E-49AB-EF76-983D761F1B67}"/>
              </a:ext>
            </a:extLst>
          </p:cNvPr>
          <p:cNvSpPr>
            <a:spLocks noChangeArrowheads="1"/>
          </p:cNvSpPr>
          <p:nvPr/>
        </p:nvSpPr>
        <p:spPr bwMode="auto">
          <a:xfrm>
            <a:off x="458446" y="1121285"/>
            <a:ext cx="2866641" cy="3742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cap="none" normalizeH="0" baseline="0" dirty="0">
                <a:ln>
                  <a:noFill/>
                </a:ln>
                <a:effectLst/>
                <a:latin typeface="Arial" panose="020B0604020202020204" pitchFamily="34" charset="0"/>
                <a:cs typeface="Arial" panose="020B0604020202020204" pitchFamily="34" charset="0"/>
              </a:rPr>
              <a:t>An African Success Story</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Namibia’s first fully digital substation (</a:t>
            </a:r>
            <a:r>
              <a:rPr kumimoji="0" lang="en-US" altLang="en-US" b="0" i="0" u="none" strike="noStrike" cap="none" normalizeH="0" baseline="0" dirty="0" err="1">
                <a:ln>
                  <a:noFill/>
                </a:ln>
                <a:effectLst/>
                <a:latin typeface="Arial" panose="020B0604020202020204" pitchFamily="34" charset="0"/>
                <a:cs typeface="Arial" panose="020B0604020202020204" pitchFamily="34" charset="0"/>
              </a:rPr>
              <a:t>Sekelduin</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Hybrid architecture: conventional + IEC 61850 process bus.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Sets benchmark for Africa, a transition towards intelligent grid systems</a:t>
            </a:r>
          </a:p>
        </p:txBody>
      </p:sp>
      <p:sp>
        <p:nvSpPr>
          <p:cNvPr id="2" name="TextBox 1">
            <a:extLst>
              <a:ext uri="{FF2B5EF4-FFF2-40B4-BE49-F238E27FC236}">
                <a16:creationId xmlns:a16="http://schemas.microsoft.com/office/drawing/2014/main" id="{D1DB989C-87D2-3441-A8B3-71F8F226CECB}"/>
              </a:ext>
            </a:extLst>
          </p:cNvPr>
          <p:cNvSpPr txBox="1"/>
          <p:nvPr/>
        </p:nvSpPr>
        <p:spPr>
          <a:xfrm>
            <a:off x="628650" y="365125"/>
            <a:ext cx="2866641"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500" dirty="0">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0D3BA743-A5F3-0420-3DD5-A91C8DCFC3EA}"/>
              </a:ext>
            </a:extLst>
          </p:cNvPr>
          <p:cNvPicPr>
            <a:picLocks noChangeAspect="1"/>
          </p:cNvPicPr>
          <p:nvPr/>
        </p:nvPicPr>
        <p:blipFill>
          <a:blip r:embed="rId4"/>
          <a:srcRect t="7539" b="7539"/>
          <a:stretch/>
        </p:blipFill>
        <p:spPr>
          <a:xfrm>
            <a:off x="-34355" y="5342021"/>
            <a:ext cx="9156900" cy="1541664"/>
          </a:xfrm>
          <a:prstGeom prst="rect">
            <a:avLst/>
          </a:prstGeom>
        </p:spPr>
      </p:pic>
      <p:sp>
        <p:nvSpPr>
          <p:cNvPr id="7" name="TextBox 6">
            <a:extLst>
              <a:ext uri="{FF2B5EF4-FFF2-40B4-BE49-F238E27FC236}">
                <a16:creationId xmlns:a16="http://schemas.microsoft.com/office/drawing/2014/main" id="{7A285100-2DC0-C0A0-9CD5-A4BF8820D82F}"/>
              </a:ext>
            </a:extLst>
          </p:cNvPr>
          <p:cNvSpPr txBox="1"/>
          <p:nvPr/>
        </p:nvSpPr>
        <p:spPr>
          <a:xfrm>
            <a:off x="452571" y="468148"/>
            <a:ext cx="3691890" cy="341632"/>
          </a:xfrm>
          <a:prstGeom prst="rect">
            <a:avLst/>
          </a:prstGeom>
          <a:noFill/>
        </p:spPr>
        <p:txBody>
          <a:bodyPr wrap="square" rtlCol="0">
            <a:spAutoFit/>
          </a:bodyPr>
          <a:lstStyle/>
          <a:p>
            <a:pPr defTabSz="914400">
              <a:lnSpc>
                <a:spcPct val="90000"/>
              </a:lnSpc>
              <a:spcBef>
                <a:spcPct val="0"/>
              </a:spcBef>
              <a:spcAft>
                <a:spcPts val="600"/>
              </a:spcAft>
            </a:pPr>
            <a:r>
              <a:rPr lang="en-US" b="1" dirty="0"/>
              <a:t>Abstract / Context</a:t>
            </a:r>
            <a:endParaRPr lang="en-US" dirty="0"/>
          </a:p>
        </p:txBody>
      </p:sp>
    </p:spTree>
    <p:extLst>
      <p:ext uri="{BB962C8B-B14F-4D97-AF65-F5344CB8AC3E}">
        <p14:creationId xmlns:p14="http://schemas.microsoft.com/office/powerpoint/2010/main" val="81114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5EF453-FD96-5C7C-1E0D-6E38EF9CEA8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F7DE73-B805-5E29-80BC-095F72538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59122A-01CC-1969-E511-92D621D06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3B17A34-5FCE-3849-BF3F-BDD235B92434}"/>
              </a:ext>
            </a:extLst>
          </p:cNvPr>
          <p:cNvSpPr txBox="1"/>
          <p:nvPr/>
        </p:nvSpPr>
        <p:spPr>
          <a:xfrm>
            <a:off x="628650" y="365125"/>
            <a:ext cx="2866641"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500" dirty="0">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70644B4D-BE40-5958-C70D-E1E58FD95CB2}"/>
              </a:ext>
            </a:extLst>
          </p:cNvPr>
          <p:cNvPicPr>
            <a:picLocks noChangeAspect="1"/>
          </p:cNvPicPr>
          <p:nvPr/>
        </p:nvPicPr>
        <p:blipFill>
          <a:blip r:embed="rId3"/>
          <a:srcRect t="7539" b="7539"/>
          <a:stretch/>
        </p:blipFill>
        <p:spPr>
          <a:xfrm>
            <a:off x="-34355" y="5342021"/>
            <a:ext cx="9156900" cy="1541664"/>
          </a:xfrm>
          <a:prstGeom prst="rect">
            <a:avLst/>
          </a:prstGeom>
        </p:spPr>
      </p:pic>
      <p:pic>
        <p:nvPicPr>
          <p:cNvPr id="5" name="Picture 4">
            <a:extLst>
              <a:ext uri="{FF2B5EF4-FFF2-40B4-BE49-F238E27FC236}">
                <a16:creationId xmlns:a16="http://schemas.microsoft.com/office/drawing/2014/main" id="{836B5077-F439-521A-B32C-8F32DA97BF6F}"/>
              </a:ext>
            </a:extLst>
          </p:cNvPr>
          <p:cNvPicPr>
            <a:picLocks noChangeAspect="1"/>
          </p:cNvPicPr>
          <p:nvPr/>
        </p:nvPicPr>
        <p:blipFill>
          <a:blip r:embed="rId4"/>
          <a:stretch>
            <a:fillRect/>
          </a:stretch>
        </p:blipFill>
        <p:spPr>
          <a:xfrm rot="16200000">
            <a:off x="3750917" y="-111805"/>
            <a:ext cx="4281768" cy="5702291"/>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88CB1B98-D67A-0AD2-CF25-719BD90B4094}"/>
              </a:ext>
            </a:extLst>
          </p:cNvPr>
          <p:cNvSpPr txBox="1"/>
          <p:nvPr/>
        </p:nvSpPr>
        <p:spPr>
          <a:xfrm>
            <a:off x="227596" y="2249257"/>
            <a:ext cx="3016046" cy="1261884"/>
          </a:xfrm>
          <a:prstGeom prst="rect">
            <a:avLst/>
          </a:prstGeom>
          <a:noFill/>
        </p:spPr>
        <p:txBody>
          <a:bodyPr wrap="square">
            <a:spAutoFit/>
          </a:bodyPr>
          <a:lstStyle/>
          <a:p>
            <a:r>
              <a:rPr lang="en-ZA" sz="1900" kern="1200" dirty="0">
                <a:solidFill>
                  <a:schemeClr val="tx1"/>
                </a:solidFill>
                <a:effectLst/>
                <a:latin typeface="+mn-lt"/>
                <a:ea typeface="+mn-ea"/>
                <a:cs typeface="+mn-cs"/>
              </a:rPr>
              <a:t>Let us take some time to reflect on success and let it inspire us to create more engineering dreams.</a:t>
            </a:r>
            <a:endParaRPr lang="en-ZA" sz="1900" dirty="0"/>
          </a:p>
        </p:txBody>
      </p:sp>
    </p:spTree>
    <p:extLst>
      <p:ext uri="{BB962C8B-B14F-4D97-AF65-F5344CB8AC3E}">
        <p14:creationId xmlns:p14="http://schemas.microsoft.com/office/powerpoint/2010/main" val="172643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AD6F33-EE54-FD7B-6CC7-12F9DC2916A7}"/>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8FEE1BE4-53F1-1CAF-5995-363F2B573502}"/>
              </a:ext>
            </a:extLst>
          </p:cNvPr>
          <p:cNvSpPr>
            <a:spLocks noChangeArrowheads="1"/>
          </p:cNvSpPr>
          <p:nvPr/>
        </p:nvSpPr>
        <p:spPr bwMode="auto">
          <a:xfrm>
            <a:off x="452570" y="1111307"/>
            <a:ext cx="3182691" cy="33206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lnSpcReduction="10000"/>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en-US" sz="1900" dirty="0" err="1">
                <a:latin typeface="Arial" panose="020B0604020202020204" pitchFamily="34" charset="0"/>
                <a:cs typeface="Arial" panose="020B0604020202020204" pitchFamily="34" charset="0"/>
              </a:rPr>
              <a:t>Sekelduin</a:t>
            </a:r>
            <a:r>
              <a:rPr lang="en-US" altLang="en-US" sz="1900" dirty="0">
                <a:latin typeface="Arial" panose="020B0604020202020204" pitchFamily="34" charset="0"/>
                <a:cs typeface="Arial" panose="020B0604020202020204" pitchFamily="34" charset="0"/>
              </a:rPr>
              <a:t> near Swakopmund.</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African utilities: pressure to modernize, manage aging assets.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Benefits: interoperability, predictive maintenance, cybersecurity.</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Namibia bold step:</a:t>
            </a:r>
          </a:p>
          <a:p>
            <a:pPr marL="742950" lvl="1" indent="-228600" defTabSz="914400" fontAlgn="base">
              <a:lnSpc>
                <a:spcPct val="90000"/>
              </a:lnSpc>
              <a:spcBef>
                <a:spcPct val="0"/>
              </a:spcBef>
              <a:spcAft>
                <a:spcPts val="600"/>
              </a:spcAft>
              <a:buFont typeface="Arial" panose="020B0604020202020204" pitchFamily="34" charset="0"/>
              <a:buChar char="•"/>
            </a:pPr>
            <a:r>
              <a:rPr lang="en-US" altLang="en-US" sz="1900" dirty="0">
                <a:latin typeface="Arial" panose="020B0604020202020204" pitchFamily="34" charset="0"/>
                <a:cs typeface="Arial" panose="020B0604020202020204" pitchFamily="34" charset="0"/>
              </a:rPr>
              <a:t>Dream</a:t>
            </a:r>
          </a:p>
          <a:p>
            <a:pPr marL="742950" lvl="1" indent="-228600" defTabSz="914400" fontAlgn="base">
              <a:lnSpc>
                <a:spcPct val="90000"/>
              </a:lnSpc>
              <a:spcBef>
                <a:spcPct val="0"/>
              </a:spcBef>
              <a:spcAft>
                <a:spcPts val="600"/>
              </a:spcAft>
              <a:buFont typeface="Arial" panose="020B0604020202020204" pitchFamily="34" charset="0"/>
              <a:buChar char="•"/>
            </a:pPr>
            <a:r>
              <a:rPr lang="en-US" altLang="en-US" sz="1900" dirty="0">
                <a:latin typeface="Arial" panose="020B0604020202020204" pitchFamily="34" charset="0"/>
                <a:cs typeface="Arial" panose="020B0604020202020204" pitchFamily="34" charset="0"/>
              </a:rPr>
              <a:t>S</a:t>
            </a: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pecification</a:t>
            </a:r>
          </a:p>
          <a:p>
            <a:pPr marL="742950" lvl="1" indent="-228600" defTabSz="914400" fontAlgn="base">
              <a:lnSpc>
                <a:spcPct val="90000"/>
              </a:lnSpc>
              <a:spcBef>
                <a:spcPct val="0"/>
              </a:spcBef>
              <a:spcAft>
                <a:spcPts val="600"/>
              </a:spcAft>
              <a:buFont typeface="Arial" panose="020B0604020202020204" pitchFamily="34" charset="0"/>
              <a:buChar char="•"/>
            </a:pPr>
            <a:r>
              <a:rPr lang="en-US" altLang="en-US" sz="1900" dirty="0">
                <a:latin typeface="Arial" panose="020B0604020202020204" pitchFamily="34" charset="0"/>
                <a:cs typeface="Arial" panose="020B0604020202020204" pitchFamily="34" charset="0"/>
              </a:rPr>
              <a:t>Reality</a:t>
            </a:r>
            <a:endParaRPr kumimoji="0" lang="en-US" altLang="en-US" sz="1900" b="0" i="0" u="none" strike="noStrike" cap="none" normalizeH="0" baseline="0" dirty="0">
              <a:ln>
                <a:noFill/>
              </a:ln>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3A972D7-7461-A3B2-3040-F1E9EB247FD0}"/>
              </a:ext>
            </a:extLst>
          </p:cNvPr>
          <p:cNvPicPr>
            <a:picLocks noChangeAspect="1"/>
          </p:cNvPicPr>
          <p:nvPr/>
        </p:nvPicPr>
        <p:blipFill>
          <a:blip r:embed="rId3"/>
          <a:srcRect l="1667" r="6312"/>
          <a:stretch>
            <a:fillRect/>
          </a:stretch>
        </p:blipFill>
        <p:spPr>
          <a:xfrm>
            <a:off x="4806048" y="10"/>
            <a:ext cx="4326970" cy="575186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extBox 1">
            <a:extLst>
              <a:ext uri="{FF2B5EF4-FFF2-40B4-BE49-F238E27FC236}">
                <a16:creationId xmlns:a16="http://schemas.microsoft.com/office/drawing/2014/main" id="{6B86A5B0-0229-9239-6783-42EDB0DC081A}"/>
              </a:ext>
            </a:extLst>
          </p:cNvPr>
          <p:cNvSpPr txBox="1"/>
          <p:nvPr/>
        </p:nvSpPr>
        <p:spPr>
          <a:xfrm>
            <a:off x="628650" y="348651"/>
            <a:ext cx="5083892"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1900" dirty="0">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268F87C0-94FB-8306-1E16-933738D912BB}"/>
              </a:ext>
            </a:extLst>
          </p:cNvPr>
          <p:cNvPicPr>
            <a:picLocks noChangeAspect="1"/>
          </p:cNvPicPr>
          <p:nvPr/>
        </p:nvPicPr>
        <p:blipFill>
          <a:blip r:embed="rId4"/>
          <a:stretch>
            <a:fillRect/>
          </a:stretch>
        </p:blipFill>
        <p:spPr>
          <a:xfrm>
            <a:off x="7477810" y="0"/>
            <a:ext cx="1644735" cy="1111307"/>
          </a:xfrm>
          <a:prstGeom prst="rect">
            <a:avLst/>
          </a:prstGeom>
        </p:spPr>
      </p:pic>
      <p:pic>
        <p:nvPicPr>
          <p:cNvPr id="9" name="Picture 8">
            <a:extLst>
              <a:ext uri="{FF2B5EF4-FFF2-40B4-BE49-F238E27FC236}">
                <a16:creationId xmlns:a16="http://schemas.microsoft.com/office/drawing/2014/main" id="{A04AB83D-2975-7755-B7D7-8A12C9C67997}"/>
              </a:ext>
            </a:extLst>
          </p:cNvPr>
          <p:cNvPicPr>
            <a:picLocks noChangeAspect="1"/>
          </p:cNvPicPr>
          <p:nvPr/>
        </p:nvPicPr>
        <p:blipFill>
          <a:blip r:embed="rId5"/>
          <a:srcRect t="7539" b="7539"/>
          <a:stretch/>
        </p:blipFill>
        <p:spPr>
          <a:xfrm>
            <a:off x="2286" y="5342021"/>
            <a:ext cx="9156900" cy="1541664"/>
          </a:xfrm>
          <a:prstGeom prst="rect">
            <a:avLst/>
          </a:prstGeom>
        </p:spPr>
      </p:pic>
      <p:sp>
        <p:nvSpPr>
          <p:cNvPr id="12" name="TextBox 11">
            <a:extLst>
              <a:ext uri="{FF2B5EF4-FFF2-40B4-BE49-F238E27FC236}">
                <a16:creationId xmlns:a16="http://schemas.microsoft.com/office/drawing/2014/main" id="{C4AA0E06-1FAE-CCD9-A865-B86BDBD6EB12}"/>
              </a:ext>
            </a:extLst>
          </p:cNvPr>
          <p:cNvSpPr txBox="1"/>
          <p:nvPr/>
        </p:nvSpPr>
        <p:spPr>
          <a:xfrm>
            <a:off x="452570" y="468148"/>
            <a:ext cx="4355403"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Introduction: Digital Transformation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81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72F59-B767-E736-6900-D32913BDD00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707B646-50A6-6D9E-9A3E-79759DEA22DF}"/>
              </a:ext>
            </a:extLst>
          </p:cNvPr>
          <p:cNvSpPr txBox="1"/>
          <p:nvPr/>
        </p:nvSpPr>
        <p:spPr>
          <a:xfrm>
            <a:off x="628650" y="365125"/>
            <a:ext cx="2862072" cy="19380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4400" kern="1200" dirty="0">
              <a:solidFill>
                <a:schemeClr val="tx1"/>
              </a:solidFill>
              <a:latin typeface="Arial" panose="020B0604020202020204" pitchFamily="34" charset="0"/>
              <a:ea typeface="+mj-ea"/>
              <a:cs typeface="Arial" panose="020B0604020202020204" pitchFamily="34" charset="0"/>
            </a:endParaRPr>
          </a:p>
        </p:txBody>
      </p:sp>
      <p:sp>
        <p:nvSpPr>
          <p:cNvPr id="4" name="Rectangle 2">
            <a:extLst>
              <a:ext uri="{FF2B5EF4-FFF2-40B4-BE49-F238E27FC236}">
                <a16:creationId xmlns:a16="http://schemas.microsoft.com/office/drawing/2014/main" id="{A7369B92-8097-A0F4-F8F8-9A8FF3269B08}"/>
              </a:ext>
            </a:extLst>
          </p:cNvPr>
          <p:cNvSpPr>
            <a:spLocks noChangeArrowheads="1"/>
          </p:cNvSpPr>
          <p:nvPr/>
        </p:nvSpPr>
        <p:spPr bwMode="auto">
          <a:xfrm>
            <a:off x="548517" y="993173"/>
            <a:ext cx="3691890" cy="369437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132/66/33 kV indoor substation.</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Supports mining, industry, tourism, and residential demand.</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Key assets:</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60 MVA &amp; 20 MVA transformers.</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Mixed Technology Switchgear (132 &amp; 66 kV).</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Indoor design for coastal/desert resilience.</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Strategic objectives: grid reliability, renewable integration, digital diagnostics, copper theft prevention.</a:t>
            </a:r>
          </a:p>
        </p:txBody>
      </p:sp>
      <p:pic>
        <p:nvPicPr>
          <p:cNvPr id="3" name="Picture 2">
            <a:extLst>
              <a:ext uri="{FF2B5EF4-FFF2-40B4-BE49-F238E27FC236}">
                <a16:creationId xmlns:a16="http://schemas.microsoft.com/office/drawing/2014/main" id="{5CE88872-48CB-4ECD-F725-4D04F317C3B9}"/>
              </a:ext>
            </a:extLst>
          </p:cNvPr>
          <p:cNvPicPr>
            <a:picLocks noChangeAspect="1"/>
          </p:cNvPicPr>
          <p:nvPr/>
        </p:nvPicPr>
        <p:blipFill>
          <a:blip r:embed="rId3"/>
          <a:srcRect t="16863" r="2" b="32275"/>
          <a:stretch>
            <a:fillRect/>
          </a:stretch>
        </p:blipFill>
        <p:spPr>
          <a:xfrm>
            <a:off x="4144461" y="-489097"/>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1" name="Picture 10">
            <a:extLst>
              <a:ext uri="{FF2B5EF4-FFF2-40B4-BE49-F238E27FC236}">
                <a16:creationId xmlns:a16="http://schemas.microsoft.com/office/drawing/2014/main" id="{CF8083A2-1091-A83A-FE1B-B520B8696033}"/>
              </a:ext>
            </a:extLst>
          </p:cNvPr>
          <p:cNvPicPr>
            <a:picLocks noChangeAspect="1"/>
          </p:cNvPicPr>
          <p:nvPr/>
        </p:nvPicPr>
        <p:blipFill>
          <a:blip r:embed="rId4"/>
          <a:srcRect t="12777" r="2" b="10446"/>
          <a:stretch>
            <a:fillRect/>
          </a:stretch>
        </p:blipFill>
        <p:spPr>
          <a:xfrm>
            <a:off x="4005939" y="3264285"/>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2" name="TextBox 1">
            <a:extLst>
              <a:ext uri="{FF2B5EF4-FFF2-40B4-BE49-F238E27FC236}">
                <a16:creationId xmlns:a16="http://schemas.microsoft.com/office/drawing/2014/main" id="{077BE517-BB4A-4B4F-7B76-B6DFEB550933}"/>
              </a:ext>
            </a:extLst>
          </p:cNvPr>
          <p:cNvSpPr txBox="1"/>
          <p:nvPr/>
        </p:nvSpPr>
        <p:spPr>
          <a:xfrm>
            <a:off x="628649" y="548464"/>
            <a:ext cx="2855390" cy="222807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500" dirty="0">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0842F2D8-8783-9DE8-DB1A-DED7C38BDB5D}"/>
              </a:ext>
            </a:extLst>
          </p:cNvPr>
          <p:cNvPicPr>
            <a:picLocks noChangeAspect="1"/>
          </p:cNvPicPr>
          <p:nvPr/>
        </p:nvPicPr>
        <p:blipFill>
          <a:blip r:embed="rId5"/>
          <a:srcRect t="7539" b="7539"/>
          <a:stretch/>
        </p:blipFill>
        <p:spPr>
          <a:xfrm>
            <a:off x="-34356" y="5342021"/>
            <a:ext cx="9266845" cy="1541664"/>
          </a:xfrm>
          <a:prstGeom prst="rect">
            <a:avLst/>
          </a:prstGeom>
        </p:spPr>
      </p:pic>
      <p:sp>
        <p:nvSpPr>
          <p:cNvPr id="6" name="TextBox 5">
            <a:extLst>
              <a:ext uri="{FF2B5EF4-FFF2-40B4-BE49-F238E27FC236}">
                <a16:creationId xmlns:a16="http://schemas.microsoft.com/office/drawing/2014/main" id="{4C94F6BE-4AD8-3551-6380-CBE510B1DEA5}"/>
              </a:ext>
            </a:extLst>
          </p:cNvPr>
          <p:cNvSpPr txBox="1"/>
          <p:nvPr/>
        </p:nvSpPr>
        <p:spPr>
          <a:xfrm>
            <a:off x="452571" y="468148"/>
            <a:ext cx="3691890"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Project Overview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850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38042D-571E-26C4-71FA-193D13C309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C435EF-E67E-BF8D-8101-445D1283BA16}"/>
              </a:ext>
            </a:extLst>
          </p:cNvPr>
          <p:cNvPicPr>
            <a:picLocks noChangeAspect="1"/>
          </p:cNvPicPr>
          <p:nvPr/>
        </p:nvPicPr>
        <p:blipFill>
          <a:blip r:embed="rId3"/>
          <a:srcRect t="5282" r="-1" b="6773"/>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1D0ACC8-C8DC-7902-4889-C3F905014587}"/>
              </a:ext>
            </a:extLst>
          </p:cNvPr>
          <p:cNvSpPr txBox="1"/>
          <p:nvPr/>
        </p:nvSpPr>
        <p:spPr>
          <a:xfrm>
            <a:off x="643341" y="1315081"/>
            <a:ext cx="2866641"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500" dirty="0">
              <a:latin typeface="+mj-lt"/>
              <a:ea typeface="+mj-ea"/>
              <a:cs typeface="+mj-cs"/>
            </a:endParaRPr>
          </a:p>
        </p:txBody>
      </p:sp>
      <p:sp>
        <p:nvSpPr>
          <p:cNvPr id="3" name="Rectangle 1">
            <a:extLst>
              <a:ext uri="{FF2B5EF4-FFF2-40B4-BE49-F238E27FC236}">
                <a16:creationId xmlns:a16="http://schemas.microsoft.com/office/drawing/2014/main" id="{6CC8B644-C17D-E6E2-FF6A-B1CE6F3D99AD}"/>
              </a:ext>
            </a:extLst>
          </p:cNvPr>
          <p:cNvSpPr>
            <a:spLocks noChangeArrowheads="1"/>
          </p:cNvSpPr>
          <p:nvPr/>
        </p:nvSpPr>
        <p:spPr bwMode="auto">
          <a:xfrm>
            <a:off x="458446" y="950966"/>
            <a:ext cx="3199154" cy="3742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lnSpcReduction="10000"/>
          </a:bodyPr>
          <a:lstStyle/>
          <a:p>
            <a:pPr marL="285750" indent="-228600" defTabSz="914400" fontAlgn="base">
              <a:lnSpc>
                <a:spcPct val="90000"/>
              </a:lnSpc>
              <a:spcBef>
                <a:spcPct val="0"/>
              </a:spcBef>
              <a:spcAft>
                <a:spcPts val="600"/>
              </a:spcAft>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IEC 61850, then and now</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Hybrid protection:</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Main: fully digital IEC 61850 (process bus, SV, GOOSE).</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Backup: hybrid with hardwired CT/VT + GOOSE.</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Redundancy: dual PRP </a:t>
            </a:r>
            <a:r>
              <a:rPr kumimoji="0" lang="en-US" altLang="en-US" sz="2000" b="0" i="0" u="none" strike="noStrike" cap="none" normalizeH="0" baseline="0" dirty="0" err="1">
                <a:ln>
                  <a:noFill/>
                </a:ln>
                <a:effectLst/>
                <a:latin typeface="Arial" panose="020B0604020202020204" pitchFamily="34" charset="0"/>
                <a:cs typeface="Arial" panose="020B0604020202020204" pitchFamily="34" charset="0"/>
              </a:rPr>
              <a:t>fibre</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LANs  (A &amp; B).</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Compatibility with legacy Siemens relays.</a:t>
            </a:r>
          </a:p>
        </p:txBody>
      </p:sp>
      <p:pic>
        <p:nvPicPr>
          <p:cNvPr id="6" name="Picture 5">
            <a:extLst>
              <a:ext uri="{FF2B5EF4-FFF2-40B4-BE49-F238E27FC236}">
                <a16:creationId xmlns:a16="http://schemas.microsoft.com/office/drawing/2014/main" id="{5288DBC6-FA59-5C11-41E5-D21698C6FE5A}"/>
              </a:ext>
            </a:extLst>
          </p:cNvPr>
          <p:cNvPicPr>
            <a:picLocks noChangeAspect="1"/>
          </p:cNvPicPr>
          <p:nvPr/>
        </p:nvPicPr>
        <p:blipFill>
          <a:blip r:embed="rId4"/>
          <a:srcRect t="7539" b="7539"/>
          <a:stretch/>
        </p:blipFill>
        <p:spPr>
          <a:xfrm>
            <a:off x="-14691" y="5342021"/>
            <a:ext cx="9156900" cy="1541664"/>
          </a:xfrm>
          <a:prstGeom prst="rect">
            <a:avLst/>
          </a:prstGeom>
        </p:spPr>
      </p:pic>
      <p:sp>
        <p:nvSpPr>
          <p:cNvPr id="8" name="TextBox 7">
            <a:extLst>
              <a:ext uri="{FF2B5EF4-FFF2-40B4-BE49-F238E27FC236}">
                <a16:creationId xmlns:a16="http://schemas.microsoft.com/office/drawing/2014/main" id="{DEBE2F17-1E3D-841D-79BD-21BED9057FDD}"/>
              </a:ext>
            </a:extLst>
          </p:cNvPr>
          <p:cNvSpPr txBox="1"/>
          <p:nvPr/>
        </p:nvSpPr>
        <p:spPr>
          <a:xfrm>
            <a:off x="452571" y="468148"/>
            <a:ext cx="3691890"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Design Philosophy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784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7A9889-417B-47A1-B23D-77742C4564F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F3073D-6F92-020D-AD4A-7F3447377E0E}"/>
              </a:ext>
            </a:extLst>
          </p:cNvPr>
          <p:cNvPicPr>
            <a:picLocks noChangeAspect="1"/>
          </p:cNvPicPr>
          <p:nvPr/>
        </p:nvPicPr>
        <p:blipFill>
          <a:blip r:embed="rId3"/>
          <a:srcRect t="5830" r="1" b="22065"/>
          <a:stretch>
            <a:fillRect/>
          </a:stretch>
        </p:blipFill>
        <p:spPr>
          <a:xfrm>
            <a:off x="1891767" y="10"/>
            <a:ext cx="7252231"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A4FF4EF-AFCF-2385-92CF-AAB85F890087}"/>
              </a:ext>
            </a:extLst>
          </p:cNvPr>
          <p:cNvSpPr txBox="1"/>
          <p:nvPr/>
        </p:nvSpPr>
        <p:spPr>
          <a:xfrm>
            <a:off x="628650" y="1623654"/>
            <a:ext cx="2866641"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500" dirty="0">
              <a:latin typeface="+mj-lt"/>
              <a:ea typeface="+mj-ea"/>
              <a:cs typeface="+mj-cs"/>
            </a:endParaRPr>
          </a:p>
        </p:txBody>
      </p:sp>
      <p:sp>
        <p:nvSpPr>
          <p:cNvPr id="4" name="Rectangle 1">
            <a:extLst>
              <a:ext uri="{FF2B5EF4-FFF2-40B4-BE49-F238E27FC236}">
                <a16:creationId xmlns:a16="http://schemas.microsoft.com/office/drawing/2014/main" id="{8C6A8F43-3DC1-D799-5594-53679054F0D8}"/>
              </a:ext>
            </a:extLst>
          </p:cNvPr>
          <p:cNvSpPr>
            <a:spLocks noChangeArrowheads="1"/>
          </p:cNvSpPr>
          <p:nvPr/>
        </p:nvSpPr>
        <p:spPr bwMode="auto">
          <a:xfrm>
            <a:off x="452571" y="918539"/>
            <a:ext cx="3244358" cy="3742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Components: IEDs, PIUs, IMUs, relay panels.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Schemes:</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HV Feeder Protection.</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MV Feeder Protection.</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Transformer Protection.</a:t>
            </a:r>
          </a:p>
          <a:p>
            <a:pPr marL="742950" lvl="1" indent="-228600" defTabSz="914400" fontAlgn="base">
              <a:lnSpc>
                <a:spcPct val="90000"/>
              </a:lnSpc>
              <a:spcBef>
                <a:spcPct val="0"/>
              </a:spcBef>
              <a:spcAft>
                <a:spcPts val="600"/>
              </a:spcAft>
              <a:buFont typeface="Arial" panose="020B0604020202020204" pitchFamily="34" charset="0"/>
              <a:buChar char="•"/>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Busbar Protection.</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Bay Control: interlocking, command sequencing, HMI.</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Substation Automation: dual networks, SCADA, inter-</a:t>
            </a:r>
            <a:r>
              <a:rPr kumimoji="0" lang="en-US" altLang="en-US" b="0" i="0" u="none" strike="noStrike" cap="none" normalizeH="0" baseline="0" dirty="0" err="1">
                <a:ln>
                  <a:noFill/>
                </a:ln>
                <a:effectLst/>
                <a:latin typeface="Arial" panose="020B0604020202020204" pitchFamily="34" charset="0"/>
                <a:cs typeface="Arial" panose="020B0604020202020204" pitchFamily="34" charset="0"/>
              </a:rPr>
              <a:t>centre</a:t>
            </a:r>
            <a:r>
              <a:rPr kumimoji="0" lang="en-US" altLang="en-US" b="0" i="0" u="none" strike="noStrike" cap="none" normalizeH="0" baseline="0" dirty="0">
                <a:ln>
                  <a:noFill/>
                </a:ln>
                <a:effectLst/>
                <a:latin typeface="Arial" panose="020B0604020202020204" pitchFamily="34" charset="0"/>
                <a:cs typeface="Arial" panose="020B0604020202020204" pitchFamily="34" charset="0"/>
              </a:rPr>
              <a:t> comms.</a:t>
            </a:r>
          </a:p>
        </p:txBody>
      </p:sp>
      <p:pic>
        <p:nvPicPr>
          <p:cNvPr id="5" name="Picture 4">
            <a:extLst>
              <a:ext uri="{FF2B5EF4-FFF2-40B4-BE49-F238E27FC236}">
                <a16:creationId xmlns:a16="http://schemas.microsoft.com/office/drawing/2014/main" id="{AD75FAB6-235D-2AB3-B49A-60D17FD8D38B}"/>
              </a:ext>
            </a:extLst>
          </p:cNvPr>
          <p:cNvPicPr>
            <a:picLocks noChangeAspect="1"/>
          </p:cNvPicPr>
          <p:nvPr/>
        </p:nvPicPr>
        <p:blipFill>
          <a:blip r:embed="rId4"/>
          <a:srcRect t="7539" b="7539"/>
          <a:stretch/>
        </p:blipFill>
        <p:spPr>
          <a:xfrm>
            <a:off x="-4859" y="5342021"/>
            <a:ext cx="9156900" cy="1541664"/>
          </a:xfrm>
          <a:prstGeom prst="rect">
            <a:avLst/>
          </a:prstGeom>
        </p:spPr>
      </p:pic>
      <p:sp>
        <p:nvSpPr>
          <p:cNvPr id="6" name="TextBox 5">
            <a:extLst>
              <a:ext uri="{FF2B5EF4-FFF2-40B4-BE49-F238E27FC236}">
                <a16:creationId xmlns:a16="http://schemas.microsoft.com/office/drawing/2014/main" id="{0CC528B8-3BAE-E9B3-02A3-E5A87BCB218F}"/>
              </a:ext>
            </a:extLst>
          </p:cNvPr>
          <p:cNvSpPr txBox="1"/>
          <p:nvPr/>
        </p:nvSpPr>
        <p:spPr>
          <a:xfrm>
            <a:off x="452571" y="468148"/>
            <a:ext cx="3691890"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PAC System Implementation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53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E694B9-84EA-599C-0FC1-5CAF5B18A6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FA8DAB-F351-D320-041B-FA40EDB35B2F}"/>
              </a:ext>
            </a:extLst>
          </p:cNvPr>
          <p:cNvSpPr txBox="1"/>
          <p:nvPr/>
        </p:nvSpPr>
        <p:spPr>
          <a:xfrm>
            <a:off x="480060" y="1204360"/>
            <a:ext cx="3276451"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4300" dirty="0">
              <a:latin typeface="+mj-lt"/>
              <a:ea typeface="+mj-ea"/>
              <a:cs typeface="+mj-cs"/>
            </a:endParaRPr>
          </a:p>
        </p:txBody>
      </p:sp>
      <p:sp>
        <p:nvSpPr>
          <p:cNvPr id="3" name="Rectangle 1">
            <a:extLst>
              <a:ext uri="{FF2B5EF4-FFF2-40B4-BE49-F238E27FC236}">
                <a16:creationId xmlns:a16="http://schemas.microsoft.com/office/drawing/2014/main" id="{D46F8A21-1171-FD83-BF8B-04F2592549E0}"/>
              </a:ext>
            </a:extLst>
          </p:cNvPr>
          <p:cNvSpPr>
            <a:spLocks noChangeArrowheads="1"/>
          </p:cNvSpPr>
          <p:nvPr/>
        </p:nvSpPr>
        <p:spPr bwMode="auto">
          <a:xfrm>
            <a:off x="480060" y="930943"/>
            <a:ext cx="3433179" cy="33206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Relay panels</a:t>
            </a:r>
            <a:r>
              <a:rPr lang="en-US" altLang="en-US" sz="1900" dirty="0">
                <a:latin typeface="Arial" panose="020B0604020202020204" pitchFamily="34" charset="0"/>
                <a:cs typeface="Arial" panose="020B0604020202020204" pitchFamily="34" charset="0"/>
              </a:rPr>
              <a:t>: </a:t>
            </a: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Main and </a:t>
            </a:r>
            <a:r>
              <a:rPr kumimoji="0" lang="en-US" altLang="en-US" sz="1900" b="0" i="0" u="none" strike="noStrike" cap="none" normalizeH="0" baseline="0" dirty="0" err="1">
                <a:ln>
                  <a:noFill/>
                </a:ln>
                <a:effectLst/>
                <a:latin typeface="Arial" panose="020B0604020202020204" pitchFamily="34" charset="0"/>
                <a:cs typeface="Arial" panose="020B0604020202020204" pitchFamily="34" charset="0"/>
              </a:rPr>
              <a:t>Centralised</a:t>
            </a: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 BB IED’s</a:t>
            </a:r>
            <a:endParaRPr lang="en-US" altLang="en-US" sz="1900" dirty="0">
              <a:latin typeface="Arial" panose="020B0604020202020204" pitchFamily="34" charset="0"/>
              <a:cs typeface="Arial" panose="020B0604020202020204" pitchFamily="34" charset="0"/>
            </a:endParaRPr>
          </a:p>
          <a:p>
            <a:pPr marL="285750" indent="-228600" defTabSz="914400" fontAlgn="base">
              <a:lnSpc>
                <a:spcPct val="90000"/>
              </a:lnSpc>
              <a:spcBef>
                <a:spcPct val="0"/>
              </a:spcBef>
              <a:spcAft>
                <a:spcPts val="600"/>
              </a:spcAft>
              <a:buFont typeface="Arial" panose="020B0604020202020204" pitchFamily="34" charset="0"/>
              <a:buChar char="•"/>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 LCCs</a:t>
            </a:r>
            <a:r>
              <a:rPr lang="en-US" altLang="en-US" sz="1900" dirty="0">
                <a:latin typeface="Arial" panose="020B0604020202020204" pitchFamily="34" charset="0"/>
                <a:cs typeface="Arial" panose="020B0604020202020204" pitchFamily="34" charset="0"/>
              </a:rPr>
              <a:t>: at </a:t>
            </a:r>
            <a:r>
              <a:rPr lang="en-US" sz="1900" dirty="0">
                <a:latin typeface="Arial" panose="020B0604020202020204" pitchFamily="34" charset="0"/>
                <a:cs typeface="Arial" panose="020B0604020202020204" pitchFamily="34" charset="0"/>
              </a:rPr>
              <a:t>switchgear, housing backup IEDs</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Process Bus: </a:t>
            </a:r>
            <a:r>
              <a:rPr lang="en-US" sz="1900" dirty="0">
                <a:latin typeface="Arial" panose="020B0604020202020204" pitchFamily="34" charset="0"/>
                <a:cs typeface="Arial" panose="020B0604020202020204" pitchFamily="34" charset="0"/>
              </a:rPr>
              <a:t>digitizes CT/VT signals for protection and control</a:t>
            </a:r>
            <a:endParaRPr lang="en-ZA" sz="1900" dirty="0">
              <a:latin typeface="Arial" panose="020B0604020202020204" pitchFamily="34" charset="0"/>
              <a:cs typeface="Arial" panose="020B0604020202020204" pitchFamily="34" charset="0"/>
            </a:endParaRP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Dual auxiliary supplies (AC/DC).</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sz="1900" b="0" i="0" u="none" strike="noStrike" cap="none" normalizeH="0" baseline="0" dirty="0" err="1">
                <a:ln>
                  <a:noFill/>
                </a:ln>
                <a:effectLst/>
                <a:latin typeface="Arial" panose="020B0604020202020204" pitchFamily="34" charset="0"/>
                <a:cs typeface="Arial" panose="020B0604020202020204" pitchFamily="34" charset="0"/>
              </a:rPr>
              <a:t>Fibre</a:t>
            </a:r>
            <a:r>
              <a:rPr kumimoji="0" lang="en-US" altLang="en-US" sz="1900" b="0" i="0" u="none" strike="noStrike" cap="none" normalizeH="0" baseline="0" dirty="0">
                <a:ln>
                  <a:noFill/>
                </a:ln>
                <a:effectLst/>
                <a:latin typeface="Arial" panose="020B0604020202020204" pitchFamily="34" charset="0"/>
                <a:cs typeface="Arial" panose="020B0604020202020204" pitchFamily="34" charset="0"/>
              </a:rPr>
              <a:t>-optics (secure, theft-proof, no interference).</a:t>
            </a:r>
          </a:p>
        </p:txBody>
      </p:sp>
      <p:pic>
        <p:nvPicPr>
          <p:cNvPr id="5" name="Picture 4">
            <a:extLst>
              <a:ext uri="{FF2B5EF4-FFF2-40B4-BE49-F238E27FC236}">
                <a16:creationId xmlns:a16="http://schemas.microsoft.com/office/drawing/2014/main" id="{7B2B97BE-5C13-B341-1463-73E4223533C8}"/>
              </a:ext>
            </a:extLst>
          </p:cNvPr>
          <p:cNvPicPr>
            <a:picLocks noChangeAspect="1"/>
          </p:cNvPicPr>
          <p:nvPr/>
        </p:nvPicPr>
        <p:blipFill>
          <a:blip r:embed="rId3"/>
          <a:srcRect r="-2" b="965"/>
          <a:stretch>
            <a:fillRect/>
          </a:stretch>
        </p:blipFill>
        <p:spPr>
          <a:xfrm>
            <a:off x="3982633" y="-1515969"/>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3">
            <a:extLst>
              <a:ext uri="{FF2B5EF4-FFF2-40B4-BE49-F238E27FC236}">
                <a16:creationId xmlns:a16="http://schemas.microsoft.com/office/drawing/2014/main" id="{78D0F0C5-AF8F-B17A-E1AB-41CF7AB929E8}"/>
              </a:ext>
            </a:extLst>
          </p:cNvPr>
          <p:cNvPicPr>
            <a:picLocks noChangeAspect="1"/>
          </p:cNvPicPr>
          <p:nvPr/>
        </p:nvPicPr>
        <p:blipFill>
          <a:blip r:embed="rId4"/>
          <a:srcRect t="7539" b="7539"/>
          <a:stretch/>
        </p:blipFill>
        <p:spPr>
          <a:xfrm>
            <a:off x="-14691" y="5342021"/>
            <a:ext cx="9156900" cy="1541664"/>
          </a:xfrm>
          <a:prstGeom prst="rect">
            <a:avLst/>
          </a:prstGeom>
        </p:spPr>
      </p:pic>
      <p:sp>
        <p:nvSpPr>
          <p:cNvPr id="6" name="TextBox 5">
            <a:extLst>
              <a:ext uri="{FF2B5EF4-FFF2-40B4-BE49-F238E27FC236}">
                <a16:creationId xmlns:a16="http://schemas.microsoft.com/office/drawing/2014/main" id="{69F7F3ED-C41F-2FF5-60E9-E3F4C3F5E769}"/>
              </a:ext>
            </a:extLst>
          </p:cNvPr>
          <p:cNvSpPr txBox="1"/>
          <p:nvPr/>
        </p:nvSpPr>
        <p:spPr>
          <a:xfrm>
            <a:off x="452571" y="468148"/>
            <a:ext cx="3691890"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Infrastructure &amp; Technology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77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AE2613-6A6A-4AA6-E2BB-BECCF03A68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F76F45-25E7-D889-7A67-5DE98F95FA36}"/>
              </a:ext>
            </a:extLst>
          </p:cNvPr>
          <p:cNvPicPr>
            <a:picLocks noChangeAspect="1"/>
          </p:cNvPicPr>
          <p:nvPr/>
        </p:nvPicPr>
        <p:blipFill>
          <a:blip r:embed="rId3"/>
          <a:srcRect r="2712" b="1"/>
          <a:stretch>
            <a:fillRect/>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1F3FD94-79FD-EBBC-87D7-E90DED5C8CFE}"/>
              </a:ext>
            </a:extLst>
          </p:cNvPr>
          <p:cNvSpPr txBox="1"/>
          <p:nvPr/>
        </p:nvSpPr>
        <p:spPr>
          <a:xfrm>
            <a:off x="628650" y="365125"/>
            <a:ext cx="2866641"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500" dirty="0">
              <a:latin typeface="+mj-lt"/>
              <a:ea typeface="+mj-ea"/>
              <a:cs typeface="+mj-cs"/>
            </a:endParaRPr>
          </a:p>
        </p:txBody>
      </p:sp>
      <p:sp>
        <p:nvSpPr>
          <p:cNvPr id="4" name="Rectangle 1">
            <a:extLst>
              <a:ext uri="{FF2B5EF4-FFF2-40B4-BE49-F238E27FC236}">
                <a16:creationId xmlns:a16="http://schemas.microsoft.com/office/drawing/2014/main" id="{4367699C-4947-4C09-704F-215BA6351484}"/>
              </a:ext>
            </a:extLst>
          </p:cNvPr>
          <p:cNvSpPr>
            <a:spLocks noChangeArrowheads="1"/>
          </p:cNvSpPr>
          <p:nvPr/>
        </p:nvSpPr>
        <p:spPr bwMode="auto">
          <a:xfrm>
            <a:off x="452571" y="912803"/>
            <a:ext cx="2866641" cy="3742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Condition-based monitoring.</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Remote diagnostics (SIHMI + SMC).</a:t>
            </a:r>
          </a:p>
          <a:p>
            <a:pPr marL="28575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effectLst/>
                <a:latin typeface="Arial" panose="020B0604020202020204" pitchFamily="34" charset="0"/>
                <a:cs typeface="Arial" panose="020B0604020202020204" pitchFamily="34" charset="0"/>
              </a:rPr>
              <a:t>Event Correlation - Time synchronization (IEEE 1588 PTP)</a:t>
            </a:r>
          </a:p>
        </p:txBody>
      </p:sp>
      <p:pic>
        <p:nvPicPr>
          <p:cNvPr id="8" name="Picture 7">
            <a:extLst>
              <a:ext uri="{FF2B5EF4-FFF2-40B4-BE49-F238E27FC236}">
                <a16:creationId xmlns:a16="http://schemas.microsoft.com/office/drawing/2014/main" id="{9AEAD153-2E03-3801-2D97-7B2183EF18DD}"/>
              </a:ext>
            </a:extLst>
          </p:cNvPr>
          <p:cNvPicPr>
            <a:picLocks noChangeAspect="1"/>
          </p:cNvPicPr>
          <p:nvPr/>
        </p:nvPicPr>
        <p:blipFill>
          <a:blip r:embed="rId4"/>
          <a:srcRect t="7539" b="7539"/>
          <a:stretch/>
        </p:blipFill>
        <p:spPr>
          <a:xfrm>
            <a:off x="-14691" y="5342021"/>
            <a:ext cx="9156900" cy="1541664"/>
          </a:xfrm>
          <a:prstGeom prst="rect">
            <a:avLst/>
          </a:prstGeom>
        </p:spPr>
      </p:pic>
      <p:sp>
        <p:nvSpPr>
          <p:cNvPr id="13" name="TextBox 12">
            <a:extLst>
              <a:ext uri="{FF2B5EF4-FFF2-40B4-BE49-F238E27FC236}">
                <a16:creationId xmlns:a16="http://schemas.microsoft.com/office/drawing/2014/main" id="{74E36582-23C0-F0C8-F3E8-A3BAF01BDECF}"/>
              </a:ext>
            </a:extLst>
          </p:cNvPr>
          <p:cNvSpPr txBox="1"/>
          <p:nvPr/>
        </p:nvSpPr>
        <p:spPr>
          <a:xfrm>
            <a:off x="452571" y="468148"/>
            <a:ext cx="3691890" cy="341632"/>
          </a:xfrm>
          <a:prstGeom prst="rect">
            <a:avLst/>
          </a:prstGeom>
          <a:noFill/>
        </p:spPr>
        <p:txBody>
          <a:bodyPr wrap="square" rtlCol="0">
            <a:spAutoFit/>
          </a:bodyPr>
          <a:lstStyle/>
          <a:p>
            <a:pPr defTabSz="914400">
              <a:lnSpc>
                <a:spcPct val="90000"/>
              </a:lnSpc>
              <a:spcBef>
                <a:spcPct val="0"/>
              </a:spcBef>
              <a:spcAft>
                <a:spcPts val="600"/>
              </a:spcAft>
            </a:pPr>
            <a:r>
              <a:rPr lang="en-US" b="1" dirty="0">
                <a:latin typeface="Arial" panose="020B0604020202020204" pitchFamily="34" charset="0"/>
                <a:cs typeface="Arial" panose="020B0604020202020204" pitchFamily="34" charset="0"/>
              </a:rPr>
              <a:t>Operational Advantages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181"/>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B5395"/>
      </a:dk2>
      <a:lt2>
        <a:srgbClr val="DBEFF9"/>
      </a:lt2>
      <a:accent1>
        <a:srgbClr val="0F6FC6"/>
      </a:accent1>
      <a:accent2>
        <a:srgbClr val="009DD9"/>
      </a:accent2>
      <a:accent3>
        <a:srgbClr val="617F98"/>
      </a:accent3>
      <a:accent4>
        <a:srgbClr val="32803E"/>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 ma:contentTypeID="0x0101009ED3C01EA6103E4BB4FEB260320EBAAE" ma:contentTypeVersion="22" ma:contentTypeDescription="Create a new document." ma:contentTypeScope="" ma:versionID="2d04da9521956bc1246da926e021bd7f">
  <xsd:schema xmlns:xsd="http://www.w3.org/2001/XMLSchema" xmlns:xs="http://www.w3.org/2001/XMLSchema" xmlns:p="http://schemas.microsoft.com/office/2006/metadata/properties" xmlns:ns2="6cd347a1-3f35-4331-895e-b3aa13c5e28d" xmlns:ns3="6ec8e17d-ae70-4a68-a6f2-db4d9035aa92" xmlns:ns4="2cbf3bcb-b53f-40ae-9a8b-f89a0694648c" targetNamespace="http://schemas.microsoft.com/office/2006/metadata/properties" ma:root="true" ma:fieldsID="03d0e3cff2ad997b6f519691ab8ca6ea" ns2:_="" ns3:_="" ns4:_="">
    <xsd:import namespace="6cd347a1-3f35-4331-895e-b3aa13c5e28d"/>
    <xsd:import namespace="6ec8e17d-ae70-4a68-a6f2-db4d9035aa92"/>
    <xsd:import namespace="2cbf3bcb-b53f-40ae-9a8b-f89a0694648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Abstract" minOccurs="0"/>
                <xsd:element ref="ns4:MediaServiceAutoKeyPoints" minOccurs="0"/>
                <xsd:element ref="ns4:MediaServiceKeyPoints" minOccurs="0"/>
                <xsd:element ref="ns4:Mod_Date"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347a1-3f35-4331-895e-b3aa13c5e28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30" nillable="true" ma:displayName="Taxonomy Catch All Column" ma:hidden="true" ma:list="{0f7441ef-5d94-4a2c-b8e1-678058322392}" ma:internalName="TaxCatchAll" ma:showField="CatchAllData" ma:web="6cd347a1-3f35-4331-895e-b3aa13c5e2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c8e17d-ae70-4a68-a6f2-db4d9035aa92" elementFormDefault="qualified">
    <xsd:import namespace="http://schemas.microsoft.com/office/2006/documentManagement/types"/>
    <xsd:import namespace="http://schemas.microsoft.com/office/infopath/2007/PartnerControls"/>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bf3bcb-b53f-40ae-9a8b-f89a0694648c"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Abstract" ma:index="23" nillable="true" ma:displayName="Abstract" ma:internalName="Abstract">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od_Date" ma:index="26" nillable="true" ma:displayName="Mod_Date" ma:format="DateOnly" ma:internalName="Mod_Date">
      <xsd:simpleType>
        <xsd:restriction base="dms:DateTime"/>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61e04e7-c77c-48ab-b938-b71603a576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cd347a1-3f35-4331-895e-b3aa13c5e28d" xsi:nil="true"/>
    <Abstract xmlns="2cbf3bcb-b53f-40ae-9a8b-f89a0694648c" xsi:nil="true"/>
    <Mod_Date xmlns="2cbf3bcb-b53f-40ae-9a8b-f89a0694648c" xsi:nil="true"/>
    <lcf76f155ced4ddcb4097134ff3c332f xmlns="2cbf3bcb-b53f-40ae-9a8b-f89a0694648c">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D4BA69-6D9D-4EF0-8C3B-6F07C95909F3}">
  <ds:schemaRefs>
    <ds:schemaRef ds:uri="http://schemas.microsoft.com/sharepoint/events"/>
  </ds:schemaRefs>
</ds:datastoreItem>
</file>

<file path=customXml/itemProps2.xml><?xml version="1.0" encoding="utf-8"?>
<ds:datastoreItem xmlns:ds="http://schemas.openxmlformats.org/officeDocument/2006/customXml" ds:itemID="{32157C2B-2420-4B56-86C3-53738575C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d347a1-3f35-4331-895e-b3aa13c5e28d"/>
    <ds:schemaRef ds:uri="6ec8e17d-ae70-4a68-a6f2-db4d9035aa92"/>
    <ds:schemaRef ds:uri="2cbf3bcb-b53f-40ae-9a8b-f89a069464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16D763-064C-4618-8043-9E4E87EBFB5A}">
  <ds:schemaRefs>
    <ds:schemaRef ds:uri="http://purl.org/dc/elements/1.1/"/>
    <ds:schemaRef ds:uri="http://www.w3.org/XML/1998/namespace"/>
    <ds:schemaRef ds:uri="http://schemas.microsoft.com/office/2006/documentManagement/types"/>
    <ds:schemaRef ds:uri="http://schemas.microsoft.com/office/infopath/2007/PartnerControls"/>
    <ds:schemaRef ds:uri="2cbf3bcb-b53f-40ae-9a8b-f89a0694648c"/>
    <ds:schemaRef ds:uri="http://purl.org/dc/terms/"/>
    <ds:schemaRef ds:uri="http://purl.org/dc/dcmitype/"/>
    <ds:schemaRef ds:uri="http://schemas.openxmlformats.org/package/2006/metadata/core-properties"/>
    <ds:schemaRef ds:uri="6ec8e17d-ae70-4a68-a6f2-db4d9035aa92"/>
    <ds:schemaRef ds:uri="6cd347a1-3f35-4331-895e-b3aa13c5e28d"/>
    <ds:schemaRef ds:uri="http://schemas.microsoft.com/office/2006/metadata/properties"/>
  </ds:schemaRefs>
</ds:datastoreItem>
</file>

<file path=customXml/itemProps4.xml><?xml version="1.0" encoding="utf-8"?>
<ds:datastoreItem xmlns:ds="http://schemas.openxmlformats.org/officeDocument/2006/customXml" ds:itemID="{4EE08C80-CAFE-4256-B7DD-731DE05B3A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3696</TotalTime>
  <Words>769</Words>
  <Application>Microsoft Office PowerPoint</Application>
  <PresentationFormat>On-screen Show (4:3)</PresentationFormat>
  <Paragraphs>109</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Lené Wandrey</dc:creator>
  <cp:lastModifiedBy>Herman Mare</cp:lastModifiedBy>
  <cp:revision>96</cp:revision>
  <dcterms:created xsi:type="dcterms:W3CDTF">2018-11-08T10:23:44Z</dcterms:created>
  <dcterms:modified xsi:type="dcterms:W3CDTF">2025-10-07T07:07:29Z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0x0101009ED3C01EA6103E4BB4FEB260320EBAAE</vt:lpwstr>
  </property>
  <property fmtid="{D5CDD505-2E9C-101B-9397-08002B2CF9AE}" pid="3" name="MediaServiceImageTags">
    <vt:lpwstr/>
  </property>
</Properties>
</file>