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7"/>
  </p:notesMasterIdLst>
  <p:sldIdLst>
    <p:sldId id="2577" r:id="rId6"/>
    <p:sldId id="2579" r:id="rId7"/>
    <p:sldId id="2588" r:id="rId8"/>
    <p:sldId id="2581" r:id="rId9"/>
    <p:sldId id="2580" r:id="rId10"/>
    <p:sldId id="2587" r:id="rId11"/>
    <p:sldId id="2582" r:id="rId12"/>
    <p:sldId id="2583" r:id="rId13"/>
    <p:sldId id="2584" r:id="rId14"/>
    <p:sldId id="2585" r:id="rId15"/>
    <p:sldId id="25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3A"/>
    <a:srgbClr val="D2B42A"/>
    <a:srgbClr val="F2F2F2"/>
    <a:srgbClr val="D3CDBD"/>
    <a:srgbClr val="627F98"/>
    <a:srgbClr val="414042"/>
    <a:srgbClr val="273892"/>
    <a:srgbClr val="006B99"/>
    <a:srgbClr val="5A9A3B"/>
    <a:srgbClr val="0B5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0"/>
    <p:restoredTop sz="87711" autoAdjust="0"/>
  </p:normalViewPr>
  <p:slideViewPr>
    <p:cSldViewPr snapToGrid="0" snapToObjects="1">
      <p:cViewPr varScale="1">
        <p:scale>
          <a:sx n="55" d="100"/>
          <a:sy n="55" d="100"/>
        </p:scale>
        <p:origin x="1340" y="52"/>
      </p:cViewPr>
      <p:guideLst>
        <p:guide orient="horz" pos="2160"/>
        <p:guide pos="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4A4E-9DE3-AC4D-8010-A3F550F6B9C0}" type="datetimeFigureOut">
              <a:rPr lang="en-US" smtClean="0"/>
              <a:t>10/7/2025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37B8B-25A7-9F4D-8A9E-A0167EBBF132}" type="slidenum">
              <a:rPr lang="en-US" smtClean="0"/>
              <a:t>‹#›</a:t>
            </a:fld>
            <a:endParaRPr lang="en-US"/>
          </a:p>
        </p:txBody>
      </p:sp>
    </p:spTree>
    <p:extLst>
      <p:ext uri="{BB962C8B-B14F-4D97-AF65-F5344CB8AC3E}">
        <p14:creationId xmlns:p14="http://schemas.microsoft.com/office/powerpoint/2010/main" val="224924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a:t>
            </a:fld>
            <a:endParaRPr lang="en-US"/>
          </a:p>
        </p:txBody>
      </p:sp>
    </p:spTree>
    <p:extLst>
      <p:ext uri="{BB962C8B-B14F-4D97-AF65-F5344CB8AC3E}">
        <p14:creationId xmlns:p14="http://schemas.microsoft.com/office/powerpoint/2010/main" val="4143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3B22-34F9-5DF4-34F4-F7FB343B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E0C06-06B7-38D3-D700-5AA6A3F24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A3CF3-A099-36E8-09CF-46DC4A1A62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8B6B01-BD90-C56C-CDFC-03DA16A8569B}"/>
              </a:ext>
            </a:extLst>
          </p:cNvPr>
          <p:cNvSpPr>
            <a:spLocks noGrp="1"/>
          </p:cNvSpPr>
          <p:nvPr>
            <p:ph type="sldNum" sz="quarter" idx="5"/>
          </p:nvPr>
        </p:nvSpPr>
        <p:spPr/>
        <p:txBody>
          <a:bodyPr/>
          <a:lstStyle/>
          <a:p>
            <a:fld id="{2E437B8B-25A7-9F4D-8A9E-A0167EBBF132}" type="slidenum">
              <a:rPr lang="en-US" smtClean="0"/>
              <a:t>10</a:t>
            </a:fld>
            <a:endParaRPr lang="en-US"/>
          </a:p>
        </p:txBody>
      </p:sp>
    </p:spTree>
    <p:extLst>
      <p:ext uri="{BB962C8B-B14F-4D97-AF65-F5344CB8AC3E}">
        <p14:creationId xmlns:p14="http://schemas.microsoft.com/office/powerpoint/2010/main" val="313986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11</a:t>
            </a:fld>
            <a:endParaRPr lang="en-US"/>
          </a:p>
        </p:txBody>
      </p:sp>
    </p:spTree>
    <p:extLst>
      <p:ext uri="{BB962C8B-B14F-4D97-AF65-F5344CB8AC3E}">
        <p14:creationId xmlns:p14="http://schemas.microsoft.com/office/powerpoint/2010/main" val="14796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FF0000"/>
                </a:solidFill>
              </a:rPr>
              <a:t>Despite some progress, close to 700 million Africans still lack reliable electricity access with rural and vulnerable populations most affected.</a:t>
            </a:r>
          </a:p>
          <a:p>
            <a:endParaRPr lang="en-US" dirty="0"/>
          </a:p>
          <a:p>
            <a:r>
              <a:rPr lang="en-US" dirty="0"/>
              <a:t>Ntabankulu, or  </a:t>
            </a:r>
            <a:r>
              <a:rPr lang="en-US" dirty="0" err="1"/>
              <a:t>Nguza</a:t>
            </a:r>
            <a:r>
              <a:rPr lang="en-US" dirty="0"/>
              <a:t> Hill</a:t>
            </a:r>
          </a:p>
        </p:txBody>
      </p:sp>
      <p:sp>
        <p:nvSpPr>
          <p:cNvPr id="4" name="Slide Number Placeholder 3"/>
          <p:cNvSpPr>
            <a:spLocks noGrp="1"/>
          </p:cNvSpPr>
          <p:nvPr>
            <p:ph type="sldNum" sz="quarter" idx="5"/>
          </p:nvPr>
        </p:nvSpPr>
        <p:spPr/>
        <p:txBody>
          <a:bodyPr/>
          <a:lstStyle/>
          <a:p>
            <a:fld id="{2E437B8B-25A7-9F4D-8A9E-A0167EBBF132}" type="slidenum">
              <a:rPr lang="en-US" smtClean="0"/>
              <a:t>2</a:t>
            </a:fld>
            <a:endParaRPr lang="en-US"/>
          </a:p>
        </p:txBody>
      </p:sp>
    </p:spTree>
    <p:extLst>
      <p:ext uri="{BB962C8B-B14F-4D97-AF65-F5344CB8AC3E}">
        <p14:creationId xmlns:p14="http://schemas.microsoft.com/office/powerpoint/2010/main" val="4039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19EBB-EEAF-6C3A-9104-2298C02AB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5B9DA-2499-5B53-CF34-5DA41CCD5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7BF93-D30D-9FC6-F42B-756BDCAEFC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A61D1F7-7C4D-A4EC-C7A2-41E1FDA4FD9B}"/>
              </a:ext>
            </a:extLst>
          </p:cNvPr>
          <p:cNvSpPr>
            <a:spLocks noGrp="1"/>
          </p:cNvSpPr>
          <p:nvPr>
            <p:ph type="sldNum" sz="quarter" idx="5"/>
          </p:nvPr>
        </p:nvSpPr>
        <p:spPr/>
        <p:txBody>
          <a:bodyPr/>
          <a:lstStyle/>
          <a:p>
            <a:fld id="{2E437B8B-25A7-9F4D-8A9E-A0167EBBF132}" type="slidenum">
              <a:rPr lang="en-US" smtClean="0"/>
              <a:t>3</a:t>
            </a:fld>
            <a:endParaRPr lang="en-US"/>
          </a:p>
        </p:txBody>
      </p:sp>
    </p:spTree>
    <p:extLst>
      <p:ext uri="{BB962C8B-B14F-4D97-AF65-F5344CB8AC3E}">
        <p14:creationId xmlns:p14="http://schemas.microsoft.com/office/powerpoint/2010/main" val="169581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BCFBC-E197-24FC-D49D-9886EFD3B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7588E-061F-EF2D-9082-8F73F896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C3548-8366-DA8E-C7D8-6E227F9073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AD8BF3-56E3-0A26-80CE-7FDD4E52E57C}"/>
              </a:ext>
            </a:extLst>
          </p:cNvPr>
          <p:cNvSpPr>
            <a:spLocks noGrp="1"/>
          </p:cNvSpPr>
          <p:nvPr>
            <p:ph type="sldNum" sz="quarter" idx="5"/>
          </p:nvPr>
        </p:nvSpPr>
        <p:spPr/>
        <p:txBody>
          <a:bodyPr/>
          <a:lstStyle/>
          <a:p>
            <a:fld id="{2E437B8B-25A7-9F4D-8A9E-A0167EBBF132}" type="slidenum">
              <a:rPr lang="en-US" smtClean="0"/>
              <a:t>4</a:t>
            </a:fld>
            <a:endParaRPr lang="en-US"/>
          </a:p>
        </p:txBody>
      </p:sp>
    </p:spTree>
    <p:extLst>
      <p:ext uri="{BB962C8B-B14F-4D97-AF65-F5344CB8AC3E}">
        <p14:creationId xmlns:p14="http://schemas.microsoft.com/office/powerpoint/2010/main" val="428127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B898F-4E7D-6EA8-C8B7-0AB5C71BE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A5BFD-8EF2-A378-ABDB-A9C2B4BFC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ADCE9-2DEB-BFFC-8143-7EB840490020}"/>
              </a:ext>
            </a:extLst>
          </p:cNvPr>
          <p:cNvSpPr>
            <a:spLocks noGrp="1"/>
          </p:cNvSpPr>
          <p:nvPr>
            <p:ph type="body" idx="1"/>
          </p:nvPr>
        </p:nvSpPr>
        <p:spPr/>
        <p:txBody>
          <a:bodyPr/>
          <a:lstStyle/>
          <a:p>
            <a:r>
              <a:rPr lang="en-US" dirty="0"/>
              <a:t>Urban access – 91 %</a:t>
            </a:r>
          </a:p>
          <a:p>
            <a:r>
              <a:rPr lang="en-US" dirty="0"/>
              <a:t>Rural access – 26%</a:t>
            </a:r>
          </a:p>
          <a:p>
            <a:r>
              <a:rPr lang="en-US" dirty="0"/>
              <a:t>15 % renewable energy , 5 % nuclear </a:t>
            </a:r>
          </a:p>
          <a:p>
            <a:endParaRPr lang="en-US" dirty="0"/>
          </a:p>
        </p:txBody>
      </p:sp>
      <p:sp>
        <p:nvSpPr>
          <p:cNvPr id="4" name="Slide Number Placeholder 3">
            <a:extLst>
              <a:ext uri="{FF2B5EF4-FFF2-40B4-BE49-F238E27FC236}">
                <a16:creationId xmlns:a16="http://schemas.microsoft.com/office/drawing/2014/main" id="{B3D62DA2-0C76-F360-3EA7-1CBB77243A06}"/>
              </a:ext>
            </a:extLst>
          </p:cNvPr>
          <p:cNvSpPr>
            <a:spLocks noGrp="1"/>
          </p:cNvSpPr>
          <p:nvPr>
            <p:ph type="sldNum" sz="quarter" idx="5"/>
          </p:nvPr>
        </p:nvSpPr>
        <p:spPr/>
        <p:txBody>
          <a:bodyPr/>
          <a:lstStyle/>
          <a:p>
            <a:fld id="{2E437B8B-25A7-9F4D-8A9E-A0167EBBF132}" type="slidenum">
              <a:rPr lang="en-US" smtClean="0"/>
              <a:t>5</a:t>
            </a:fld>
            <a:endParaRPr lang="en-US"/>
          </a:p>
        </p:txBody>
      </p:sp>
    </p:spTree>
    <p:extLst>
      <p:ext uri="{BB962C8B-B14F-4D97-AF65-F5344CB8AC3E}">
        <p14:creationId xmlns:p14="http://schemas.microsoft.com/office/powerpoint/2010/main" val="247728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D8A1-CE4E-B191-5256-53D36060B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03CF7-17B1-A66A-0048-3B851E9BF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6E68D-FF02-D02E-5096-B8DE220E6B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155"/>
                </a:solidFill>
                <a:latin typeface="Nobile" pitchFamily="34" charset="0"/>
                <a:ea typeface="Nobile" pitchFamily="34" charset="-122"/>
                <a:cs typeface="Nobile" pitchFamily="34" charset="-120"/>
              </a:rPr>
              <a:t>Grid modernization through clean energy offers sustainability opportunities but risks deepening inequities without energy justice principles. This study bridges theoretical justice with practical utility transformation, addressing gaps in affordability, reliability, and participation.</a:t>
            </a:r>
            <a:endParaRPr lang="en-US" sz="1200" dirty="0"/>
          </a:p>
          <a:p>
            <a:endParaRPr lang="en-US" dirty="0"/>
          </a:p>
        </p:txBody>
      </p:sp>
      <p:sp>
        <p:nvSpPr>
          <p:cNvPr id="4" name="Slide Number Placeholder 3">
            <a:extLst>
              <a:ext uri="{FF2B5EF4-FFF2-40B4-BE49-F238E27FC236}">
                <a16:creationId xmlns:a16="http://schemas.microsoft.com/office/drawing/2014/main" id="{7A135D15-2E4C-00F3-3483-FBAB13FD826F}"/>
              </a:ext>
            </a:extLst>
          </p:cNvPr>
          <p:cNvSpPr>
            <a:spLocks noGrp="1"/>
          </p:cNvSpPr>
          <p:nvPr>
            <p:ph type="sldNum" sz="quarter" idx="5"/>
          </p:nvPr>
        </p:nvSpPr>
        <p:spPr/>
        <p:txBody>
          <a:bodyPr/>
          <a:lstStyle/>
          <a:p>
            <a:fld id="{2E437B8B-25A7-9F4D-8A9E-A0167EBBF132}" type="slidenum">
              <a:rPr lang="en-US" smtClean="0"/>
              <a:t>6</a:t>
            </a:fld>
            <a:endParaRPr lang="en-US"/>
          </a:p>
        </p:txBody>
      </p:sp>
    </p:spTree>
    <p:extLst>
      <p:ext uri="{BB962C8B-B14F-4D97-AF65-F5344CB8AC3E}">
        <p14:creationId xmlns:p14="http://schemas.microsoft.com/office/powerpoint/2010/main" val="378070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3F228-C607-A029-48E9-0612FAF56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DAFD2-21D5-0FFC-F6A0-21B2A87AC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6AE3B-C1BD-62E5-942A-C496A91AFE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53E3E-441D-F6E8-DD70-68EB3FAA0567}"/>
              </a:ext>
            </a:extLst>
          </p:cNvPr>
          <p:cNvSpPr>
            <a:spLocks noGrp="1"/>
          </p:cNvSpPr>
          <p:nvPr>
            <p:ph type="sldNum" sz="quarter" idx="5"/>
          </p:nvPr>
        </p:nvSpPr>
        <p:spPr/>
        <p:txBody>
          <a:bodyPr/>
          <a:lstStyle/>
          <a:p>
            <a:fld id="{2E437B8B-25A7-9F4D-8A9E-A0167EBBF132}" type="slidenum">
              <a:rPr lang="en-US" smtClean="0"/>
              <a:t>7</a:t>
            </a:fld>
            <a:endParaRPr lang="en-US"/>
          </a:p>
        </p:txBody>
      </p:sp>
    </p:spTree>
    <p:extLst>
      <p:ext uri="{BB962C8B-B14F-4D97-AF65-F5344CB8AC3E}">
        <p14:creationId xmlns:p14="http://schemas.microsoft.com/office/powerpoint/2010/main" val="365803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21D5D-0E04-C46E-859F-3AF0EC36F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93CC0-EC04-CC8B-BD5C-E0099DFDE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03483-B890-0788-79D3-934A7F3350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D80FB4-0498-137E-94D7-DC0C132BA2BD}"/>
              </a:ext>
            </a:extLst>
          </p:cNvPr>
          <p:cNvSpPr>
            <a:spLocks noGrp="1"/>
          </p:cNvSpPr>
          <p:nvPr>
            <p:ph type="sldNum" sz="quarter" idx="5"/>
          </p:nvPr>
        </p:nvSpPr>
        <p:spPr/>
        <p:txBody>
          <a:bodyPr/>
          <a:lstStyle/>
          <a:p>
            <a:fld id="{2E437B8B-25A7-9F4D-8A9E-A0167EBBF132}" type="slidenum">
              <a:rPr lang="en-US" smtClean="0"/>
              <a:t>8</a:t>
            </a:fld>
            <a:endParaRPr lang="en-US"/>
          </a:p>
        </p:txBody>
      </p:sp>
    </p:spTree>
    <p:extLst>
      <p:ext uri="{BB962C8B-B14F-4D97-AF65-F5344CB8AC3E}">
        <p14:creationId xmlns:p14="http://schemas.microsoft.com/office/powerpoint/2010/main" val="119402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AEBBF-ED52-DBD0-8DFD-9F07554F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6B7F5-2175-EDD0-68D1-3E8388903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86BDE-36E5-9355-1881-A70A03F99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4A2D9-4292-5B6E-1BD7-42703829ADA2}"/>
              </a:ext>
            </a:extLst>
          </p:cNvPr>
          <p:cNvSpPr>
            <a:spLocks noGrp="1"/>
          </p:cNvSpPr>
          <p:nvPr>
            <p:ph type="sldNum" sz="quarter" idx="5"/>
          </p:nvPr>
        </p:nvSpPr>
        <p:spPr/>
        <p:txBody>
          <a:bodyPr/>
          <a:lstStyle/>
          <a:p>
            <a:fld id="{2E437B8B-25A7-9F4D-8A9E-A0167EBBF132}" type="slidenum">
              <a:rPr lang="en-US" smtClean="0"/>
              <a:t>9</a:t>
            </a:fld>
            <a:endParaRPr lang="en-US"/>
          </a:p>
        </p:txBody>
      </p:sp>
    </p:spTree>
    <p:extLst>
      <p:ext uri="{BB962C8B-B14F-4D97-AF65-F5344CB8AC3E}">
        <p14:creationId xmlns:p14="http://schemas.microsoft.com/office/powerpoint/2010/main" val="256978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10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8495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72732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17792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71844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309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40788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07600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5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6824EB-5FD1-E448-ACE7-86F5B85E80F4}"/>
              </a:ext>
            </a:extLst>
          </p:cNvPr>
          <p:cNvPicPr>
            <a:picLocks noChangeAspect="1"/>
          </p:cNvPicPr>
          <p:nvPr/>
        </p:nvPicPr>
        <p:blipFill>
          <a:blip r:embed="rId3"/>
          <a:srcRect t="145" b="145"/>
          <a:stretch/>
        </p:blipFill>
        <p:spPr>
          <a:xfrm>
            <a:off x="0" y="2861"/>
            <a:ext cx="9144000" cy="6855139"/>
          </a:xfrm>
          <a:prstGeom prst="rect">
            <a:avLst/>
          </a:prstGeom>
        </p:spPr>
      </p:pic>
      <p:sp>
        <p:nvSpPr>
          <p:cNvPr id="16" name="Rectangle 15">
            <a:extLst>
              <a:ext uri="{FF2B5EF4-FFF2-40B4-BE49-F238E27FC236}">
                <a16:creationId xmlns:a16="http://schemas.microsoft.com/office/drawing/2014/main" id="{D1652B66-0535-6140-AC7C-8A70F5C05CFC}"/>
              </a:ext>
            </a:extLst>
          </p:cNvPr>
          <p:cNvSpPr/>
          <p:nvPr/>
        </p:nvSpPr>
        <p:spPr>
          <a:xfrm>
            <a:off x="0" y="2321783"/>
            <a:ext cx="9144000" cy="1005873"/>
          </a:xfrm>
          <a:prstGeom prst="rect">
            <a:avLst/>
          </a:prstGeom>
          <a:solidFill>
            <a:schemeClr val="bg1">
              <a:alpha val="764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369423-4749-FA40-9148-41BAAD5B3B73}"/>
              </a:ext>
            </a:extLst>
          </p:cNvPr>
          <p:cNvSpPr/>
          <p:nvPr/>
        </p:nvSpPr>
        <p:spPr>
          <a:xfrm>
            <a:off x="520065" y="2132397"/>
            <a:ext cx="8103869" cy="1338828"/>
          </a:xfrm>
          <a:prstGeom prst="rect">
            <a:avLst/>
          </a:prstGeom>
        </p:spPr>
        <p:txBody>
          <a:bodyPr wrap="square">
            <a:spAutoFit/>
          </a:bodyPr>
          <a:lstStyle/>
          <a:p>
            <a:pPr algn="ctr"/>
            <a:r>
              <a:rPr lang="en-US" sz="2100" dirty="0">
                <a:solidFill>
                  <a:srgbClr val="13313A"/>
                </a:solidFill>
                <a:latin typeface="Georgia" panose="02040502050405020303" pitchFamily="18" charset="0"/>
              </a:rPr>
              <a:t> </a:t>
            </a:r>
            <a:endParaRPr lang="en-US" sz="2100" i="1" dirty="0">
              <a:solidFill>
                <a:srgbClr val="13313A"/>
              </a:solidFill>
              <a:latin typeface="Georgia" panose="02040502050405020303" pitchFamily="18" charset="0"/>
            </a:endParaRPr>
          </a:p>
          <a:p>
            <a:pPr algn="ctr">
              <a:spcBef>
                <a:spcPct val="0"/>
              </a:spcBef>
              <a:buFont typeface="Arial" panose="020B0604020202020204" pitchFamily="34" charset="0"/>
              <a:buNone/>
            </a:pPr>
            <a:r>
              <a:rPr lang="en-ZA" altLang="en-US" sz="2100" b="1" dirty="0">
                <a:latin typeface="Arial" panose="020B0604020202020204" pitchFamily="34" charset="0"/>
                <a:cs typeface="Arial" panose="020B0604020202020204" pitchFamily="34" charset="0"/>
              </a:rPr>
              <a:t>Equitable Energy Access in Grid Modernization</a:t>
            </a:r>
          </a:p>
          <a:p>
            <a:pPr algn="ctr">
              <a:spcBef>
                <a:spcPct val="0"/>
              </a:spcBef>
            </a:pPr>
            <a:r>
              <a:rPr lang="en-US" dirty="0">
                <a:solidFill>
                  <a:srgbClr val="404155"/>
                </a:solidFill>
                <a:latin typeface="Nobile" pitchFamily="34" charset="0"/>
                <a:ea typeface="Nobile" pitchFamily="34" charset="-122"/>
                <a:cs typeface="Nobile" pitchFamily="34" charset="-120"/>
              </a:rPr>
              <a:t>Frameworks for Justice-Centered Utility Transformation</a:t>
            </a:r>
            <a:endParaRPr lang="en-US" dirty="0"/>
          </a:p>
          <a:p>
            <a:pPr algn="ctr">
              <a:spcBef>
                <a:spcPct val="0"/>
              </a:spcBef>
              <a:buFont typeface="Arial" panose="020B0604020202020204" pitchFamily="34" charset="0"/>
              <a:buNone/>
            </a:pPr>
            <a:endParaRPr lang="en-ZA" altLang="en-US" sz="21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02E626A-4E65-DE4C-BE69-16CBB2D97DA0}"/>
              </a:ext>
            </a:extLst>
          </p:cNvPr>
          <p:cNvSpPr txBox="1"/>
          <p:nvPr/>
        </p:nvSpPr>
        <p:spPr>
          <a:xfrm>
            <a:off x="1217929" y="4869382"/>
            <a:ext cx="6708140" cy="1287532"/>
          </a:xfrm>
          <a:prstGeom prst="rect">
            <a:avLst/>
          </a:prstGeom>
          <a:noFill/>
        </p:spPr>
        <p:txBody>
          <a:bodyPr wrap="square" rtlCol="0">
            <a:spAutoFit/>
          </a:bodyPr>
          <a:lstStyle/>
          <a:p>
            <a:pPr algn="ctr">
              <a:lnSpc>
                <a:spcPct val="150000"/>
              </a:lnSpc>
            </a:pPr>
            <a:r>
              <a:rPr lang="en-ZA" altLang="en-US" b="1" dirty="0">
                <a:solidFill>
                  <a:schemeClr val="bg1"/>
                </a:solidFill>
                <a:latin typeface="Arial" panose="020B0604020202020204" pitchFamily="34" charset="0"/>
                <a:cs typeface="Arial" panose="020B0604020202020204" pitchFamily="34" charset="0"/>
              </a:rPr>
              <a:t>Presented by Sindisiwe Shozi (Chief Engineer),</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Bhekani Hadebe (Senior Manager)</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eThekwini Municipality </a:t>
            </a:r>
          </a:p>
        </p:txBody>
      </p:sp>
    </p:spTree>
    <p:extLst>
      <p:ext uri="{BB962C8B-B14F-4D97-AF65-F5344CB8AC3E}">
        <p14:creationId xmlns:p14="http://schemas.microsoft.com/office/powerpoint/2010/main" val="239888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04FCB-A593-18F4-D86F-C14D19238EC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86F86F9-6086-15AB-A764-5C0BB87BF99D}"/>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13" name="Text 0">
            <a:extLst>
              <a:ext uri="{FF2B5EF4-FFF2-40B4-BE49-F238E27FC236}">
                <a16:creationId xmlns:a16="http://schemas.microsoft.com/office/drawing/2014/main" id="{13D023FF-9A6F-047B-7A69-0F5EFD66AC2D}"/>
              </a:ext>
            </a:extLst>
          </p:cNvPr>
          <p:cNvSpPr/>
          <p:nvPr/>
        </p:nvSpPr>
        <p:spPr>
          <a:xfrm>
            <a:off x="493316" y="-30595"/>
            <a:ext cx="5194459" cy="649248"/>
          </a:xfrm>
          <a:prstGeom prst="rect">
            <a:avLst/>
          </a:prstGeom>
          <a:noFill/>
          <a:ln/>
        </p:spPr>
        <p:txBody>
          <a:bodyPr wrap="none" lIns="0" tIns="0" rIns="0" bIns="0" rtlCol="0" anchor="t"/>
          <a:lstStyle/>
          <a:p>
            <a:pPr marL="0" indent="0" algn="l">
              <a:lnSpc>
                <a:spcPts val="5100"/>
              </a:lnSpc>
              <a:buNone/>
            </a:pPr>
            <a:r>
              <a:rPr lang="en-US" sz="3200" b="1" dirty="0">
                <a:solidFill>
                  <a:srgbClr val="1B1B27"/>
                </a:solidFill>
                <a:latin typeface="Arial" panose="020B0604020202020204" pitchFamily="34" charset="0"/>
                <a:ea typeface="Alexandria" pitchFamily="34" charset="-122"/>
                <a:cs typeface="Arial" panose="020B0604020202020204" pitchFamily="34" charset="0"/>
              </a:rPr>
              <a:t>Path Forward</a:t>
            </a:r>
            <a:endParaRPr lang="en-US" sz="3200" b="1" dirty="0">
              <a:latin typeface="Arial" panose="020B0604020202020204" pitchFamily="34" charset="0"/>
              <a:cs typeface="Arial" panose="020B0604020202020204" pitchFamily="34" charset="0"/>
            </a:endParaRPr>
          </a:p>
        </p:txBody>
      </p:sp>
      <p:sp>
        <p:nvSpPr>
          <p:cNvPr id="14" name="Text 1">
            <a:extLst>
              <a:ext uri="{FF2B5EF4-FFF2-40B4-BE49-F238E27FC236}">
                <a16:creationId xmlns:a16="http://schemas.microsoft.com/office/drawing/2014/main" id="{D0A0AC3B-28D2-EA69-EB87-6438B294127A}"/>
              </a:ext>
            </a:extLst>
          </p:cNvPr>
          <p:cNvSpPr/>
          <p:nvPr/>
        </p:nvSpPr>
        <p:spPr>
          <a:xfrm>
            <a:off x="493317" y="797891"/>
            <a:ext cx="3116699" cy="389573"/>
          </a:xfrm>
          <a:prstGeom prst="rect">
            <a:avLst/>
          </a:prstGeom>
          <a:noFill/>
          <a:ln/>
        </p:spPr>
        <p:txBody>
          <a:bodyPr wrap="none" lIns="0" tIns="0" rIns="0" bIns="0" rtlCol="0" anchor="t"/>
          <a:lstStyle/>
          <a:p>
            <a:pPr marL="0" indent="0" algn="l">
              <a:lnSpc>
                <a:spcPts val="3050"/>
              </a:lnSpc>
              <a:buNone/>
            </a:pPr>
            <a:r>
              <a:rPr lang="en-US" sz="2000" dirty="0">
                <a:latin typeface="Alexandria" pitchFamily="34" charset="0"/>
                <a:ea typeface="Alexandria" pitchFamily="34" charset="-122"/>
                <a:cs typeface="Alexandria" pitchFamily="34" charset="-120"/>
              </a:rPr>
              <a:t>Key findings</a:t>
            </a:r>
            <a:endParaRPr lang="en-US" sz="2000" dirty="0"/>
          </a:p>
        </p:txBody>
      </p:sp>
      <p:sp>
        <p:nvSpPr>
          <p:cNvPr id="15" name="Text 2">
            <a:extLst>
              <a:ext uri="{FF2B5EF4-FFF2-40B4-BE49-F238E27FC236}">
                <a16:creationId xmlns:a16="http://schemas.microsoft.com/office/drawing/2014/main" id="{E6B723D7-A69D-A014-6CEA-1258B6390B9E}"/>
              </a:ext>
            </a:extLst>
          </p:cNvPr>
          <p:cNvSpPr/>
          <p:nvPr/>
        </p:nvSpPr>
        <p:spPr>
          <a:xfrm>
            <a:off x="493317" y="1245513"/>
            <a:ext cx="7018615" cy="997268"/>
          </a:xfrm>
          <a:prstGeom prst="rect">
            <a:avLst/>
          </a:prstGeom>
          <a:noFill/>
          <a:ln/>
        </p:spPr>
        <p:txBody>
          <a:bodyPr wrap="square" lIns="0" tIns="0" rIns="0" bIns="0" rtlCol="0" anchor="t"/>
          <a:lstStyle/>
          <a:p>
            <a:pPr marL="0" indent="0" algn="l">
              <a:lnSpc>
                <a:spcPts val="2600"/>
              </a:lnSpc>
              <a:buNone/>
            </a:pPr>
            <a:r>
              <a:rPr lang="en-US" sz="1600" dirty="0">
                <a:latin typeface="Arial" panose="020B0604020202020204" pitchFamily="34" charset="0"/>
                <a:ea typeface="Nobile" pitchFamily="34" charset="-122"/>
                <a:cs typeface="Arial" panose="020B0604020202020204" pitchFamily="34" charset="0"/>
              </a:rPr>
              <a:t>Equitable energy access demands frameworks operationalizing all four justice pillars/principles. Utilities must embed metrics like energy poverty reduction and community engagement to align with SDGs 7 and 13.</a:t>
            </a:r>
            <a:endParaRPr lang="en-US" sz="1600" dirty="0">
              <a:latin typeface="Arial" panose="020B0604020202020204" pitchFamily="34" charset="0"/>
              <a:cs typeface="Arial" panose="020B0604020202020204" pitchFamily="34" charset="0"/>
            </a:endParaRPr>
          </a:p>
        </p:txBody>
      </p:sp>
      <p:sp>
        <p:nvSpPr>
          <p:cNvPr id="16" name="Text 3">
            <a:extLst>
              <a:ext uri="{FF2B5EF4-FFF2-40B4-BE49-F238E27FC236}">
                <a16:creationId xmlns:a16="http://schemas.microsoft.com/office/drawing/2014/main" id="{0D3BA670-C5CD-2AE5-7C60-6C4FD3DC1857}"/>
              </a:ext>
            </a:extLst>
          </p:cNvPr>
          <p:cNvSpPr/>
          <p:nvPr/>
        </p:nvSpPr>
        <p:spPr>
          <a:xfrm>
            <a:off x="493317" y="2450545"/>
            <a:ext cx="2597229" cy="324564"/>
          </a:xfrm>
          <a:prstGeom prst="rect">
            <a:avLst/>
          </a:prstGeom>
          <a:noFill/>
          <a:ln/>
        </p:spPr>
        <p:txBody>
          <a:bodyPr wrap="none" lIns="0" tIns="0" rIns="0" bIns="0" rtlCol="0" anchor="t"/>
          <a:lstStyle/>
          <a:p>
            <a:pPr marL="0" indent="0" algn="l">
              <a:lnSpc>
                <a:spcPts val="2550"/>
              </a:lnSpc>
              <a:buNone/>
            </a:pPr>
            <a:r>
              <a:rPr lang="en-US" sz="2000" dirty="0">
                <a:latin typeface="Arial" panose="020B0604020202020204" pitchFamily="34" charset="0"/>
                <a:ea typeface="Alexandria" pitchFamily="34" charset="-122"/>
                <a:cs typeface="Arial" panose="020B0604020202020204" pitchFamily="34" charset="0"/>
              </a:rPr>
              <a:t> Policymakers</a:t>
            </a:r>
            <a:endParaRPr lang="en-US" sz="2000" dirty="0">
              <a:latin typeface="Arial" panose="020B0604020202020204" pitchFamily="34" charset="0"/>
              <a:cs typeface="Arial" panose="020B0604020202020204" pitchFamily="34" charset="0"/>
            </a:endParaRPr>
          </a:p>
        </p:txBody>
      </p:sp>
      <p:sp>
        <p:nvSpPr>
          <p:cNvPr id="17" name="Text 4">
            <a:extLst>
              <a:ext uri="{FF2B5EF4-FFF2-40B4-BE49-F238E27FC236}">
                <a16:creationId xmlns:a16="http://schemas.microsoft.com/office/drawing/2014/main" id="{43420114-F809-F920-1AE5-816170A9194C}"/>
              </a:ext>
            </a:extLst>
          </p:cNvPr>
          <p:cNvSpPr/>
          <p:nvPr/>
        </p:nvSpPr>
        <p:spPr>
          <a:xfrm>
            <a:off x="493317" y="2982873"/>
            <a:ext cx="7018615" cy="332423"/>
          </a:xfrm>
          <a:prstGeom prst="rect">
            <a:avLst/>
          </a:prstGeom>
          <a:noFill/>
          <a:ln/>
        </p:spPr>
        <p:txBody>
          <a:bodyPr wrap="none" lIns="0" tIns="0" rIns="0" bIns="0" rtlCol="0" anchor="t"/>
          <a:lstStyle/>
          <a:p>
            <a:pPr marL="342900" indent="-342900" algn="l">
              <a:lnSpc>
                <a:spcPts val="2600"/>
              </a:lnSpc>
              <a:buSzPct val="100000"/>
              <a:buChar char="•"/>
            </a:pPr>
            <a:r>
              <a:rPr lang="en-US" sz="1600" dirty="0">
                <a:latin typeface="Arial" panose="020B0604020202020204" pitchFamily="34" charset="0"/>
                <a:ea typeface="Nobile" pitchFamily="34" charset="-122"/>
                <a:cs typeface="Arial" panose="020B0604020202020204" pitchFamily="34" charset="0"/>
              </a:rPr>
              <a:t>Mandate equity assessments in regulations</a:t>
            </a:r>
            <a:endParaRPr lang="en-US" sz="1600" dirty="0">
              <a:latin typeface="Arial" panose="020B0604020202020204" pitchFamily="34" charset="0"/>
              <a:cs typeface="Arial" panose="020B0604020202020204" pitchFamily="34" charset="0"/>
            </a:endParaRPr>
          </a:p>
        </p:txBody>
      </p:sp>
      <p:sp>
        <p:nvSpPr>
          <p:cNvPr id="18" name="Text 5">
            <a:extLst>
              <a:ext uri="{FF2B5EF4-FFF2-40B4-BE49-F238E27FC236}">
                <a16:creationId xmlns:a16="http://schemas.microsoft.com/office/drawing/2014/main" id="{BA6BFC93-093D-7D9F-BFFE-3E046B460BB5}"/>
              </a:ext>
            </a:extLst>
          </p:cNvPr>
          <p:cNvSpPr/>
          <p:nvPr/>
        </p:nvSpPr>
        <p:spPr>
          <a:xfrm>
            <a:off x="493317" y="3387924"/>
            <a:ext cx="7018615" cy="332423"/>
          </a:xfrm>
          <a:prstGeom prst="rect">
            <a:avLst/>
          </a:prstGeom>
          <a:noFill/>
          <a:ln/>
        </p:spPr>
        <p:txBody>
          <a:bodyPr wrap="none" lIns="0" tIns="0" rIns="0" bIns="0" rtlCol="0" anchor="t"/>
          <a:lstStyle/>
          <a:p>
            <a:pPr marL="342900" indent="-342900" algn="l">
              <a:lnSpc>
                <a:spcPts val="2600"/>
              </a:lnSpc>
              <a:buSzPct val="100000"/>
              <a:buChar char="•"/>
            </a:pPr>
            <a:r>
              <a:rPr lang="en-US" sz="1600" dirty="0">
                <a:latin typeface="Arial" panose="020B0604020202020204" pitchFamily="34" charset="0"/>
                <a:ea typeface="Nobile" pitchFamily="34" charset="-122"/>
                <a:cs typeface="Arial" panose="020B0604020202020204" pitchFamily="34" charset="0"/>
              </a:rPr>
              <a:t>Prioritize targeted investments in historically underserved areas</a:t>
            </a:r>
            <a:endParaRPr lang="en-US" sz="1600" dirty="0">
              <a:latin typeface="Arial" panose="020B0604020202020204" pitchFamily="34" charset="0"/>
              <a:cs typeface="Arial" panose="020B0604020202020204" pitchFamily="34" charset="0"/>
            </a:endParaRPr>
          </a:p>
        </p:txBody>
      </p:sp>
      <p:sp>
        <p:nvSpPr>
          <p:cNvPr id="19" name="Text 6">
            <a:extLst>
              <a:ext uri="{FF2B5EF4-FFF2-40B4-BE49-F238E27FC236}">
                <a16:creationId xmlns:a16="http://schemas.microsoft.com/office/drawing/2014/main" id="{FE86EDB0-ABCC-23BD-B1A9-AA199492AF44}"/>
              </a:ext>
            </a:extLst>
          </p:cNvPr>
          <p:cNvSpPr/>
          <p:nvPr/>
        </p:nvSpPr>
        <p:spPr>
          <a:xfrm>
            <a:off x="493317" y="3792974"/>
            <a:ext cx="7018615" cy="332423"/>
          </a:xfrm>
          <a:prstGeom prst="rect">
            <a:avLst/>
          </a:prstGeom>
          <a:noFill/>
          <a:ln/>
        </p:spPr>
        <p:txBody>
          <a:bodyPr wrap="none" lIns="0" tIns="0" rIns="0" bIns="0" rtlCol="0" anchor="t"/>
          <a:lstStyle/>
          <a:p>
            <a:pPr marL="342900" indent="-342900" algn="l">
              <a:lnSpc>
                <a:spcPts val="2600"/>
              </a:lnSpc>
              <a:buSzPct val="100000"/>
              <a:buChar char="•"/>
            </a:pPr>
            <a:r>
              <a:rPr lang="en-US" sz="1600" dirty="0">
                <a:latin typeface="Arial" panose="020B0604020202020204" pitchFamily="34" charset="0"/>
                <a:ea typeface="Nobile" pitchFamily="34" charset="-122"/>
                <a:cs typeface="Arial" panose="020B0604020202020204" pitchFamily="34" charset="0"/>
              </a:rPr>
              <a:t>Balance techno-economic and socio-political constraints</a:t>
            </a:r>
            <a:endParaRPr lang="en-US" sz="1600" dirty="0">
              <a:latin typeface="Arial" panose="020B0604020202020204" pitchFamily="34" charset="0"/>
              <a:cs typeface="Arial" panose="020B0604020202020204" pitchFamily="34" charset="0"/>
            </a:endParaRPr>
          </a:p>
        </p:txBody>
      </p:sp>
      <p:sp>
        <p:nvSpPr>
          <p:cNvPr id="20" name="Text 7">
            <a:extLst>
              <a:ext uri="{FF2B5EF4-FFF2-40B4-BE49-F238E27FC236}">
                <a16:creationId xmlns:a16="http://schemas.microsoft.com/office/drawing/2014/main" id="{666791F5-D265-E3B6-189E-DAE0458F90D3}"/>
              </a:ext>
            </a:extLst>
          </p:cNvPr>
          <p:cNvSpPr/>
          <p:nvPr/>
        </p:nvSpPr>
        <p:spPr>
          <a:xfrm>
            <a:off x="493317" y="4198025"/>
            <a:ext cx="7018615" cy="332423"/>
          </a:xfrm>
          <a:prstGeom prst="rect">
            <a:avLst/>
          </a:prstGeom>
          <a:noFill/>
          <a:ln/>
        </p:spPr>
        <p:txBody>
          <a:bodyPr wrap="none" lIns="0" tIns="0" rIns="0" bIns="0" rtlCol="0" anchor="t"/>
          <a:lstStyle/>
          <a:p>
            <a:pPr marL="342900" indent="-342900" algn="l">
              <a:lnSpc>
                <a:spcPts val="2600"/>
              </a:lnSpc>
              <a:buSzPct val="100000"/>
              <a:buChar char="•"/>
            </a:pPr>
            <a:r>
              <a:rPr lang="en-US" sz="1600" dirty="0">
                <a:latin typeface="Arial" panose="020B0604020202020204" pitchFamily="34" charset="0"/>
                <a:ea typeface="Nobile" pitchFamily="34" charset="-122"/>
                <a:cs typeface="Arial" panose="020B0604020202020204" pitchFamily="34" charset="0"/>
              </a:rPr>
              <a:t>Scale successful models using AI for equity analytics</a:t>
            </a:r>
            <a:endParaRPr lang="en-US" sz="1600" dirty="0">
              <a:latin typeface="Arial" panose="020B0604020202020204" pitchFamily="34" charset="0"/>
              <a:cs typeface="Arial" panose="020B0604020202020204" pitchFamily="34" charset="0"/>
            </a:endParaRPr>
          </a:p>
        </p:txBody>
      </p:sp>
      <p:sp>
        <p:nvSpPr>
          <p:cNvPr id="21" name="Text 8">
            <a:extLst>
              <a:ext uri="{FF2B5EF4-FFF2-40B4-BE49-F238E27FC236}">
                <a16:creationId xmlns:a16="http://schemas.microsoft.com/office/drawing/2014/main" id="{83F708B9-4CB2-A6D8-67B5-4F249F3D7EE7}"/>
              </a:ext>
            </a:extLst>
          </p:cNvPr>
          <p:cNvSpPr/>
          <p:nvPr/>
        </p:nvSpPr>
        <p:spPr>
          <a:xfrm>
            <a:off x="493317" y="4717376"/>
            <a:ext cx="8427399" cy="997268"/>
          </a:xfrm>
          <a:prstGeom prst="rect">
            <a:avLst/>
          </a:prstGeom>
          <a:noFill/>
          <a:ln/>
        </p:spPr>
        <p:txBody>
          <a:bodyPr wrap="square" lIns="0" tIns="0" rIns="0" bIns="0" rtlCol="0" anchor="t"/>
          <a:lstStyle/>
          <a:p>
            <a:pPr marL="0" indent="0" algn="l">
              <a:lnSpc>
                <a:spcPts val="2600"/>
              </a:lnSpc>
              <a:buNone/>
            </a:pPr>
            <a:r>
              <a:rPr lang="en-US" sz="1600" b="1" dirty="0">
                <a:latin typeface="Arial" panose="020B0604020202020204" pitchFamily="34" charset="0"/>
                <a:ea typeface="Nobile" pitchFamily="34" charset="-122"/>
                <a:cs typeface="Arial" panose="020B0604020202020204" pitchFamily="34" charset="0"/>
              </a:rPr>
              <a:t>Future research should explore use of AI technology for continuous monitoring and reporting  of  equitable energy projects rollout throughout the county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80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68E4E-1A25-ED43-B636-C1F7DA59346E}"/>
              </a:ext>
            </a:extLst>
          </p:cNvPr>
          <p:cNvPicPr>
            <a:picLocks noChangeAspect="1"/>
          </p:cNvPicPr>
          <p:nvPr/>
        </p:nvPicPr>
        <p:blipFill>
          <a:blip r:embed="rId3"/>
          <a:srcRect/>
          <a:stretch/>
        </p:blipFill>
        <p:spPr>
          <a:xfrm>
            <a:off x="741" y="2862"/>
            <a:ext cx="9117447" cy="6855137"/>
          </a:xfrm>
          <a:prstGeom prst="rect">
            <a:avLst/>
          </a:prstGeom>
        </p:spPr>
      </p:pic>
      <p:sp>
        <p:nvSpPr>
          <p:cNvPr id="20" name="Rectangle 19">
            <a:extLst>
              <a:ext uri="{FF2B5EF4-FFF2-40B4-BE49-F238E27FC236}">
                <a16:creationId xmlns:a16="http://schemas.microsoft.com/office/drawing/2014/main" id="{1B93354C-C428-894D-8EF4-53EF36AB400F}"/>
              </a:ext>
            </a:extLst>
          </p:cNvPr>
          <p:cNvSpPr/>
          <p:nvPr/>
        </p:nvSpPr>
        <p:spPr>
          <a:xfrm>
            <a:off x="520065" y="5123274"/>
            <a:ext cx="8103869" cy="707886"/>
          </a:xfrm>
          <a:prstGeom prst="rect">
            <a:avLst/>
          </a:prstGeom>
        </p:spPr>
        <p:txBody>
          <a:bodyPr wrap="square">
            <a:spAutoFit/>
          </a:bodyPr>
          <a:lstStyle/>
          <a:p>
            <a:pPr algn="ctr"/>
            <a:r>
              <a:rPr lang="en-ZA" altLang="en-US" sz="40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76059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452571" y="99092"/>
            <a:ext cx="805440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  Presentation overview </a:t>
            </a:r>
          </a:p>
        </p:txBody>
      </p:sp>
      <p:sp>
        <p:nvSpPr>
          <p:cNvPr id="4" name="TextBox 3">
            <a:extLst>
              <a:ext uri="{FF2B5EF4-FFF2-40B4-BE49-F238E27FC236}">
                <a16:creationId xmlns:a16="http://schemas.microsoft.com/office/drawing/2014/main" id="{9C1DCC56-98A3-EED7-20FD-21F64369D4E2}"/>
              </a:ext>
            </a:extLst>
          </p:cNvPr>
          <p:cNvSpPr txBox="1"/>
          <p:nvPr/>
        </p:nvSpPr>
        <p:spPr>
          <a:xfrm>
            <a:off x="581213" y="684935"/>
            <a:ext cx="7925764" cy="6924973"/>
          </a:xfrm>
          <a:prstGeom prst="rect">
            <a:avLst/>
          </a:prstGeom>
          <a:noFill/>
        </p:spPr>
        <p:txBody>
          <a:bodyPr wrap="square">
            <a:spAutoFit/>
          </a:bodyPr>
          <a:lstStyle/>
          <a:p>
            <a:pPr marL="457200" indent="-457200">
              <a:buFont typeface="Arial" panose="020B0604020202020204" pitchFamily="34" charset="0"/>
              <a:buChar char="•"/>
            </a:pPr>
            <a:r>
              <a:rPr lang="en-ZA" sz="2000" dirty="0"/>
              <a:t>Africa equitable energy access challenges</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ZA" sz="2000" dirty="0"/>
              <a:t>Africa electricity access</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ZA" sz="2000" dirty="0"/>
              <a:t>South Africa energy landscape </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ZA" sz="2000" dirty="0"/>
              <a:t>Energy justice pillars</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ZA" sz="2000" dirty="0"/>
              <a:t>South Africa’s case study </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ZA" sz="2000" dirty="0"/>
              <a:t>Ethiopia’s case study</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ZA" sz="2000" dirty="0"/>
              <a:t>Intervention  for justice centered energy transformation</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ZA" sz="2000" dirty="0"/>
              <a:t>Path forward</a:t>
            </a:r>
          </a:p>
          <a:p>
            <a:pPr marL="457200" indent="-457200">
              <a:buFont typeface="Arial" panose="020B0604020202020204" pitchFamily="34" charset="0"/>
              <a:buChar char="•"/>
            </a:pPr>
            <a:endParaRPr lang="en-ZA" sz="2400" dirty="0"/>
          </a:p>
          <a:p>
            <a:pPr marL="457200" indent="-457200">
              <a:buFont typeface="Arial" panose="020B0604020202020204" pitchFamily="34" charset="0"/>
              <a:buChar char="•"/>
            </a:pPr>
            <a:endParaRPr lang="en-ZA" sz="2400" dirty="0"/>
          </a:p>
          <a:p>
            <a:pPr marL="457200" indent="-457200">
              <a:buFont typeface="Arial" panose="020B0604020202020204" pitchFamily="34" charset="0"/>
              <a:buChar char="•"/>
            </a:pPr>
            <a:endParaRPr lang="en-ZA" sz="2400" dirty="0"/>
          </a:p>
          <a:p>
            <a:pPr marL="457200" indent="-457200">
              <a:buFont typeface="Arial" panose="020B0604020202020204" pitchFamily="34" charset="0"/>
              <a:buChar char="•"/>
            </a:pPr>
            <a:endParaRPr lang="en-ZA" sz="2400" dirty="0"/>
          </a:p>
          <a:p>
            <a:pPr marL="457200" indent="-457200">
              <a:buFont typeface="Arial" panose="020B0604020202020204" pitchFamily="34" charset="0"/>
              <a:buChar char="•"/>
            </a:pPr>
            <a:endParaRPr lang="en-ZA" sz="2400" dirty="0"/>
          </a:p>
          <a:p>
            <a:pPr marL="457200" indent="-457200">
              <a:buFont typeface="Arial" panose="020B0604020202020204" pitchFamily="34" charset="0"/>
              <a:buChar char="•"/>
            </a:pPr>
            <a:endParaRPr lang="en-ZA" sz="2400" dirty="0"/>
          </a:p>
        </p:txBody>
      </p:sp>
    </p:spTree>
    <p:extLst>
      <p:ext uri="{BB962C8B-B14F-4D97-AF65-F5344CB8AC3E}">
        <p14:creationId xmlns:p14="http://schemas.microsoft.com/office/powerpoint/2010/main" val="81114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B8896-9328-1031-1D8F-4A76836CF91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CA77700-ACB7-29FD-4A11-3B7BBF96CC12}"/>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2" name="TextBox 1">
            <a:extLst>
              <a:ext uri="{FF2B5EF4-FFF2-40B4-BE49-F238E27FC236}">
                <a16:creationId xmlns:a16="http://schemas.microsoft.com/office/drawing/2014/main" id="{BF30A1BA-1E64-378A-9EFA-67F63799AE13}"/>
              </a:ext>
            </a:extLst>
          </p:cNvPr>
          <p:cNvSpPr txBox="1"/>
          <p:nvPr/>
        </p:nvSpPr>
        <p:spPr>
          <a:xfrm>
            <a:off x="452571" y="468148"/>
            <a:ext cx="805440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Africa equitable energy access challenges </a:t>
            </a:r>
          </a:p>
        </p:txBody>
      </p:sp>
      <p:sp>
        <p:nvSpPr>
          <p:cNvPr id="4" name="TextBox 3">
            <a:extLst>
              <a:ext uri="{FF2B5EF4-FFF2-40B4-BE49-F238E27FC236}">
                <a16:creationId xmlns:a16="http://schemas.microsoft.com/office/drawing/2014/main" id="{960C4156-C77E-9C79-25BE-DC04FD23C159}"/>
              </a:ext>
            </a:extLst>
          </p:cNvPr>
          <p:cNvSpPr txBox="1"/>
          <p:nvPr/>
        </p:nvSpPr>
        <p:spPr>
          <a:xfrm>
            <a:off x="581213" y="1027946"/>
            <a:ext cx="7925764" cy="4524315"/>
          </a:xfrm>
          <a:prstGeom prst="rect">
            <a:avLst/>
          </a:prstGeom>
          <a:noFill/>
        </p:spPr>
        <p:txBody>
          <a:bodyPr wrap="square">
            <a:spAutoFit/>
          </a:bodyPr>
          <a:lstStyle/>
          <a:p>
            <a:pPr marL="457200" indent="-457200">
              <a:buFont typeface="Arial" panose="020B0604020202020204" pitchFamily="34" charset="0"/>
              <a:buChar char="•"/>
            </a:pPr>
            <a:r>
              <a:rPr lang="en-ZA" sz="2400" dirty="0"/>
              <a:t>Low participation of rural area stakeholders in the energy transition limits inclusive development and local engagement.</a:t>
            </a:r>
          </a:p>
          <a:p>
            <a:pPr marL="457200" indent="-457200">
              <a:buFont typeface="Arial" panose="020B0604020202020204" pitchFamily="34" charset="0"/>
              <a:buChar char="•"/>
            </a:pPr>
            <a:r>
              <a:rPr lang="en-ZA" sz="2400" dirty="0"/>
              <a:t>Deepening inequality in energy access perpetuates socio-economic divides between urban and rural populations.</a:t>
            </a:r>
          </a:p>
          <a:p>
            <a:pPr marL="457200" indent="-457200">
              <a:buFont typeface="Arial" panose="020B0604020202020204" pitchFamily="34" charset="0"/>
              <a:buChar char="•"/>
            </a:pPr>
            <a:r>
              <a:rPr lang="en-ZA" sz="2400" dirty="0"/>
              <a:t>Skill gaps and workforce transitions challenge local economies shifting from fossil fuels to renewables</a:t>
            </a:r>
          </a:p>
          <a:p>
            <a:pPr marL="457200" indent="-457200">
              <a:buFont typeface="Arial" panose="020B0604020202020204" pitchFamily="34" charset="0"/>
              <a:buChar char="•"/>
            </a:pPr>
            <a:r>
              <a:rPr lang="en-ZA" sz="2400" dirty="0"/>
              <a:t>Financial constraints limit investment in rural renewable energy projects.</a:t>
            </a:r>
          </a:p>
          <a:p>
            <a:pPr marL="457200" indent="-457200">
              <a:buFont typeface="Arial" panose="020B0604020202020204" pitchFamily="34" charset="0"/>
              <a:buChar char="•"/>
            </a:pPr>
            <a:r>
              <a:rPr lang="en-ZA" sz="2400" dirty="0"/>
              <a:t>The implementation of policies that promote equitable energy access and foster innovation in rural energy systems remains limited.</a:t>
            </a:r>
          </a:p>
        </p:txBody>
      </p:sp>
    </p:spTree>
    <p:extLst>
      <p:ext uri="{BB962C8B-B14F-4D97-AF65-F5344CB8AC3E}">
        <p14:creationId xmlns:p14="http://schemas.microsoft.com/office/powerpoint/2010/main" val="317173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237BB-A60F-B770-8278-B78375B19C93}"/>
            </a:ext>
          </a:extLst>
        </p:cNvPr>
        <p:cNvGrpSpPr/>
        <p:nvPr/>
      </p:nvGrpSpPr>
      <p:grpSpPr>
        <a:xfrm>
          <a:off x="0" y="0"/>
          <a:ext cx="0" cy="0"/>
          <a:chOff x="0" y="0"/>
          <a:chExt cx="0" cy="0"/>
        </a:xfrm>
      </p:grpSpPr>
      <p:pic>
        <p:nvPicPr>
          <p:cNvPr id="7" name="Picture 6" descr="A green polygonal structure with black text&#10;&#10;AI-generated content may be incorrect.">
            <a:extLst>
              <a:ext uri="{FF2B5EF4-FFF2-40B4-BE49-F238E27FC236}">
                <a16:creationId xmlns:a16="http://schemas.microsoft.com/office/drawing/2014/main" id="{AC7AF72E-5C66-6BF4-30CD-5517A5729B11}"/>
              </a:ext>
            </a:extLst>
          </p:cNvPr>
          <p:cNvPicPr>
            <a:picLocks noChangeAspect="1"/>
          </p:cNvPicPr>
          <p:nvPr/>
        </p:nvPicPr>
        <p:blipFill>
          <a:blip r:embed="rId3"/>
          <a:srcRect t="7539" b="7539"/>
          <a:stretch/>
        </p:blipFill>
        <p:spPr>
          <a:xfrm>
            <a:off x="-34355" y="5440101"/>
            <a:ext cx="9156900" cy="1443584"/>
          </a:xfrm>
          <a:prstGeom prst="rect">
            <a:avLst/>
          </a:prstGeom>
        </p:spPr>
      </p:pic>
      <p:pic>
        <p:nvPicPr>
          <p:cNvPr id="9" name="Picture 8">
            <a:extLst>
              <a:ext uri="{FF2B5EF4-FFF2-40B4-BE49-F238E27FC236}">
                <a16:creationId xmlns:a16="http://schemas.microsoft.com/office/drawing/2014/main" id="{4B0F09B1-4111-384B-99CE-FFE9A53B41F7}"/>
              </a:ext>
            </a:extLst>
          </p:cNvPr>
          <p:cNvPicPr>
            <a:picLocks noChangeAspect="1"/>
          </p:cNvPicPr>
          <p:nvPr/>
        </p:nvPicPr>
        <p:blipFill>
          <a:blip r:embed="rId4"/>
          <a:stretch>
            <a:fillRect/>
          </a:stretch>
        </p:blipFill>
        <p:spPr>
          <a:xfrm>
            <a:off x="0" y="808074"/>
            <a:ext cx="9122545" cy="4540392"/>
          </a:xfrm>
          <a:prstGeom prst="rect">
            <a:avLst/>
          </a:prstGeom>
        </p:spPr>
      </p:pic>
      <p:sp>
        <p:nvSpPr>
          <p:cNvPr id="10" name="TextBox 9">
            <a:extLst>
              <a:ext uri="{FF2B5EF4-FFF2-40B4-BE49-F238E27FC236}">
                <a16:creationId xmlns:a16="http://schemas.microsoft.com/office/drawing/2014/main" id="{B31AEE52-2A5F-EC95-55D1-9F1411F1605E}"/>
              </a:ext>
            </a:extLst>
          </p:cNvPr>
          <p:cNvSpPr txBox="1"/>
          <p:nvPr/>
        </p:nvSpPr>
        <p:spPr>
          <a:xfrm>
            <a:off x="1233377" y="233916"/>
            <a:ext cx="7985051" cy="523220"/>
          </a:xfrm>
          <a:prstGeom prst="rect">
            <a:avLst/>
          </a:prstGeom>
          <a:noFill/>
        </p:spPr>
        <p:txBody>
          <a:bodyPr wrap="square" rtlCol="0">
            <a:spAutoFit/>
          </a:bodyPr>
          <a:lstStyle/>
          <a:p>
            <a:r>
              <a:rPr lang="en-ZA" sz="2800" b="1" dirty="0"/>
              <a:t>Africa’s electricity access</a:t>
            </a:r>
          </a:p>
        </p:txBody>
      </p:sp>
    </p:spTree>
    <p:extLst>
      <p:ext uri="{BB962C8B-B14F-4D97-AF65-F5344CB8AC3E}">
        <p14:creationId xmlns:p14="http://schemas.microsoft.com/office/powerpoint/2010/main" val="171789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61022-D335-2641-CC2A-1E498EA1CE3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49970BC-9A78-46FC-24E5-0D891544A69B}"/>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8" name="Text 0">
            <a:extLst>
              <a:ext uri="{FF2B5EF4-FFF2-40B4-BE49-F238E27FC236}">
                <a16:creationId xmlns:a16="http://schemas.microsoft.com/office/drawing/2014/main" id="{ADA25AAB-4D08-39E4-F9E3-35577CA024A2}"/>
              </a:ext>
            </a:extLst>
          </p:cNvPr>
          <p:cNvSpPr/>
          <p:nvPr/>
        </p:nvSpPr>
        <p:spPr>
          <a:xfrm>
            <a:off x="412850" y="614186"/>
            <a:ext cx="4766221" cy="368573"/>
          </a:xfrm>
          <a:prstGeom prst="rect">
            <a:avLst/>
          </a:prstGeom>
          <a:noFill/>
          <a:ln/>
        </p:spPr>
        <p:txBody>
          <a:bodyPr wrap="none" lIns="0" tIns="0" rIns="0" bIns="0" rtlCol="0" anchor="t"/>
          <a:lstStyle/>
          <a:p>
            <a:pPr>
              <a:lnSpc>
                <a:spcPts val="2875"/>
              </a:lnSpc>
            </a:pPr>
            <a:r>
              <a:rPr lang="en-US" sz="2800" b="1" dirty="0">
                <a:solidFill>
                  <a:srgbClr val="1B1B27"/>
                </a:solidFill>
                <a:latin typeface="Arial" panose="020B0604020202020204" pitchFamily="34" charset="0"/>
                <a:ea typeface="Alexandria" pitchFamily="34" charset="-122"/>
                <a:cs typeface="Arial" panose="020B0604020202020204" pitchFamily="34" charset="0"/>
              </a:rPr>
              <a:t>South Africa’s energy landscape</a:t>
            </a:r>
            <a:endParaRPr lang="en-US" sz="2800" b="1" dirty="0">
              <a:latin typeface="Arial" panose="020B0604020202020204" pitchFamily="34" charset="0"/>
              <a:cs typeface="Arial" panose="020B0604020202020204" pitchFamily="34" charset="0"/>
            </a:endParaRPr>
          </a:p>
        </p:txBody>
      </p:sp>
      <p:sp>
        <p:nvSpPr>
          <p:cNvPr id="9" name="Text 1">
            <a:extLst>
              <a:ext uri="{FF2B5EF4-FFF2-40B4-BE49-F238E27FC236}">
                <a16:creationId xmlns:a16="http://schemas.microsoft.com/office/drawing/2014/main" id="{79AED78F-ECD5-DCA0-E8AF-0C897DB7F27D}"/>
              </a:ext>
            </a:extLst>
          </p:cNvPr>
          <p:cNvSpPr/>
          <p:nvPr/>
        </p:nvSpPr>
        <p:spPr>
          <a:xfrm>
            <a:off x="725366" y="1485503"/>
            <a:ext cx="1531441" cy="389260"/>
          </a:xfrm>
          <a:prstGeom prst="rect">
            <a:avLst/>
          </a:prstGeom>
          <a:noFill/>
          <a:ln/>
        </p:spPr>
        <p:txBody>
          <a:bodyPr wrap="none" lIns="0" tIns="0" rIns="0" bIns="0" rtlCol="0" anchor="t"/>
          <a:lstStyle/>
          <a:p>
            <a:pPr algn="ctr">
              <a:lnSpc>
                <a:spcPts val="3063"/>
              </a:lnSpc>
            </a:pPr>
            <a:r>
              <a:rPr lang="en-US" sz="3063" dirty="0">
                <a:solidFill>
                  <a:srgbClr val="404155"/>
                </a:solidFill>
                <a:latin typeface="Arial" panose="020B0604020202020204" pitchFamily="34" charset="0"/>
                <a:ea typeface="Alexandria" pitchFamily="34" charset="-122"/>
                <a:cs typeface="Arial" panose="020B0604020202020204" pitchFamily="34" charset="0"/>
              </a:rPr>
              <a:t>80</a:t>
            </a:r>
            <a:r>
              <a:rPr lang="en-US" sz="3063" dirty="0">
                <a:solidFill>
                  <a:srgbClr val="404155"/>
                </a:solidFill>
                <a:latin typeface="Alexandria" pitchFamily="34" charset="0"/>
                <a:ea typeface="Alexandria" pitchFamily="34" charset="-122"/>
                <a:cs typeface="Alexandria" pitchFamily="34" charset="-120"/>
              </a:rPr>
              <a:t>%</a:t>
            </a:r>
            <a:endParaRPr lang="en-US" sz="3063" dirty="0"/>
          </a:p>
        </p:txBody>
      </p:sp>
      <p:sp>
        <p:nvSpPr>
          <p:cNvPr id="10" name="Text 2">
            <a:extLst>
              <a:ext uri="{FF2B5EF4-FFF2-40B4-BE49-F238E27FC236}">
                <a16:creationId xmlns:a16="http://schemas.microsoft.com/office/drawing/2014/main" id="{428835F9-A2E9-E575-A3C5-F8B23B52C739}"/>
              </a:ext>
            </a:extLst>
          </p:cNvPr>
          <p:cNvSpPr/>
          <p:nvPr/>
        </p:nvSpPr>
        <p:spPr>
          <a:xfrm>
            <a:off x="715918" y="1896387"/>
            <a:ext cx="1474440" cy="233480"/>
          </a:xfrm>
          <a:prstGeom prst="rect">
            <a:avLst/>
          </a:prstGeom>
          <a:noFill/>
          <a:ln/>
        </p:spPr>
        <p:txBody>
          <a:bodyPr wrap="none" lIns="0" tIns="0" rIns="0" bIns="0" rtlCol="0" anchor="t"/>
          <a:lstStyle/>
          <a:p>
            <a:pPr algn="ctr">
              <a:lnSpc>
                <a:spcPts val="1438"/>
              </a:lnSpc>
            </a:pPr>
            <a:r>
              <a:rPr lang="en-US" sz="1156" b="1" dirty="0">
                <a:solidFill>
                  <a:srgbClr val="404155"/>
                </a:solidFill>
                <a:latin typeface="Arial" panose="020B0604020202020204" pitchFamily="34" charset="0"/>
                <a:ea typeface="Alexandria" pitchFamily="34" charset="-122"/>
                <a:cs typeface="Arial" panose="020B0604020202020204" pitchFamily="34" charset="0"/>
              </a:rPr>
              <a:t>Coal Dominance</a:t>
            </a:r>
            <a:endParaRPr lang="en-US" sz="1156" b="1" dirty="0">
              <a:latin typeface="Arial" panose="020B0604020202020204" pitchFamily="34" charset="0"/>
              <a:cs typeface="Arial" panose="020B0604020202020204" pitchFamily="34" charset="0"/>
            </a:endParaRPr>
          </a:p>
        </p:txBody>
      </p:sp>
      <p:sp>
        <p:nvSpPr>
          <p:cNvPr id="11" name="Text 3">
            <a:extLst>
              <a:ext uri="{FF2B5EF4-FFF2-40B4-BE49-F238E27FC236}">
                <a16:creationId xmlns:a16="http://schemas.microsoft.com/office/drawing/2014/main" id="{C6CC42FF-CB9E-94BD-D767-213300AC11D3}"/>
              </a:ext>
            </a:extLst>
          </p:cNvPr>
          <p:cNvSpPr/>
          <p:nvPr/>
        </p:nvSpPr>
        <p:spPr>
          <a:xfrm>
            <a:off x="725366" y="2277150"/>
            <a:ext cx="1531441" cy="566143"/>
          </a:xfrm>
          <a:prstGeom prst="rect">
            <a:avLst/>
          </a:prstGeom>
          <a:noFill/>
          <a:ln/>
        </p:spPr>
        <p:txBody>
          <a:bodyPr wrap="square" lIns="0" tIns="0" rIns="0" bIns="0" rtlCol="0" anchor="t"/>
          <a:lstStyle/>
          <a:p>
            <a:pPr algn="ctr">
              <a:lnSpc>
                <a:spcPts val="1469"/>
              </a:lnSpc>
            </a:pPr>
            <a:r>
              <a:rPr lang="en-US" sz="1400" dirty="0">
                <a:latin typeface="Arial" panose="020B0604020202020204" pitchFamily="34" charset="0"/>
                <a:ea typeface="Nobile" pitchFamily="34" charset="-122"/>
                <a:cs typeface="Arial" panose="020B0604020202020204" pitchFamily="34" charset="0"/>
              </a:rPr>
              <a:t>Coal still powers 80% of generation despite transition efforts</a:t>
            </a:r>
            <a:endParaRPr lang="en-US" sz="1400" dirty="0">
              <a:latin typeface="Arial" panose="020B0604020202020204" pitchFamily="34" charset="0"/>
              <a:cs typeface="Arial" panose="020B0604020202020204" pitchFamily="34" charset="0"/>
            </a:endParaRPr>
          </a:p>
        </p:txBody>
      </p:sp>
      <p:sp>
        <p:nvSpPr>
          <p:cNvPr id="12" name="Text 4">
            <a:extLst>
              <a:ext uri="{FF2B5EF4-FFF2-40B4-BE49-F238E27FC236}">
                <a16:creationId xmlns:a16="http://schemas.microsoft.com/office/drawing/2014/main" id="{76CC1C99-D4D2-C5B7-1241-4795EB805CA1}"/>
              </a:ext>
            </a:extLst>
          </p:cNvPr>
          <p:cNvSpPr/>
          <p:nvPr/>
        </p:nvSpPr>
        <p:spPr>
          <a:xfrm>
            <a:off x="2438946" y="1483393"/>
            <a:ext cx="1531516" cy="389260"/>
          </a:xfrm>
          <a:prstGeom prst="rect">
            <a:avLst/>
          </a:prstGeom>
          <a:noFill/>
          <a:ln/>
        </p:spPr>
        <p:txBody>
          <a:bodyPr wrap="none" lIns="0" tIns="0" rIns="0" bIns="0" rtlCol="0" anchor="t"/>
          <a:lstStyle/>
          <a:p>
            <a:pPr algn="ctr">
              <a:lnSpc>
                <a:spcPts val="3063"/>
              </a:lnSpc>
            </a:pPr>
            <a:r>
              <a:rPr lang="en-US" sz="3063" dirty="0">
                <a:solidFill>
                  <a:srgbClr val="404155"/>
                </a:solidFill>
                <a:latin typeface="Arial" panose="020B0604020202020204" pitchFamily="34" charset="0"/>
                <a:ea typeface="Alexandria" pitchFamily="34" charset="-122"/>
                <a:cs typeface="Arial" panose="020B0604020202020204" pitchFamily="34" charset="0"/>
              </a:rPr>
              <a:t>45</a:t>
            </a:r>
            <a:r>
              <a:rPr lang="en-US" sz="3063" dirty="0">
                <a:solidFill>
                  <a:srgbClr val="404155"/>
                </a:solidFill>
                <a:latin typeface="Alexandria" pitchFamily="34" charset="0"/>
                <a:ea typeface="Alexandria" pitchFamily="34" charset="-122"/>
                <a:cs typeface="Alexandria" pitchFamily="34" charset="-120"/>
              </a:rPr>
              <a:t>%</a:t>
            </a:r>
            <a:endParaRPr lang="en-US" sz="3063" dirty="0"/>
          </a:p>
        </p:txBody>
      </p:sp>
      <p:sp>
        <p:nvSpPr>
          <p:cNvPr id="13" name="Text 5">
            <a:extLst>
              <a:ext uri="{FF2B5EF4-FFF2-40B4-BE49-F238E27FC236}">
                <a16:creationId xmlns:a16="http://schemas.microsoft.com/office/drawing/2014/main" id="{46BB0425-4F87-BD44-1516-F75A9BEB28D3}"/>
              </a:ext>
            </a:extLst>
          </p:cNvPr>
          <p:cNvSpPr/>
          <p:nvPr/>
        </p:nvSpPr>
        <p:spPr>
          <a:xfrm>
            <a:off x="2467484" y="1857387"/>
            <a:ext cx="1474440" cy="233480"/>
          </a:xfrm>
          <a:prstGeom prst="rect">
            <a:avLst/>
          </a:prstGeom>
          <a:noFill/>
          <a:ln/>
        </p:spPr>
        <p:txBody>
          <a:bodyPr wrap="none" lIns="0" tIns="0" rIns="0" bIns="0" rtlCol="0" anchor="t"/>
          <a:lstStyle/>
          <a:p>
            <a:pPr algn="ctr">
              <a:lnSpc>
                <a:spcPts val="1438"/>
              </a:lnSpc>
            </a:pPr>
            <a:r>
              <a:rPr lang="en-US" sz="1156" b="1" dirty="0">
                <a:solidFill>
                  <a:srgbClr val="404155"/>
                </a:solidFill>
                <a:latin typeface="Alexandria" pitchFamily="34" charset="0"/>
                <a:ea typeface="Alexandria" pitchFamily="34" charset="-122"/>
                <a:cs typeface="Alexandria" pitchFamily="34" charset="-120"/>
              </a:rPr>
              <a:t>Energy Poverty</a:t>
            </a:r>
            <a:endParaRPr lang="en-US" sz="1156" b="1" dirty="0"/>
          </a:p>
        </p:txBody>
      </p:sp>
      <p:sp>
        <p:nvSpPr>
          <p:cNvPr id="14" name="Text 6">
            <a:extLst>
              <a:ext uri="{FF2B5EF4-FFF2-40B4-BE49-F238E27FC236}">
                <a16:creationId xmlns:a16="http://schemas.microsoft.com/office/drawing/2014/main" id="{DD0F417A-DFD1-C771-D98C-A81BFD5C5054}"/>
              </a:ext>
            </a:extLst>
          </p:cNvPr>
          <p:cNvSpPr/>
          <p:nvPr/>
        </p:nvSpPr>
        <p:spPr>
          <a:xfrm>
            <a:off x="2410408" y="2277150"/>
            <a:ext cx="1531516" cy="377428"/>
          </a:xfrm>
          <a:prstGeom prst="rect">
            <a:avLst/>
          </a:prstGeom>
          <a:noFill/>
          <a:ln/>
        </p:spPr>
        <p:txBody>
          <a:bodyPr wrap="square" lIns="0" tIns="0" rIns="0" bIns="0" rtlCol="0" anchor="t"/>
          <a:lstStyle/>
          <a:p>
            <a:pPr algn="ctr">
              <a:lnSpc>
                <a:spcPts val="1469"/>
              </a:lnSpc>
            </a:pPr>
            <a:r>
              <a:rPr lang="en-US" sz="1400" dirty="0">
                <a:latin typeface="Arial" panose="020B0604020202020204" pitchFamily="34" charset="0"/>
                <a:ea typeface="Nobile" pitchFamily="34" charset="-122"/>
                <a:cs typeface="Arial" panose="020B0604020202020204" pitchFamily="34" charset="0"/>
              </a:rPr>
              <a:t>Households affected by energy poverty nationwide</a:t>
            </a:r>
            <a:endParaRPr lang="en-US" sz="1400" dirty="0">
              <a:latin typeface="Arial" panose="020B0604020202020204" pitchFamily="34" charset="0"/>
              <a:cs typeface="Arial" panose="020B0604020202020204" pitchFamily="34" charset="0"/>
            </a:endParaRPr>
          </a:p>
        </p:txBody>
      </p:sp>
      <p:sp>
        <p:nvSpPr>
          <p:cNvPr id="15" name="Text 7">
            <a:extLst>
              <a:ext uri="{FF2B5EF4-FFF2-40B4-BE49-F238E27FC236}">
                <a16:creationId xmlns:a16="http://schemas.microsoft.com/office/drawing/2014/main" id="{82E30565-9143-56A2-0A91-5EF9C43AF3FF}"/>
              </a:ext>
            </a:extLst>
          </p:cNvPr>
          <p:cNvSpPr/>
          <p:nvPr/>
        </p:nvSpPr>
        <p:spPr>
          <a:xfrm>
            <a:off x="3970462" y="1443463"/>
            <a:ext cx="1531516" cy="389260"/>
          </a:xfrm>
          <a:prstGeom prst="rect">
            <a:avLst/>
          </a:prstGeom>
          <a:noFill/>
          <a:ln/>
        </p:spPr>
        <p:txBody>
          <a:bodyPr wrap="none" lIns="0" tIns="0" rIns="0" bIns="0" rtlCol="0" anchor="t"/>
          <a:lstStyle/>
          <a:p>
            <a:pPr algn="ctr">
              <a:lnSpc>
                <a:spcPts val="3063"/>
              </a:lnSpc>
            </a:pPr>
            <a:r>
              <a:rPr lang="en-US" sz="3063" dirty="0">
                <a:solidFill>
                  <a:srgbClr val="404155"/>
                </a:solidFill>
                <a:latin typeface="Arial" panose="020B0604020202020204" pitchFamily="34" charset="0"/>
                <a:ea typeface="Alexandria" pitchFamily="34" charset="-122"/>
                <a:cs typeface="Arial" panose="020B0604020202020204" pitchFamily="34" charset="0"/>
              </a:rPr>
              <a:t>15 GW</a:t>
            </a:r>
            <a:endParaRPr lang="en-US" sz="3063" dirty="0">
              <a:latin typeface="Arial" panose="020B0604020202020204" pitchFamily="34" charset="0"/>
              <a:cs typeface="Arial" panose="020B0604020202020204" pitchFamily="34" charset="0"/>
            </a:endParaRPr>
          </a:p>
        </p:txBody>
      </p:sp>
      <p:sp>
        <p:nvSpPr>
          <p:cNvPr id="16" name="Text 8">
            <a:extLst>
              <a:ext uri="{FF2B5EF4-FFF2-40B4-BE49-F238E27FC236}">
                <a16:creationId xmlns:a16="http://schemas.microsoft.com/office/drawing/2014/main" id="{BFB5F25A-B29A-C7DD-8640-F1F9CE8A1AE7}"/>
              </a:ext>
            </a:extLst>
          </p:cNvPr>
          <p:cNvSpPr/>
          <p:nvPr/>
        </p:nvSpPr>
        <p:spPr>
          <a:xfrm>
            <a:off x="4012283" y="1895131"/>
            <a:ext cx="1489695" cy="184249"/>
          </a:xfrm>
          <a:prstGeom prst="rect">
            <a:avLst/>
          </a:prstGeom>
          <a:noFill/>
          <a:ln/>
        </p:spPr>
        <p:txBody>
          <a:bodyPr wrap="none" lIns="0" tIns="0" rIns="0" bIns="0" rtlCol="0" anchor="t"/>
          <a:lstStyle/>
          <a:p>
            <a:pPr algn="ctr">
              <a:lnSpc>
                <a:spcPts val="1438"/>
              </a:lnSpc>
            </a:pPr>
            <a:r>
              <a:rPr lang="en-US" sz="1156" b="1" dirty="0">
                <a:solidFill>
                  <a:srgbClr val="404155"/>
                </a:solidFill>
                <a:latin typeface="Arial" panose="020B0604020202020204" pitchFamily="34" charset="0"/>
                <a:ea typeface="Alexandria" pitchFamily="34" charset="-122"/>
                <a:cs typeface="Arial" panose="020B0604020202020204" pitchFamily="34" charset="0"/>
              </a:rPr>
              <a:t>Current</a:t>
            </a:r>
            <a:r>
              <a:rPr lang="en-US" sz="1156" b="1" dirty="0">
                <a:solidFill>
                  <a:srgbClr val="404155"/>
                </a:solidFill>
                <a:latin typeface="Alexandria" pitchFamily="34" charset="0"/>
                <a:ea typeface="Alexandria" pitchFamily="34" charset="-122"/>
                <a:cs typeface="Alexandria" pitchFamily="34" charset="-120"/>
              </a:rPr>
              <a:t> Renewables</a:t>
            </a:r>
            <a:endParaRPr lang="en-US" sz="1156" b="1" dirty="0"/>
          </a:p>
        </p:txBody>
      </p:sp>
      <p:sp>
        <p:nvSpPr>
          <p:cNvPr id="17" name="Text 9">
            <a:extLst>
              <a:ext uri="{FF2B5EF4-FFF2-40B4-BE49-F238E27FC236}">
                <a16:creationId xmlns:a16="http://schemas.microsoft.com/office/drawing/2014/main" id="{A59BA652-C3B3-ED29-855B-87B3D264BC8B}"/>
              </a:ext>
            </a:extLst>
          </p:cNvPr>
          <p:cNvSpPr/>
          <p:nvPr/>
        </p:nvSpPr>
        <p:spPr>
          <a:xfrm>
            <a:off x="4095525" y="2326039"/>
            <a:ext cx="1531516" cy="377428"/>
          </a:xfrm>
          <a:prstGeom prst="rect">
            <a:avLst/>
          </a:prstGeom>
          <a:noFill/>
          <a:ln/>
        </p:spPr>
        <p:txBody>
          <a:bodyPr wrap="square" lIns="0" tIns="0" rIns="0" bIns="0" rtlCol="0" anchor="t"/>
          <a:lstStyle/>
          <a:p>
            <a:pPr algn="ctr">
              <a:lnSpc>
                <a:spcPts val="1469"/>
              </a:lnSpc>
            </a:pPr>
            <a:r>
              <a:rPr lang="en-US" sz="1400" dirty="0">
                <a:solidFill>
                  <a:srgbClr val="404155"/>
                </a:solidFill>
                <a:latin typeface="Nobile" pitchFamily="34" charset="0"/>
                <a:ea typeface="Nobile" pitchFamily="34" charset="-122"/>
                <a:cs typeface="Nobile" pitchFamily="34" charset="-120"/>
              </a:rPr>
              <a:t>Renewable capacity as of </a:t>
            </a:r>
            <a:r>
              <a:rPr lang="en-US" sz="1400" dirty="0">
                <a:solidFill>
                  <a:srgbClr val="404155"/>
                </a:solidFill>
                <a:latin typeface="Arial" panose="020B0604020202020204" pitchFamily="34" charset="0"/>
                <a:ea typeface="Nobile" pitchFamily="34" charset="-122"/>
                <a:cs typeface="Arial" panose="020B0604020202020204" pitchFamily="34" charset="0"/>
              </a:rPr>
              <a:t>September</a:t>
            </a:r>
            <a:r>
              <a:rPr lang="en-US" sz="1400" dirty="0">
                <a:solidFill>
                  <a:srgbClr val="404155"/>
                </a:solidFill>
                <a:latin typeface="Nobile" pitchFamily="34" charset="0"/>
                <a:ea typeface="Nobile" pitchFamily="34" charset="-122"/>
                <a:cs typeface="Nobile" pitchFamily="34" charset="-120"/>
              </a:rPr>
              <a:t> 2025</a:t>
            </a:r>
            <a:endParaRPr lang="en-US" sz="1400" dirty="0"/>
          </a:p>
        </p:txBody>
      </p:sp>
      <p:sp>
        <p:nvSpPr>
          <p:cNvPr id="18" name="Text 10">
            <a:extLst>
              <a:ext uri="{FF2B5EF4-FFF2-40B4-BE49-F238E27FC236}">
                <a16:creationId xmlns:a16="http://schemas.microsoft.com/office/drawing/2014/main" id="{12AC218C-6BDD-1FE4-3F73-B3B43A7B78AC}"/>
              </a:ext>
            </a:extLst>
          </p:cNvPr>
          <p:cNvSpPr/>
          <p:nvPr/>
        </p:nvSpPr>
        <p:spPr>
          <a:xfrm>
            <a:off x="2252491" y="3113957"/>
            <a:ext cx="1531516" cy="389260"/>
          </a:xfrm>
          <a:prstGeom prst="rect">
            <a:avLst/>
          </a:prstGeom>
          <a:noFill/>
          <a:ln/>
        </p:spPr>
        <p:txBody>
          <a:bodyPr wrap="none" lIns="0" tIns="0" rIns="0" bIns="0" rtlCol="0" anchor="t"/>
          <a:lstStyle/>
          <a:p>
            <a:pPr algn="ctr">
              <a:lnSpc>
                <a:spcPts val="3063"/>
              </a:lnSpc>
            </a:pPr>
            <a:r>
              <a:rPr lang="en-US" sz="3063" dirty="0">
                <a:solidFill>
                  <a:srgbClr val="404155"/>
                </a:solidFill>
                <a:latin typeface="Alexandria" pitchFamily="34" charset="0"/>
                <a:ea typeface="Alexandria" pitchFamily="34" charset="-122"/>
                <a:cs typeface="Alexandria" pitchFamily="34" charset="-120"/>
              </a:rPr>
              <a:t>32 GW</a:t>
            </a:r>
            <a:endParaRPr lang="en-US" sz="3063" dirty="0"/>
          </a:p>
        </p:txBody>
      </p:sp>
      <p:sp>
        <p:nvSpPr>
          <p:cNvPr id="19" name="Text 11">
            <a:extLst>
              <a:ext uri="{FF2B5EF4-FFF2-40B4-BE49-F238E27FC236}">
                <a16:creationId xmlns:a16="http://schemas.microsoft.com/office/drawing/2014/main" id="{E6CBF145-0DF1-767D-DC00-01BDAADCF8C6}"/>
              </a:ext>
            </a:extLst>
          </p:cNvPr>
          <p:cNvSpPr/>
          <p:nvPr/>
        </p:nvSpPr>
        <p:spPr>
          <a:xfrm>
            <a:off x="2256807" y="3505327"/>
            <a:ext cx="1474440" cy="184249"/>
          </a:xfrm>
          <a:prstGeom prst="rect">
            <a:avLst/>
          </a:prstGeom>
          <a:noFill/>
          <a:ln/>
        </p:spPr>
        <p:txBody>
          <a:bodyPr wrap="none" lIns="0" tIns="0" rIns="0" bIns="0" rtlCol="0" anchor="t"/>
          <a:lstStyle/>
          <a:p>
            <a:pPr algn="ctr">
              <a:lnSpc>
                <a:spcPts val="1438"/>
              </a:lnSpc>
            </a:pPr>
            <a:r>
              <a:rPr lang="en-US" sz="1156" b="1" dirty="0">
                <a:solidFill>
                  <a:srgbClr val="404155"/>
                </a:solidFill>
                <a:latin typeface="Alexandria" pitchFamily="34" charset="0"/>
                <a:ea typeface="Alexandria" pitchFamily="34" charset="-122"/>
                <a:cs typeface="Alexandria" pitchFamily="34" charset="-120"/>
              </a:rPr>
              <a:t>2030 Target</a:t>
            </a:r>
            <a:endParaRPr lang="en-US" sz="1156" b="1" dirty="0"/>
          </a:p>
        </p:txBody>
      </p:sp>
      <p:sp>
        <p:nvSpPr>
          <p:cNvPr id="20" name="Text 12">
            <a:extLst>
              <a:ext uri="{FF2B5EF4-FFF2-40B4-BE49-F238E27FC236}">
                <a16:creationId xmlns:a16="http://schemas.microsoft.com/office/drawing/2014/main" id="{09BBE337-9362-93D2-0571-78DA45C1D44B}"/>
              </a:ext>
            </a:extLst>
          </p:cNvPr>
          <p:cNvSpPr/>
          <p:nvPr/>
        </p:nvSpPr>
        <p:spPr>
          <a:xfrm>
            <a:off x="2228269" y="3797357"/>
            <a:ext cx="1531516" cy="377428"/>
          </a:xfrm>
          <a:prstGeom prst="rect">
            <a:avLst/>
          </a:prstGeom>
          <a:noFill/>
          <a:ln/>
        </p:spPr>
        <p:txBody>
          <a:bodyPr wrap="square" lIns="0" tIns="0" rIns="0" bIns="0" rtlCol="0" anchor="t"/>
          <a:lstStyle/>
          <a:p>
            <a:pPr algn="ctr">
              <a:lnSpc>
                <a:spcPts val="1469"/>
              </a:lnSpc>
            </a:pPr>
            <a:r>
              <a:rPr lang="en-US" sz="1400" dirty="0">
                <a:latin typeface="Nobile" pitchFamily="34" charset="0"/>
                <a:ea typeface="Nobile" pitchFamily="34" charset="-122"/>
                <a:cs typeface="Nobile" pitchFamily="34" charset="-120"/>
              </a:rPr>
              <a:t>Projected</a:t>
            </a:r>
            <a:r>
              <a:rPr lang="en-US" sz="1050" dirty="0">
                <a:latin typeface="Nobile" pitchFamily="34" charset="0"/>
                <a:ea typeface="Nobile" pitchFamily="34" charset="-122"/>
                <a:cs typeface="Nobile" pitchFamily="34" charset="-120"/>
              </a:rPr>
              <a:t> renewable capacity by 2030</a:t>
            </a:r>
            <a:endParaRPr lang="en-US" sz="1050" dirty="0"/>
          </a:p>
        </p:txBody>
      </p:sp>
      <p:pic>
        <p:nvPicPr>
          <p:cNvPr id="21" name="Picture 20">
            <a:extLst>
              <a:ext uri="{FF2B5EF4-FFF2-40B4-BE49-F238E27FC236}">
                <a16:creationId xmlns:a16="http://schemas.microsoft.com/office/drawing/2014/main" id="{89978376-A645-5762-C61F-173FE74F2C91}"/>
              </a:ext>
            </a:extLst>
          </p:cNvPr>
          <p:cNvPicPr>
            <a:picLocks noChangeAspect="1"/>
          </p:cNvPicPr>
          <p:nvPr/>
        </p:nvPicPr>
        <p:blipFill>
          <a:blip r:embed="rId4"/>
          <a:stretch>
            <a:fillRect/>
          </a:stretch>
        </p:blipFill>
        <p:spPr>
          <a:xfrm>
            <a:off x="5963974" y="1099595"/>
            <a:ext cx="3158571" cy="4313384"/>
          </a:xfrm>
          <a:prstGeom prst="rect">
            <a:avLst/>
          </a:prstGeom>
        </p:spPr>
      </p:pic>
      <p:sp>
        <p:nvSpPr>
          <p:cNvPr id="22" name="Text 13">
            <a:extLst>
              <a:ext uri="{FF2B5EF4-FFF2-40B4-BE49-F238E27FC236}">
                <a16:creationId xmlns:a16="http://schemas.microsoft.com/office/drawing/2014/main" id="{FE0CC97F-0E73-DA88-23A5-D7017DCB5F0F}"/>
              </a:ext>
            </a:extLst>
          </p:cNvPr>
          <p:cNvSpPr/>
          <p:nvPr/>
        </p:nvSpPr>
        <p:spPr>
          <a:xfrm>
            <a:off x="170212" y="4340756"/>
            <a:ext cx="5625296" cy="1004895"/>
          </a:xfrm>
          <a:prstGeom prst="rect">
            <a:avLst/>
          </a:prstGeom>
          <a:noFill/>
          <a:ln/>
        </p:spPr>
        <p:txBody>
          <a:bodyPr wrap="square" lIns="0" tIns="0" rIns="0" bIns="0" rtlCol="0" anchor="t"/>
          <a:lstStyle/>
          <a:p>
            <a:pPr>
              <a:lnSpc>
                <a:spcPts val="1469"/>
              </a:lnSpc>
            </a:pPr>
            <a:r>
              <a:rPr lang="en-US" sz="1200" dirty="0">
                <a:latin typeface="Arial" panose="020B0604020202020204" pitchFamily="34" charset="0"/>
                <a:ea typeface="Nobile" pitchFamily="34" charset="-122"/>
                <a:cs typeface="Arial" panose="020B0604020202020204" pitchFamily="34" charset="0"/>
              </a:rPr>
              <a:t>South Africa's unique position as a coal-reliant economy pursuing a Just Energy Transition Partnership (JETP) underscores the urgency of justice-centered approaches to avoid locking in fossil dependencies.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AC6A6-70D2-FADD-2A1F-A8D87CAA128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3213600-FF20-9725-483C-AB600937FD01}"/>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2" name="TextBox 1">
            <a:extLst>
              <a:ext uri="{FF2B5EF4-FFF2-40B4-BE49-F238E27FC236}">
                <a16:creationId xmlns:a16="http://schemas.microsoft.com/office/drawing/2014/main" id="{62863065-8926-90AB-F30A-7E1102B4E73B}"/>
              </a:ext>
            </a:extLst>
          </p:cNvPr>
          <p:cNvSpPr txBox="1"/>
          <p:nvPr/>
        </p:nvSpPr>
        <p:spPr>
          <a:xfrm>
            <a:off x="452571" y="468148"/>
            <a:ext cx="805440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Energy justice pillars</a:t>
            </a:r>
          </a:p>
        </p:txBody>
      </p:sp>
      <p:pic>
        <p:nvPicPr>
          <p:cNvPr id="52" name="Picture 51">
            <a:extLst>
              <a:ext uri="{FF2B5EF4-FFF2-40B4-BE49-F238E27FC236}">
                <a16:creationId xmlns:a16="http://schemas.microsoft.com/office/drawing/2014/main" id="{27E2D029-907F-C2A9-E80A-E127C8553088}"/>
              </a:ext>
            </a:extLst>
          </p:cNvPr>
          <p:cNvPicPr>
            <a:picLocks noChangeAspect="1"/>
          </p:cNvPicPr>
          <p:nvPr/>
        </p:nvPicPr>
        <p:blipFill>
          <a:blip r:embed="rId4"/>
          <a:stretch>
            <a:fillRect/>
          </a:stretch>
        </p:blipFill>
        <p:spPr>
          <a:xfrm>
            <a:off x="581102" y="1116419"/>
            <a:ext cx="8054406" cy="3880883"/>
          </a:xfrm>
          <a:prstGeom prst="rect">
            <a:avLst/>
          </a:prstGeom>
        </p:spPr>
      </p:pic>
    </p:spTree>
    <p:extLst>
      <p:ext uri="{BB962C8B-B14F-4D97-AF65-F5344CB8AC3E}">
        <p14:creationId xmlns:p14="http://schemas.microsoft.com/office/powerpoint/2010/main" val="173413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B9C4-E2CE-72A8-628B-1213BD94A97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7A8552-D8F4-0E3D-4FBB-6A7791174B9D}"/>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11" name="Text 0">
            <a:extLst>
              <a:ext uri="{FF2B5EF4-FFF2-40B4-BE49-F238E27FC236}">
                <a16:creationId xmlns:a16="http://schemas.microsoft.com/office/drawing/2014/main" id="{F0F31650-ADBD-2B3A-6C4B-E6AF426FC14C}"/>
              </a:ext>
            </a:extLst>
          </p:cNvPr>
          <p:cNvSpPr/>
          <p:nvPr/>
        </p:nvSpPr>
        <p:spPr>
          <a:xfrm>
            <a:off x="513823" y="415127"/>
            <a:ext cx="7467243" cy="534710"/>
          </a:xfrm>
          <a:prstGeom prst="rect">
            <a:avLst/>
          </a:prstGeom>
          <a:noFill/>
          <a:ln/>
        </p:spPr>
        <p:txBody>
          <a:bodyPr wrap="none" lIns="0" tIns="0" rIns="0" bIns="0" rtlCol="0" anchor="t"/>
          <a:lstStyle/>
          <a:p>
            <a:pPr marL="0" indent="0" algn="l">
              <a:lnSpc>
                <a:spcPts val="4200"/>
              </a:lnSpc>
              <a:buNone/>
            </a:pPr>
            <a:r>
              <a:rPr lang="en-US" sz="3350" b="1" dirty="0">
                <a:solidFill>
                  <a:srgbClr val="1B1B27"/>
                </a:solidFill>
                <a:latin typeface="Alexandria" pitchFamily="34" charset="0"/>
                <a:ea typeface="Alexandria" pitchFamily="34" charset="-122"/>
                <a:cs typeface="Alexandria" pitchFamily="34" charset="-120"/>
              </a:rPr>
              <a:t>South Africa's REIPPPP case study </a:t>
            </a:r>
            <a:endParaRPr lang="en-US" sz="3350" b="1" dirty="0"/>
          </a:p>
        </p:txBody>
      </p:sp>
      <p:sp>
        <p:nvSpPr>
          <p:cNvPr id="12" name="Text 1">
            <a:extLst>
              <a:ext uri="{FF2B5EF4-FFF2-40B4-BE49-F238E27FC236}">
                <a16:creationId xmlns:a16="http://schemas.microsoft.com/office/drawing/2014/main" id="{C8253BA3-198B-B323-8451-5BE893146CE3}"/>
              </a:ext>
            </a:extLst>
          </p:cNvPr>
          <p:cNvSpPr/>
          <p:nvPr/>
        </p:nvSpPr>
        <p:spPr>
          <a:xfrm>
            <a:off x="513823" y="1377509"/>
            <a:ext cx="2566630" cy="320873"/>
          </a:xfrm>
          <a:prstGeom prst="rect">
            <a:avLst/>
          </a:prstGeom>
          <a:noFill/>
          <a:ln/>
        </p:spPr>
        <p:txBody>
          <a:bodyPr wrap="none" lIns="0" tIns="0" rIns="0" bIns="0" rtlCol="0" anchor="t"/>
          <a:lstStyle/>
          <a:p>
            <a:pPr marL="0" indent="0" algn="l">
              <a:lnSpc>
                <a:spcPts val="2500"/>
              </a:lnSpc>
              <a:buNone/>
            </a:pPr>
            <a:r>
              <a:rPr lang="en-US" sz="2000" dirty="0">
                <a:latin typeface="Alexandria" pitchFamily="34" charset="0"/>
                <a:ea typeface="Alexandria" pitchFamily="34" charset="-122"/>
                <a:cs typeface="Alexandria" pitchFamily="34" charset="-120"/>
              </a:rPr>
              <a:t> </a:t>
            </a:r>
            <a:r>
              <a:rPr lang="en-US" sz="2000" b="1" dirty="0">
                <a:latin typeface="Alexandria" pitchFamily="34" charset="0"/>
                <a:ea typeface="Alexandria" pitchFamily="34" charset="-122"/>
                <a:cs typeface="Alexandria" pitchFamily="34" charset="-120"/>
              </a:rPr>
              <a:t>Overview</a:t>
            </a:r>
            <a:endParaRPr lang="en-US" sz="2000" b="1" dirty="0"/>
          </a:p>
        </p:txBody>
      </p:sp>
      <p:sp>
        <p:nvSpPr>
          <p:cNvPr id="13" name="Text 2">
            <a:extLst>
              <a:ext uri="{FF2B5EF4-FFF2-40B4-BE49-F238E27FC236}">
                <a16:creationId xmlns:a16="http://schemas.microsoft.com/office/drawing/2014/main" id="{9C0526A7-F1EE-790F-367E-3F4EBE0BF33C}"/>
              </a:ext>
            </a:extLst>
          </p:cNvPr>
          <p:cNvSpPr/>
          <p:nvPr/>
        </p:nvSpPr>
        <p:spPr>
          <a:xfrm>
            <a:off x="513823" y="1869475"/>
            <a:ext cx="5018842" cy="1094899"/>
          </a:xfrm>
          <a:prstGeom prst="rect">
            <a:avLst/>
          </a:prstGeom>
          <a:noFill/>
          <a:ln/>
        </p:spPr>
        <p:txBody>
          <a:bodyPr wrap="square" lIns="0" tIns="0" rIns="0" bIns="0" rtlCol="0" anchor="t"/>
          <a:lstStyle/>
          <a:p>
            <a:pPr marL="0" indent="0" algn="l">
              <a:lnSpc>
                <a:spcPts val="2150"/>
              </a:lnSpc>
              <a:buNone/>
            </a:pPr>
            <a:r>
              <a:rPr lang="en-US" sz="1300" dirty="0">
                <a:latin typeface="Nobile" pitchFamily="34" charset="0"/>
                <a:ea typeface="Nobile" pitchFamily="34" charset="-122"/>
                <a:cs typeface="Nobile" pitchFamily="34" charset="-120"/>
              </a:rPr>
              <a:t>The Renewable Energy Independent Power Producer Procurement Programme integrates wind and solar, generating 26,000 GWh annually and creating jobs. However, low community ownership (under 5%) hinders equity.</a:t>
            </a:r>
            <a:endParaRPr lang="en-US" sz="1300" dirty="0"/>
          </a:p>
        </p:txBody>
      </p:sp>
      <p:sp>
        <p:nvSpPr>
          <p:cNvPr id="14" name="Text 3">
            <a:extLst>
              <a:ext uri="{FF2B5EF4-FFF2-40B4-BE49-F238E27FC236}">
                <a16:creationId xmlns:a16="http://schemas.microsoft.com/office/drawing/2014/main" id="{D4BA9249-B1A2-CC22-166F-A74199477ECE}"/>
              </a:ext>
            </a:extLst>
          </p:cNvPr>
          <p:cNvSpPr/>
          <p:nvPr/>
        </p:nvSpPr>
        <p:spPr>
          <a:xfrm>
            <a:off x="513823" y="3135467"/>
            <a:ext cx="2138839" cy="267295"/>
          </a:xfrm>
          <a:prstGeom prst="rect">
            <a:avLst/>
          </a:prstGeom>
          <a:noFill/>
          <a:ln/>
        </p:spPr>
        <p:txBody>
          <a:bodyPr wrap="none" lIns="0" tIns="0" rIns="0" bIns="0" rtlCol="0" anchor="t"/>
          <a:lstStyle/>
          <a:p>
            <a:pPr marL="0" indent="0" algn="l">
              <a:lnSpc>
                <a:spcPts val="2100"/>
              </a:lnSpc>
              <a:buNone/>
            </a:pPr>
            <a:r>
              <a:rPr lang="en-US" sz="1650" b="1" dirty="0">
                <a:latin typeface="Alexandria" pitchFamily="34" charset="0"/>
                <a:ea typeface="Alexandria" pitchFamily="34" charset="-122"/>
                <a:cs typeface="Alexandria" pitchFamily="34" charset="-120"/>
              </a:rPr>
              <a:t>Challenges</a:t>
            </a:r>
            <a:endParaRPr lang="en-US" sz="1650" b="1" dirty="0"/>
          </a:p>
        </p:txBody>
      </p:sp>
      <p:sp>
        <p:nvSpPr>
          <p:cNvPr id="15" name="Text 4">
            <a:extLst>
              <a:ext uri="{FF2B5EF4-FFF2-40B4-BE49-F238E27FC236}">
                <a16:creationId xmlns:a16="http://schemas.microsoft.com/office/drawing/2014/main" id="{59DB6B32-A0A6-7585-BE6B-246B5A7E1445}"/>
              </a:ext>
            </a:extLst>
          </p:cNvPr>
          <p:cNvSpPr/>
          <p:nvPr/>
        </p:nvSpPr>
        <p:spPr>
          <a:xfrm>
            <a:off x="513823" y="3573855"/>
            <a:ext cx="5018842" cy="273725"/>
          </a:xfrm>
          <a:prstGeom prst="rect">
            <a:avLst/>
          </a:prstGeom>
          <a:noFill/>
          <a:ln/>
        </p:spPr>
        <p:txBody>
          <a:bodyPr wrap="none" lIns="0" tIns="0" rIns="0" bIns="0" rtlCol="0" anchor="t"/>
          <a:lstStyle/>
          <a:p>
            <a:pPr marL="342900" indent="-342900" algn="l">
              <a:lnSpc>
                <a:spcPts val="2150"/>
              </a:lnSpc>
              <a:buSzPct val="100000"/>
              <a:buChar char="•"/>
            </a:pPr>
            <a:r>
              <a:rPr lang="en-US" sz="1300" dirty="0">
                <a:latin typeface="Nobile" pitchFamily="34" charset="0"/>
                <a:ea typeface="Nobile" pitchFamily="34" charset="-122"/>
                <a:cs typeface="Nobile" pitchFamily="34" charset="-120"/>
              </a:rPr>
              <a:t>Lack of equity policy enforcement </a:t>
            </a:r>
            <a:endParaRPr lang="en-US" sz="1300" dirty="0"/>
          </a:p>
        </p:txBody>
      </p:sp>
      <p:sp>
        <p:nvSpPr>
          <p:cNvPr id="16" name="Text 5">
            <a:extLst>
              <a:ext uri="{FF2B5EF4-FFF2-40B4-BE49-F238E27FC236}">
                <a16:creationId xmlns:a16="http://schemas.microsoft.com/office/drawing/2014/main" id="{A50CBCCF-2858-38EC-026A-86C31A4516D1}"/>
              </a:ext>
            </a:extLst>
          </p:cNvPr>
          <p:cNvSpPr/>
          <p:nvPr/>
        </p:nvSpPr>
        <p:spPr>
          <a:xfrm>
            <a:off x="513823" y="3907468"/>
            <a:ext cx="5018842" cy="273725"/>
          </a:xfrm>
          <a:prstGeom prst="rect">
            <a:avLst/>
          </a:prstGeom>
          <a:noFill/>
          <a:ln/>
        </p:spPr>
        <p:txBody>
          <a:bodyPr wrap="none" lIns="0" tIns="0" rIns="0" bIns="0" rtlCol="0" anchor="t"/>
          <a:lstStyle/>
          <a:p>
            <a:pPr marL="342900" indent="-342900" algn="l">
              <a:lnSpc>
                <a:spcPts val="2150"/>
              </a:lnSpc>
              <a:buSzPct val="100000"/>
              <a:buChar char="•"/>
            </a:pPr>
            <a:r>
              <a:rPr lang="en-US" sz="1300" dirty="0">
                <a:latin typeface="Nobile" pitchFamily="34" charset="0"/>
                <a:ea typeface="Nobile" pitchFamily="34" charset="-122"/>
                <a:cs typeface="Nobile" pitchFamily="34" charset="-120"/>
              </a:rPr>
              <a:t>Urban focus exclude rural communities</a:t>
            </a:r>
            <a:endParaRPr lang="en-US" sz="1300" dirty="0"/>
          </a:p>
        </p:txBody>
      </p:sp>
      <p:sp>
        <p:nvSpPr>
          <p:cNvPr id="17" name="Text 6">
            <a:extLst>
              <a:ext uri="{FF2B5EF4-FFF2-40B4-BE49-F238E27FC236}">
                <a16:creationId xmlns:a16="http://schemas.microsoft.com/office/drawing/2014/main" id="{849717D2-ACE4-1051-E4AA-A626624FE591}"/>
              </a:ext>
            </a:extLst>
          </p:cNvPr>
          <p:cNvSpPr/>
          <p:nvPr/>
        </p:nvSpPr>
        <p:spPr>
          <a:xfrm>
            <a:off x="513823" y="4241081"/>
            <a:ext cx="5018842" cy="273725"/>
          </a:xfrm>
          <a:prstGeom prst="rect">
            <a:avLst/>
          </a:prstGeom>
          <a:noFill/>
          <a:ln/>
        </p:spPr>
        <p:txBody>
          <a:bodyPr wrap="none" lIns="0" tIns="0" rIns="0" bIns="0" rtlCol="0" anchor="t"/>
          <a:lstStyle/>
          <a:p>
            <a:pPr marL="342900" indent="-342900" algn="l">
              <a:lnSpc>
                <a:spcPts val="2150"/>
              </a:lnSpc>
              <a:buSzPct val="100000"/>
              <a:buChar char="•"/>
            </a:pPr>
            <a:r>
              <a:rPr lang="en-US" sz="1300" dirty="0">
                <a:latin typeface="Nobile" pitchFamily="34" charset="0"/>
                <a:ea typeface="Nobile" pitchFamily="34" charset="-122"/>
                <a:cs typeface="Nobile" pitchFamily="34" charset="-120"/>
              </a:rPr>
              <a:t>Procedural gaps in decision-making processes</a:t>
            </a:r>
            <a:endParaRPr lang="en-US" sz="1300" dirty="0"/>
          </a:p>
        </p:txBody>
      </p:sp>
      <p:sp>
        <p:nvSpPr>
          <p:cNvPr id="18" name="Shape 7">
            <a:extLst>
              <a:ext uri="{FF2B5EF4-FFF2-40B4-BE49-F238E27FC236}">
                <a16:creationId xmlns:a16="http://schemas.microsoft.com/office/drawing/2014/main" id="{0AD3AE25-B627-EFC2-A87E-B9B9452104DE}"/>
              </a:ext>
            </a:extLst>
          </p:cNvPr>
          <p:cNvSpPr/>
          <p:nvPr/>
        </p:nvSpPr>
        <p:spPr>
          <a:xfrm>
            <a:off x="5532665" y="913641"/>
            <a:ext cx="2509838" cy="4443651"/>
          </a:xfrm>
          <a:prstGeom prst="roundRect">
            <a:avLst>
              <a:gd name="adj" fmla="val 2863"/>
            </a:avLst>
          </a:prstGeom>
          <a:solidFill>
            <a:srgbClr val="BBCDF7"/>
          </a:solidFill>
          <a:ln/>
        </p:spPr>
        <p:txBody>
          <a:bodyPr/>
          <a:lstStyle/>
          <a:p>
            <a:endParaRPr lang="en-ZA"/>
          </a:p>
        </p:txBody>
      </p:sp>
      <p:pic>
        <p:nvPicPr>
          <p:cNvPr id="19" name="Image 1" descr="preencoded.png">
            <a:extLst>
              <a:ext uri="{FF2B5EF4-FFF2-40B4-BE49-F238E27FC236}">
                <a16:creationId xmlns:a16="http://schemas.microsoft.com/office/drawing/2014/main" id="{2AEFB93F-FEB5-3CE2-B1AA-48DE5362F8EE}"/>
              </a:ext>
            </a:extLst>
          </p:cNvPr>
          <p:cNvPicPr>
            <a:picLocks noChangeAspect="1"/>
          </p:cNvPicPr>
          <p:nvPr/>
        </p:nvPicPr>
        <p:blipFill>
          <a:blip r:embed="rId4"/>
          <a:stretch>
            <a:fillRect/>
          </a:stretch>
        </p:blipFill>
        <p:spPr>
          <a:xfrm>
            <a:off x="5703758" y="1146051"/>
            <a:ext cx="267295" cy="213836"/>
          </a:xfrm>
          <a:prstGeom prst="rect">
            <a:avLst/>
          </a:prstGeom>
        </p:spPr>
      </p:pic>
      <p:sp>
        <p:nvSpPr>
          <p:cNvPr id="20" name="Text 8">
            <a:extLst>
              <a:ext uri="{FF2B5EF4-FFF2-40B4-BE49-F238E27FC236}">
                <a16:creationId xmlns:a16="http://schemas.microsoft.com/office/drawing/2014/main" id="{7DDC121F-EA84-03C5-604A-50F9E3AFF447}"/>
              </a:ext>
            </a:extLst>
          </p:cNvPr>
          <p:cNvSpPr/>
          <p:nvPr/>
        </p:nvSpPr>
        <p:spPr>
          <a:xfrm>
            <a:off x="6142146" y="1127478"/>
            <a:ext cx="1729264" cy="534591"/>
          </a:xfrm>
          <a:prstGeom prst="rect">
            <a:avLst/>
          </a:prstGeom>
          <a:noFill/>
          <a:ln/>
        </p:spPr>
        <p:txBody>
          <a:bodyPr wrap="square" lIns="0" tIns="0" rIns="0" bIns="0" rtlCol="0" anchor="t"/>
          <a:lstStyle/>
          <a:p>
            <a:pPr marL="0" indent="0" algn="l">
              <a:lnSpc>
                <a:spcPts val="2100"/>
              </a:lnSpc>
              <a:buNone/>
            </a:pPr>
            <a:r>
              <a:rPr lang="en-US" sz="1650" dirty="0">
                <a:solidFill>
                  <a:srgbClr val="000000"/>
                </a:solidFill>
                <a:latin typeface="Alexandria" pitchFamily="34" charset="0"/>
                <a:ea typeface="Alexandria" pitchFamily="34" charset="-122"/>
                <a:cs typeface="Alexandria" pitchFamily="34" charset="-120"/>
              </a:rPr>
              <a:t>Justice Opportunity</a:t>
            </a:r>
            <a:endParaRPr lang="en-US" sz="1650" dirty="0"/>
          </a:p>
        </p:txBody>
      </p:sp>
      <p:sp>
        <p:nvSpPr>
          <p:cNvPr id="21" name="Text 9">
            <a:extLst>
              <a:ext uri="{FF2B5EF4-FFF2-40B4-BE49-F238E27FC236}">
                <a16:creationId xmlns:a16="http://schemas.microsoft.com/office/drawing/2014/main" id="{AC996B91-A200-C1DA-02F4-ECC9B50C767F}"/>
              </a:ext>
            </a:extLst>
          </p:cNvPr>
          <p:cNvSpPr/>
          <p:nvPr/>
        </p:nvSpPr>
        <p:spPr>
          <a:xfrm>
            <a:off x="5657922" y="1833161"/>
            <a:ext cx="2213488" cy="3284696"/>
          </a:xfrm>
          <a:prstGeom prst="rect">
            <a:avLst/>
          </a:prstGeom>
          <a:noFill/>
          <a:ln/>
        </p:spPr>
        <p:txBody>
          <a:bodyPr wrap="square" lIns="0" tIns="0" rIns="0" bIns="0" rtlCol="0" anchor="t"/>
          <a:lstStyle/>
          <a:p>
            <a:pPr marL="0" indent="0" algn="l">
              <a:lnSpc>
                <a:spcPts val="2150"/>
              </a:lnSpc>
              <a:buNone/>
            </a:pPr>
            <a:r>
              <a:rPr lang="en-US" sz="1300" dirty="0">
                <a:latin typeface="Nobile" pitchFamily="34" charset="0"/>
                <a:ea typeface="Nobile" pitchFamily="34" charset="-122"/>
                <a:cs typeface="Nobile" pitchFamily="34" charset="-120"/>
              </a:rPr>
              <a:t>Community trusts could advance restorative justice, though sustainability issues remain. </a:t>
            </a:r>
          </a:p>
          <a:p>
            <a:pPr marL="0" indent="0" algn="l">
              <a:lnSpc>
                <a:spcPts val="2150"/>
              </a:lnSpc>
              <a:buNone/>
            </a:pPr>
            <a:r>
              <a:rPr lang="en-US" sz="1300" dirty="0">
                <a:latin typeface="Nobile" pitchFamily="34" charset="0"/>
                <a:ea typeface="Nobile" pitchFamily="34" charset="-122"/>
                <a:cs typeface="Nobile" pitchFamily="34" charset="-120"/>
              </a:rPr>
              <a:t>Recommendations emphasize transparent consultations and equitable benefit-sharing models.</a:t>
            </a:r>
            <a:endParaRPr lang="en-US" sz="1300" dirty="0"/>
          </a:p>
        </p:txBody>
      </p:sp>
      <p:pic>
        <p:nvPicPr>
          <p:cNvPr id="22" name="Picture 21">
            <a:extLst>
              <a:ext uri="{FF2B5EF4-FFF2-40B4-BE49-F238E27FC236}">
                <a16:creationId xmlns:a16="http://schemas.microsoft.com/office/drawing/2014/main" id="{680055C3-DD5A-38D0-F01F-3DCEAA044E03}"/>
              </a:ext>
            </a:extLst>
          </p:cNvPr>
          <p:cNvPicPr>
            <a:picLocks noChangeAspect="1"/>
          </p:cNvPicPr>
          <p:nvPr/>
        </p:nvPicPr>
        <p:blipFill>
          <a:blip r:embed="rId5"/>
          <a:stretch>
            <a:fillRect/>
          </a:stretch>
        </p:blipFill>
        <p:spPr>
          <a:xfrm>
            <a:off x="8106323" y="913640"/>
            <a:ext cx="968447" cy="4443651"/>
          </a:xfrm>
          <a:prstGeom prst="rect">
            <a:avLst/>
          </a:prstGeom>
        </p:spPr>
      </p:pic>
    </p:spTree>
    <p:extLst>
      <p:ext uri="{BB962C8B-B14F-4D97-AF65-F5344CB8AC3E}">
        <p14:creationId xmlns:p14="http://schemas.microsoft.com/office/powerpoint/2010/main" val="32748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58084-035A-B2E2-1774-5EE59EB7EAC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6B4B91D-2DAA-B90C-0C8A-38702E32DF4A}"/>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3" name="Text 0">
            <a:extLst>
              <a:ext uri="{FF2B5EF4-FFF2-40B4-BE49-F238E27FC236}">
                <a16:creationId xmlns:a16="http://schemas.microsoft.com/office/drawing/2014/main" id="{422B2E7F-962B-D9A7-2616-DF4DD9AE1DE5}"/>
              </a:ext>
            </a:extLst>
          </p:cNvPr>
          <p:cNvSpPr/>
          <p:nvPr/>
        </p:nvSpPr>
        <p:spPr>
          <a:xfrm>
            <a:off x="2944328" y="-134008"/>
            <a:ext cx="7266265" cy="647224"/>
          </a:xfrm>
          <a:prstGeom prst="rect">
            <a:avLst/>
          </a:prstGeom>
          <a:noFill/>
          <a:ln/>
        </p:spPr>
        <p:txBody>
          <a:bodyPr wrap="none" lIns="0" tIns="0" rIns="0" bIns="0" rtlCol="0" anchor="t"/>
          <a:lstStyle/>
          <a:p>
            <a:pPr marL="0" indent="0" algn="l">
              <a:lnSpc>
                <a:spcPts val="5050"/>
              </a:lnSpc>
              <a:buNone/>
            </a:pPr>
            <a:r>
              <a:rPr lang="en-US" sz="2800" b="1" dirty="0">
                <a:solidFill>
                  <a:srgbClr val="1B1B27"/>
                </a:solidFill>
                <a:latin typeface="Arial" panose="020B0604020202020204" pitchFamily="34" charset="0"/>
                <a:ea typeface="Alexandria" pitchFamily="34" charset="-122"/>
                <a:cs typeface="Arial" panose="020B0604020202020204" pitchFamily="34" charset="0"/>
              </a:rPr>
              <a:t>Ethiopia's GERD case study </a:t>
            </a:r>
            <a:endParaRPr lang="en-US" sz="2800" b="1" dirty="0">
              <a:latin typeface="Arial" panose="020B0604020202020204" pitchFamily="34" charset="0"/>
              <a:cs typeface="Arial" panose="020B0604020202020204" pitchFamily="34" charset="0"/>
            </a:endParaRPr>
          </a:p>
        </p:txBody>
      </p:sp>
      <p:pic>
        <p:nvPicPr>
          <p:cNvPr id="4" name="Image 1" descr="preencoded.png">
            <a:extLst>
              <a:ext uri="{FF2B5EF4-FFF2-40B4-BE49-F238E27FC236}">
                <a16:creationId xmlns:a16="http://schemas.microsoft.com/office/drawing/2014/main" id="{D13A258C-F1DD-DBF4-8F0E-65B82597F753}"/>
              </a:ext>
            </a:extLst>
          </p:cNvPr>
          <p:cNvPicPr>
            <a:picLocks noChangeAspect="1"/>
          </p:cNvPicPr>
          <p:nvPr/>
        </p:nvPicPr>
        <p:blipFill>
          <a:blip r:embed="rId4"/>
          <a:stretch>
            <a:fillRect/>
          </a:stretch>
        </p:blipFill>
        <p:spPr>
          <a:xfrm>
            <a:off x="222393" y="189604"/>
            <a:ext cx="1035487" cy="1855470"/>
          </a:xfrm>
          <a:prstGeom prst="rect">
            <a:avLst/>
          </a:prstGeom>
        </p:spPr>
      </p:pic>
      <p:sp>
        <p:nvSpPr>
          <p:cNvPr id="5" name="Text 1">
            <a:extLst>
              <a:ext uri="{FF2B5EF4-FFF2-40B4-BE49-F238E27FC236}">
                <a16:creationId xmlns:a16="http://schemas.microsoft.com/office/drawing/2014/main" id="{9572EF4D-A947-7DDA-9E98-6E18F53D507B}"/>
              </a:ext>
            </a:extLst>
          </p:cNvPr>
          <p:cNvSpPr/>
          <p:nvPr/>
        </p:nvSpPr>
        <p:spPr>
          <a:xfrm>
            <a:off x="1464930" y="396654"/>
            <a:ext cx="2588776" cy="323493"/>
          </a:xfrm>
          <a:prstGeom prst="rect">
            <a:avLst/>
          </a:prstGeom>
          <a:noFill/>
          <a:ln/>
        </p:spPr>
        <p:txBody>
          <a:bodyPr wrap="none" lIns="0" tIns="0" rIns="0" bIns="0" rtlCol="0" anchor="t"/>
          <a:lstStyle/>
          <a:p>
            <a:pPr marL="0" indent="0" algn="l">
              <a:lnSpc>
                <a:spcPts val="2500"/>
              </a:lnSpc>
              <a:buNone/>
            </a:pPr>
            <a:r>
              <a:rPr lang="en-US" sz="2000" b="1" dirty="0">
                <a:latin typeface="Arial" panose="020B0604020202020204" pitchFamily="34" charset="0"/>
                <a:ea typeface="Alexandria" pitchFamily="34" charset="-122"/>
                <a:cs typeface="Arial" panose="020B0604020202020204" pitchFamily="34" charset="0"/>
              </a:rPr>
              <a:t>Opportunity</a:t>
            </a:r>
            <a:endParaRPr lang="en-US" sz="2000" b="1" dirty="0">
              <a:latin typeface="Arial" panose="020B0604020202020204" pitchFamily="34" charset="0"/>
              <a:cs typeface="Arial" panose="020B0604020202020204" pitchFamily="34" charset="0"/>
            </a:endParaRPr>
          </a:p>
        </p:txBody>
      </p:sp>
      <p:sp>
        <p:nvSpPr>
          <p:cNvPr id="6" name="Text 2">
            <a:extLst>
              <a:ext uri="{FF2B5EF4-FFF2-40B4-BE49-F238E27FC236}">
                <a16:creationId xmlns:a16="http://schemas.microsoft.com/office/drawing/2014/main" id="{2C11464A-A486-90B2-F196-432974E4D325}"/>
              </a:ext>
            </a:extLst>
          </p:cNvPr>
          <p:cNvSpPr/>
          <p:nvPr/>
        </p:nvSpPr>
        <p:spPr>
          <a:xfrm>
            <a:off x="1464930" y="844329"/>
            <a:ext cx="6451759" cy="993696"/>
          </a:xfrm>
          <a:prstGeom prst="rect">
            <a:avLst/>
          </a:prstGeom>
          <a:noFill/>
          <a:ln/>
        </p:spPr>
        <p:txBody>
          <a:bodyPr wrap="square" lIns="0" tIns="0" rIns="0" bIns="0" rtlCol="0" anchor="t"/>
          <a:lstStyle/>
          <a:p>
            <a:pPr marL="0" indent="0" algn="l">
              <a:lnSpc>
                <a:spcPts val="2600"/>
              </a:lnSpc>
              <a:buNone/>
            </a:pPr>
            <a:r>
              <a:rPr lang="en-US" sz="1600" dirty="0">
                <a:latin typeface="Arial" panose="020B0604020202020204" pitchFamily="34" charset="0"/>
                <a:ea typeface="Nobile" pitchFamily="34" charset="-122"/>
                <a:cs typeface="Arial" panose="020B0604020202020204" pitchFamily="34" charset="0"/>
              </a:rPr>
              <a:t>Grand Ethiopian Renaissance Dam aims to triple Ethiopia's electricity access (currently 45%), enhancing grid modernization via hydropower with $800M export potential.</a:t>
            </a:r>
            <a:endParaRPr lang="en-US" sz="1600" dirty="0">
              <a:latin typeface="Arial" panose="020B0604020202020204" pitchFamily="34" charset="0"/>
              <a:cs typeface="Arial" panose="020B0604020202020204" pitchFamily="34" charset="0"/>
            </a:endParaRPr>
          </a:p>
        </p:txBody>
      </p:sp>
      <p:pic>
        <p:nvPicPr>
          <p:cNvPr id="8" name="Image 2" descr="preencoded.png">
            <a:extLst>
              <a:ext uri="{FF2B5EF4-FFF2-40B4-BE49-F238E27FC236}">
                <a16:creationId xmlns:a16="http://schemas.microsoft.com/office/drawing/2014/main" id="{597CE677-D761-A2DB-E7B7-BAA0A89873B9}"/>
              </a:ext>
            </a:extLst>
          </p:cNvPr>
          <p:cNvPicPr>
            <a:picLocks noChangeAspect="1"/>
          </p:cNvPicPr>
          <p:nvPr/>
        </p:nvPicPr>
        <p:blipFill>
          <a:blip r:embed="rId5"/>
          <a:stretch>
            <a:fillRect/>
          </a:stretch>
        </p:blipFill>
        <p:spPr>
          <a:xfrm>
            <a:off x="222393" y="2045074"/>
            <a:ext cx="1035487" cy="1855470"/>
          </a:xfrm>
          <a:prstGeom prst="rect">
            <a:avLst/>
          </a:prstGeom>
        </p:spPr>
      </p:pic>
      <p:sp>
        <p:nvSpPr>
          <p:cNvPr id="9" name="Text 3">
            <a:extLst>
              <a:ext uri="{FF2B5EF4-FFF2-40B4-BE49-F238E27FC236}">
                <a16:creationId xmlns:a16="http://schemas.microsoft.com/office/drawing/2014/main" id="{4A39C90A-B36E-7C98-F8BD-121E7A81A35B}"/>
              </a:ext>
            </a:extLst>
          </p:cNvPr>
          <p:cNvSpPr/>
          <p:nvPr/>
        </p:nvSpPr>
        <p:spPr>
          <a:xfrm>
            <a:off x="1464930" y="2252124"/>
            <a:ext cx="2588776" cy="323493"/>
          </a:xfrm>
          <a:prstGeom prst="rect">
            <a:avLst/>
          </a:prstGeom>
          <a:noFill/>
          <a:ln/>
        </p:spPr>
        <p:txBody>
          <a:bodyPr wrap="none" lIns="0" tIns="0" rIns="0" bIns="0" rtlCol="0" anchor="t"/>
          <a:lstStyle/>
          <a:p>
            <a:pPr marL="0" indent="0" algn="l">
              <a:lnSpc>
                <a:spcPts val="2500"/>
              </a:lnSpc>
              <a:buNone/>
            </a:pPr>
            <a:r>
              <a:rPr lang="en-US" sz="2000" b="1" dirty="0">
                <a:latin typeface="Arial" panose="020B0604020202020204" pitchFamily="34" charset="0"/>
                <a:ea typeface="Alexandria" pitchFamily="34" charset="-122"/>
                <a:cs typeface="Arial" panose="020B0604020202020204" pitchFamily="34" charset="0"/>
              </a:rPr>
              <a:t>Challenge</a:t>
            </a:r>
            <a:endParaRPr lang="en-US" sz="2000" b="1" dirty="0">
              <a:latin typeface="Arial" panose="020B0604020202020204" pitchFamily="34" charset="0"/>
              <a:cs typeface="Arial" panose="020B0604020202020204" pitchFamily="34" charset="0"/>
            </a:endParaRPr>
          </a:p>
        </p:txBody>
      </p:sp>
      <p:sp>
        <p:nvSpPr>
          <p:cNvPr id="10" name="Text 4">
            <a:extLst>
              <a:ext uri="{FF2B5EF4-FFF2-40B4-BE49-F238E27FC236}">
                <a16:creationId xmlns:a16="http://schemas.microsoft.com/office/drawing/2014/main" id="{464D0D8F-359A-73B9-8106-C4125FBE4BBC}"/>
              </a:ext>
            </a:extLst>
          </p:cNvPr>
          <p:cNvSpPr/>
          <p:nvPr/>
        </p:nvSpPr>
        <p:spPr>
          <a:xfrm>
            <a:off x="1464930" y="2699799"/>
            <a:ext cx="6451759" cy="993696"/>
          </a:xfrm>
          <a:prstGeom prst="rect">
            <a:avLst/>
          </a:prstGeom>
          <a:noFill/>
          <a:ln/>
        </p:spPr>
        <p:txBody>
          <a:bodyPr wrap="square" lIns="0" tIns="0" rIns="0" bIns="0" rtlCol="0" anchor="t"/>
          <a:lstStyle/>
          <a:p>
            <a:pPr marL="0" indent="0" algn="l">
              <a:lnSpc>
                <a:spcPts val="2600"/>
              </a:lnSpc>
              <a:buNone/>
            </a:pPr>
            <a:r>
              <a:rPr lang="en-US" sz="1600" dirty="0">
                <a:latin typeface="Arial" panose="020B0604020202020204" pitchFamily="34" charset="0"/>
                <a:ea typeface="Nobile" pitchFamily="34" charset="-122"/>
                <a:cs typeface="Arial" panose="020B0604020202020204" pitchFamily="34" charset="0"/>
              </a:rPr>
              <a:t>Raises distributive justice issues with downstream Egypt and Sudan over water allocation, risking 25% flow reduction and regional tensions from historical treaties.</a:t>
            </a:r>
            <a:endParaRPr lang="en-US" sz="1600" dirty="0">
              <a:latin typeface="Arial" panose="020B0604020202020204" pitchFamily="34" charset="0"/>
              <a:cs typeface="Arial" panose="020B0604020202020204" pitchFamily="34" charset="0"/>
            </a:endParaRPr>
          </a:p>
        </p:txBody>
      </p:sp>
      <p:pic>
        <p:nvPicPr>
          <p:cNvPr id="11" name="Image 3" descr="preencoded.png">
            <a:extLst>
              <a:ext uri="{FF2B5EF4-FFF2-40B4-BE49-F238E27FC236}">
                <a16:creationId xmlns:a16="http://schemas.microsoft.com/office/drawing/2014/main" id="{A0894980-2DAD-2B76-7C14-36ADEFCF6A74}"/>
              </a:ext>
            </a:extLst>
          </p:cNvPr>
          <p:cNvPicPr>
            <a:picLocks noChangeAspect="1"/>
          </p:cNvPicPr>
          <p:nvPr/>
        </p:nvPicPr>
        <p:blipFill>
          <a:blip r:embed="rId6"/>
          <a:stretch>
            <a:fillRect/>
          </a:stretch>
        </p:blipFill>
        <p:spPr>
          <a:xfrm>
            <a:off x="222393" y="3900544"/>
            <a:ext cx="1035487" cy="1855470"/>
          </a:xfrm>
          <a:prstGeom prst="rect">
            <a:avLst/>
          </a:prstGeom>
        </p:spPr>
      </p:pic>
      <p:sp>
        <p:nvSpPr>
          <p:cNvPr id="12" name="Text 5">
            <a:extLst>
              <a:ext uri="{FF2B5EF4-FFF2-40B4-BE49-F238E27FC236}">
                <a16:creationId xmlns:a16="http://schemas.microsoft.com/office/drawing/2014/main" id="{D3288F6F-C3D8-9E29-417E-F9653FFE30BC}"/>
              </a:ext>
            </a:extLst>
          </p:cNvPr>
          <p:cNvSpPr/>
          <p:nvPr/>
        </p:nvSpPr>
        <p:spPr>
          <a:xfrm>
            <a:off x="1464930" y="3962635"/>
            <a:ext cx="2588776" cy="323493"/>
          </a:xfrm>
          <a:prstGeom prst="rect">
            <a:avLst/>
          </a:prstGeom>
          <a:noFill/>
          <a:ln/>
        </p:spPr>
        <p:txBody>
          <a:bodyPr wrap="none" lIns="0" tIns="0" rIns="0" bIns="0" rtlCol="0" anchor="t"/>
          <a:lstStyle/>
          <a:p>
            <a:pPr marL="0" indent="0" algn="l">
              <a:lnSpc>
                <a:spcPts val="2500"/>
              </a:lnSpc>
              <a:buNone/>
            </a:pPr>
            <a:r>
              <a:rPr lang="en-US" sz="2000" b="1" dirty="0">
                <a:latin typeface="Arial" panose="020B0604020202020204" pitchFamily="34" charset="0"/>
                <a:ea typeface="Alexandria" pitchFamily="34" charset="-122"/>
                <a:cs typeface="Arial" panose="020B0604020202020204" pitchFamily="34" charset="0"/>
              </a:rPr>
              <a:t>Solution</a:t>
            </a:r>
            <a:endParaRPr lang="en-US" sz="2000" b="1" dirty="0">
              <a:latin typeface="Arial" panose="020B0604020202020204" pitchFamily="34" charset="0"/>
              <a:cs typeface="Arial" panose="020B0604020202020204" pitchFamily="34" charset="0"/>
            </a:endParaRPr>
          </a:p>
        </p:txBody>
      </p:sp>
      <p:sp>
        <p:nvSpPr>
          <p:cNvPr id="13" name="Text 6">
            <a:extLst>
              <a:ext uri="{FF2B5EF4-FFF2-40B4-BE49-F238E27FC236}">
                <a16:creationId xmlns:a16="http://schemas.microsoft.com/office/drawing/2014/main" id="{444A3D0A-5C7C-4F50-BC58-83104A658A12}"/>
              </a:ext>
            </a:extLst>
          </p:cNvPr>
          <p:cNvSpPr/>
          <p:nvPr/>
        </p:nvSpPr>
        <p:spPr>
          <a:xfrm>
            <a:off x="1464930" y="4413330"/>
            <a:ext cx="6451759" cy="993696"/>
          </a:xfrm>
          <a:prstGeom prst="rect">
            <a:avLst/>
          </a:prstGeom>
          <a:noFill/>
          <a:ln/>
        </p:spPr>
        <p:txBody>
          <a:bodyPr wrap="square" lIns="0" tIns="0" rIns="0" bIns="0" rtlCol="0" anchor="t"/>
          <a:lstStyle/>
          <a:p>
            <a:pPr marL="0" indent="0" algn="l">
              <a:lnSpc>
                <a:spcPts val="2600"/>
              </a:lnSpc>
              <a:buNone/>
            </a:pPr>
            <a:r>
              <a:rPr lang="en-US" sz="1600" dirty="0">
                <a:latin typeface="Arial" panose="020B0604020202020204" pitchFamily="34" charset="0"/>
                <a:ea typeface="Nobile" pitchFamily="34" charset="-122"/>
                <a:cs typeface="Arial" panose="020B0604020202020204" pitchFamily="34" charset="0"/>
              </a:rPr>
              <a:t>Cooperative frameworks for equitable transboundary benefits, supporting SDG 7 while addressing climate vulnerability through basin-wide agreements.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89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12D98-CE33-6001-A12D-C64A4C01CFC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AD1BF6A-A762-1FFA-593B-C704778E337D}"/>
              </a:ext>
            </a:extLst>
          </p:cNvPr>
          <p:cNvPicPr>
            <a:picLocks noChangeAspect="1"/>
          </p:cNvPicPr>
          <p:nvPr/>
        </p:nvPicPr>
        <p:blipFill>
          <a:blip r:embed="rId3"/>
          <a:srcRect t="7539" b="7539"/>
          <a:stretch/>
        </p:blipFill>
        <p:spPr>
          <a:xfrm>
            <a:off x="-34355" y="5440101"/>
            <a:ext cx="9156900" cy="1443584"/>
          </a:xfrm>
          <a:prstGeom prst="rect">
            <a:avLst/>
          </a:prstGeom>
        </p:spPr>
      </p:pic>
      <p:sp>
        <p:nvSpPr>
          <p:cNvPr id="2" name="TextBox 1">
            <a:extLst>
              <a:ext uri="{FF2B5EF4-FFF2-40B4-BE49-F238E27FC236}">
                <a16:creationId xmlns:a16="http://schemas.microsoft.com/office/drawing/2014/main" id="{5EAF9459-D278-D8CE-3045-FCD59FF6ADA3}"/>
              </a:ext>
            </a:extLst>
          </p:cNvPr>
          <p:cNvSpPr txBox="1"/>
          <p:nvPr/>
        </p:nvSpPr>
        <p:spPr>
          <a:xfrm>
            <a:off x="263499" y="219840"/>
            <a:ext cx="8617001" cy="672107"/>
          </a:xfrm>
          <a:prstGeom prst="rect">
            <a:avLst/>
          </a:prstGeom>
          <a:noFill/>
        </p:spPr>
        <p:txBody>
          <a:bodyPr wrap="square" rtlCol="0">
            <a:spAutoFit/>
          </a:bodyPr>
          <a:lstStyle/>
          <a:p>
            <a:pPr>
              <a:lnSpc>
                <a:spcPts val="5300"/>
              </a:lnSpc>
            </a:pPr>
            <a:r>
              <a:rPr lang="en-US" sz="2400" b="1" dirty="0">
                <a:solidFill>
                  <a:srgbClr val="1B1B27"/>
                </a:solidFill>
                <a:latin typeface="Arial" panose="020B0604020202020204" pitchFamily="34" charset="0"/>
                <a:ea typeface="Alexandria" pitchFamily="34" charset="-122"/>
                <a:cs typeface="Arial" panose="020B0604020202020204" pitchFamily="34" charset="0"/>
              </a:rPr>
              <a:t>Interventions for justice centered energy transformation</a:t>
            </a:r>
            <a:endParaRPr lang="en-US" sz="2400" b="1" dirty="0">
              <a:latin typeface="Arial" panose="020B0604020202020204" pitchFamily="34" charset="0"/>
              <a:cs typeface="Arial" panose="020B0604020202020204" pitchFamily="34" charset="0"/>
            </a:endParaRPr>
          </a:p>
        </p:txBody>
      </p:sp>
      <p:sp>
        <p:nvSpPr>
          <p:cNvPr id="3" name="Text 3">
            <a:extLst>
              <a:ext uri="{FF2B5EF4-FFF2-40B4-BE49-F238E27FC236}">
                <a16:creationId xmlns:a16="http://schemas.microsoft.com/office/drawing/2014/main" id="{3AD26C97-2DD7-2464-EEF0-9B0C9C84BF69}"/>
              </a:ext>
            </a:extLst>
          </p:cNvPr>
          <p:cNvSpPr/>
          <p:nvPr/>
        </p:nvSpPr>
        <p:spPr>
          <a:xfrm>
            <a:off x="215811" y="1265477"/>
            <a:ext cx="4226957" cy="676751"/>
          </a:xfrm>
          <a:prstGeom prst="rect">
            <a:avLst/>
          </a:prstGeom>
          <a:noFill/>
          <a:ln/>
        </p:spPr>
        <p:txBody>
          <a:bodyPr wrap="square" lIns="0" tIns="0" rIns="0" bIns="0" rtlCol="0" anchor="t"/>
          <a:lstStyle/>
          <a:p>
            <a:pPr marL="0" indent="0" algn="l">
              <a:lnSpc>
                <a:spcPts val="2650"/>
              </a:lnSpc>
              <a:buNone/>
            </a:pPr>
            <a:r>
              <a:rPr lang="en-US" b="1" dirty="0">
                <a:solidFill>
                  <a:srgbClr val="404155"/>
                </a:solidFill>
                <a:latin typeface="Arial" panose="020B0604020202020204" pitchFamily="34" charset="0"/>
                <a:ea typeface="Alexandria" pitchFamily="34" charset="-122"/>
                <a:cs typeface="Arial" panose="020B0604020202020204" pitchFamily="34" charset="0"/>
              </a:rPr>
              <a:t>Mandate community committees</a:t>
            </a:r>
            <a:endParaRPr lang="en-US" b="1" dirty="0">
              <a:latin typeface="Arial" panose="020B0604020202020204" pitchFamily="34" charset="0"/>
              <a:cs typeface="Arial" panose="020B0604020202020204" pitchFamily="34" charset="0"/>
            </a:endParaRPr>
          </a:p>
        </p:txBody>
      </p:sp>
      <p:sp>
        <p:nvSpPr>
          <p:cNvPr id="4" name="Text 4">
            <a:extLst>
              <a:ext uri="{FF2B5EF4-FFF2-40B4-BE49-F238E27FC236}">
                <a16:creationId xmlns:a16="http://schemas.microsoft.com/office/drawing/2014/main" id="{D67D4BEA-4E87-9944-E6D0-876E50E8C9D4}"/>
              </a:ext>
            </a:extLst>
          </p:cNvPr>
          <p:cNvSpPr/>
          <p:nvPr/>
        </p:nvSpPr>
        <p:spPr>
          <a:xfrm>
            <a:off x="215811" y="1755576"/>
            <a:ext cx="4226957" cy="1385888"/>
          </a:xfrm>
          <a:prstGeom prst="rect">
            <a:avLst/>
          </a:prstGeom>
          <a:noFill/>
          <a:ln/>
        </p:spPr>
        <p:txBody>
          <a:bodyPr wrap="square" lIns="0" tIns="0" rIns="0" bIns="0" rtlCol="0" anchor="t"/>
          <a:lstStyle/>
          <a:p>
            <a:pPr marL="0" indent="0" algn="l">
              <a:lnSpc>
                <a:spcPts val="2700"/>
              </a:lnSpc>
              <a:buNone/>
            </a:pPr>
            <a:r>
              <a:rPr lang="en-US" sz="1700" dirty="0">
                <a:latin typeface="Arial" panose="020B0604020202020204" pitchFamily="34" charset="0"/>
                <a:ea typeface="Nobile" pitchFamily="34" charset="-122"/>
                <a:cs typeface="Arial" panose="020B0604020202020204" pitchFamily="34" charset="0"/>
              </a:rPr>
              <a:t>Require transparent consultations and community impact assessments in regulatory filings, tracking participation rates in public hearings.</a:t>
            </a:r>
            <a:endParaRPr lang="en-US" sz="1700" dirty="0">
              <a:latin typeface="Arial" panose="020B0604020202020204" pitchFamily="34" charset="0"/>
              <a:cs typeface="Arial" panose="020B0604020202020204" pitchFamily="34" charset="0"/>
            </a:endParaRPr>
          </a:p>
        </p:txBody>
      </p:sp>
      <p:sp>
        <p:nvSpPr>
          <p:cNvPr id="5" name="Text 7">
            <a:extLst>
              <a:ext uri="{FF2B5EF4-FFF2-40B4-BE49-F238E27FC236}">
                <a16:creationId xmlns:a16="http://schemas.microsoft.com/office/drawing/2014/main" id="{57A49F9F-D913-537D-C0DD-FF04E0258CB9}"/>
              </a:ext>
            </a:extLst>
          </p:cNvPr>
          <p:cNvSpPr/>
          <p:nvPr/>
        </p:nvSpPr>
        <p:spPr>
          <a:xfrm>
            <a:off x="215692" y="3514994"/>
            <a:ext cx="4227076" cy="676751"/>
          </a:xfrm>
          <a:prstGeom prst="rect">
            <a:avLst/>
          </a:prstGeom>
          <a:noFill/>
          <a:ln/>
        </p:spPr>
        <p:txBody>
          <a:bodyPr wrap="square" lIns="0" tIns="0" rIns="0" bIns="0" rtlCol="0" anchor="t"/>
          <a:lstStyle/>
          <a:p>
            <a:pPr marL="0" indent="0" algn="l">
              <a:lnSpc>
                <a:spcPts val="2650"/>
              </a:lnSpc>
              <a:buNone/>
            </a:pPr>
            <a:r>
              <a:rPr lang="en-US" b="1" dirty="0">
                <a:solidFill>
                  <a:srgbClr val="404155"/>
                </a:solidFill>
                <a:latin typeface="Alexandria" pitchFamily="34" charset="0"/>
                <a:ea typeface="Alexandria" pitchFamily="34" charset="-122"/>
                <a:cs typeface="Alexandria" pitchFamily="34" charset="-120"/>
              </a:rPr>
              <a:t>Subsidize energy-efficient technologies</a:t>
            </a:r>
            <a:endParaRPr lang="en-US" b="1" dirty="0"/>
          </a:p>
        </p:txBody>
      </p:sp>
      <p:sp>
        <p:nvSpPr>
          <p:cNvPr id="6" name="Text 8">
            <a:extLst>
              <a:ext uri="{FF2B5EF4-FFF2-40B4-BE49-F238E27FC236}">
                <a16:creationId xmlns:a16="http://schemas.microsoft.com/office/drawing/2014/main" id="{5E7406EE-DD4E-A03C-4089-2FA8D86E760E}"/>
              </a:ext>
            </a:extLst>
          </p:cNvPr>
          <p:cNvSpPr/>
          <p:nvPr/>
        </p:nvSpPr>
        <p:spPr>
          <a:xfrm>
            <a:off x="215692" y="4283822"/>
            <a:ext cx="4227076" cy="1385888"/>
          </a:xfrm>
          <a:prstGeom prst="rect">
            <a:avLst/>
          </a:prstGeom>
          <a:noFill/>
          <a:ln/>
        </p:spPr>
        <p:txBody>
          <a:bodyPr wrap="square" lIns="0" tIns="0" rIns="0" bIns="0" rtlCol="0" anchor="t"/>
          <a:lstStyle/>
          <a:p>
            <a:pPr marL="0" indent="0" algn="l">
              <a:lnSpc>
                <a:spcPts val="2700"/>
              </a:lnSpc>
              <a:buNone/>
            </a:pPr>
            <a:r>
              <a:rPr lang="en-US" sz="1700" dirty="0">
                <a:latin typeface="Arial" panose="020B0604020202020204" pitchFamily="34" charset="0"/>
                <a:ea typeface="Nobile" pitchFamily="34" charset="-122"/>
                <a:cs typeface="Arial" panose="020B0604020202020204" pitchFamily="34" charset="0"/>
              </a:rPr>
              <a:t>Target low-income households with financial support for EET adoption, reducing energy burden to below 6% of income.</a:t>
            </a:r>
            <a:endParaRPr lang="en-US" sz="1700" dirty="0">
              <a:latin typeface="Arial" panose="020B0604020202020204" pitchFamily="34" charset="0"/>
              <a:cs typeface="Arial" panose="020B0604020202020204" pitchFamily="34" charset="0"/>
            </a:endParaRPr>
          </a:p>
        </p:txBody>
      </p:sp>
      <p:sp>
        <p:nvSpPr>
          <p:cNvPr id="10" name="Text 11">
            <a:extLst>
              <a:ext uri="{FF2B5EF4-FFF2-40B4-BE49-F238E27FC236}">
                <a16:creationId xmlns:a16="http://schemas.microsoft.com/office/drawing/2014/main" id="{D6D3E704-2DD9-F71C-C7C2-93696E306B9B}"/>
              </a:ext>
            </a:extLst>
          </p:cNvPr>
          <p:cNvSpPr/>
          <p:nvPr/>
        </p:nvSpPr>
        <p:spPr>
          <a:xfrm>
            <a:off x="4895469" y="1265477"/>
            <a:ext cx="4227076" cy="676751"/>
          </a:xfrm>
          <a:prstGeom prst="rect">
            <a:avLst/>
          </a:prstGeom>
          <a:noFill/>
          <a:ln/>
        </p:spPr>
        <p:txBody>
          <a:bodyPr wrap="square" lIns="0" tIns="0" rIns="0" bIns="0" rtlCol="0" anchor="t"/>
          <a:lstStyle/>
          <a:p>
            <a:pPr marL="0" indent="0" algn="l">
              <a:lnSpc>
                <a:spcPts val="2650"/>
              </a:lnSpc>
              <a:buNone/>
            </a:pPr>
            <a:r>
              <a:rPr lang="en-US" b="1" dirty="0">
                <a:solidFill>
                  <a:srgbClr val="404155"/>
                </a:solidFill>
                <a:latin typeface="Arial" panose="020B0604020202020204" pitchFamily="34" charset="0"/>
                <a:ea typeface="Alexandria" pitchFamily="34" charset="-122"/>
                <a:cs typeface="Arial" panose="020B0604020202020204" pitchFamily="34" charset="0"/>
              </a:rPr>
              <a:t>Implement equity-weighted investment</a:t>
            </a:r>
            <a:endParaRPr lang="en-US" b="1" dirty="0">
              <a:latin typeface="Arial" panose="020B0604020202020204" pitchFamily="34" charset="0"/>
              <a:cs typeface="Arial" panose="020B0604020202020204" pitchFamily="34" charset="0"/>
            </a:endParaRPr>
          </a:p>
        </p:txBody>
      </p:sp>
      <p:sp>
        <p:nvSpPr>
          <p:cNvPr id="11" name="Text 12">
            <a:extLst>
              <a:ext uri="{FF2B5EF4-FFF2-40B4-BE49-F238E27FC236}">
                <a16:creationId xmlns:a16="http://schemas.microsoft.com/office/drawing/2014/main" id="{01D1290B-5C70-8732-C682-64440B56D444}"/>
              </a:ext>
            </a:extLst>
          </p:cNvPr>
          <p:cNvSpPr/>
          <p:nvPr/>
        </p:nvSpPr>
        <p:spPr>
          <a:xfrm>
            <a:off x="4895469" y="1786250"/>
            <a:ext cx="4227076" cy="1039416"/>
          </a:xfrm>
          <a:prstGeom prst="rect">
            <a:avLst/>
          </a:prstGeom>
          <a:noFill/>
          <a:ln/>
        </p:spPr>
        <p:txBody>
          <a:bodyPr wrap="square" lIns="0" tIns="0" rIns="0" bIns="0" rtlCol="0" anchor="t"/>
          <a:lstStyle/>
          <a:p>
            <a:pPr marL="0" indent="0" algn="l">
              <a:lnSpc>
                <a:spcPts val="2700"/>
              </a:lnSpc>
              <a:buNone/>
            </a:pPr>
            <a:r>
              <a:rPr lang="en-US" sz="1700" dirty="0">
                <a:latin typeface="Arial" panose="020B0604020202020204" pitchFamily="34" charset="0"/>
                <a:ea typeface="Nobile" pitchFamily="34" charset="-122"/>
                <a:cs typeface="Arial" panose="020B0604020202020204" pitchFamily="34" charset="0"/>
              </a:rPr>
              <a:t>Score grid projects on justice metrics using vulnerability mapping and data-driven tools for resilience planning.</a:t>
            </a:r>
            <a:endParaRPr lang="en-US" sz="1700" dirty="0">
              <a:latin typeface="Arial" panose="020B0604020202020204" pitchFamily="34" charset="0"/>
              <a:cs typeface="Arial" panose="020B0604020202020204" pitchFamily="34" charset="0"/>
            </a:endParaRPr>
          </a:p>
        </p:txBody>
      </p:sp>
      <p:sp>
        <p:nvSpPr>
          <p:cNvPr id="12" name="Text 19">
            <a:extLst>
              <a:ext uri="{FF2B5EF4-FFF2-40B4-BE49-F238E27FC236}">
                <a16:creationId xmlns:a16="http://schemas.microsoft.com/office/drawing/2014/main" id="{1EBF9718-ECB9-AF9A-01C8-83694868708B}"/>
              </a:ext>
            </a:extLst>
          </p:cNvPr>
          <p:cNvSpPr/>
          <p:nvPr/>
        </p:nvSpPr>
        <p:spPr>
          <a:xfrm>
            <a:off x="4895469" y="3514994"/>
            <a:ext cx="3381256" cy="338376"/>
          </a:xfrm>
          <a:prstGeom prst="rect">
            <a:avLst/>
          </a:prstGeom>
          <a:noFill/>
          <a:ln/>
        </p:spPr>
        <p:txBody>
          <a:bodyPr wrap="none" lIns="0" tIns="0" rIns="0" bIns="0" rtlCol="0" anchor="t"/>
          <a:lstStyle/>
          <a:p>
            <a:pPr marL="0" indent="0" algn="l">
              <a:lnSpc>
                <a:spcPts val="2650"/>
              </a:lnSpc>
              <a:buNone/>
            </a:pPr>
            <a:r>
              <a:rPr lang="en-US" b="1" dirty="0">
                <a:solidFill>
                  <a:srgbClr val="404155"/>
                </a:solidFill>
                <a:latin typeface="Arial" panose="020B0604020202020204" pitchFamily="34" charset="0"/>
                <a:ea typeface="Alexandria" pitchFamily="34" charset="-122"/>
                <a:cs typeface="Arial" panose="020B0604020202020204" pitchFamily="34" charset="0"/>
              </a:rPr>
              <a:t>Deploy hybrid mini-grids</a:t>
            </a:r>
            <a:endParaRPr lang="en-US" b="1" dirty="0">
              <a:latin typeface="Arial" panose="020B0604020202020204" pitchFamily="34" charset="0"/>
              <a:cs typeface="Arial" panose="020B0604020202020204" pitchFamily="34" charset="0"/>
            </a:endParaRPr>
          </a:p>
        </p:txBody>
      </p:sp>
      <p:sp>
        <p:nvSpPr>
          <p:cNvPr id="13" name="Text 20">
            <a:extLst>
              <a:ext uri="{FF2B5EF4-FFF2-40B4-BE49-F238E27FC236}">
                <a16:creationId xmlns:a16="http://schemas.microsoft.com/office/drawing/2014/main" id="{86E341BC-ED9A-D71B-13D1-2935DD70049E}"/>
              </a:ext>
            </a:extLst>
          </p:cNvPr>
          <p:cNvSpPr/>
          <p:nvPr/>
        </p:nvSpPr>
        <p:spPr>
          <a:xfrm>
            <a:off x="4895469" y="3983266"/>
            <a:ext cx="6448901" cy="1039416"/>
          </a:xfrm>
          <a:prstGeom prst="rect">
            <a:avLst/>
          </a:prstGeom>
          <a:noFill/>
          <a:ln/>
        </p:spPr>
        <p:txBody>
          <a:bodyPr wrap="square" lIns="0" tIns="0" rIns="0" bIns="0" rtlCol="0" anchor="t"/>
          <a:lstStyle/>
          <a:p>
            <a:pPr marL="0" indent="0" algn="l">
              <a:lnSpc>
                <a:spcPts val="2700"/>
              </a:lnSpc>
              <a:buNone/>
            </a:pPr>
            <a:r>
              <a:rPr lang="en-US" sz="1700" dirty="0">
                <a:latin typeface="Arial" panose="020B0604020202020204" pitchFamily="34" charset="0"/>
                <a:ea typeface="Nobile" pitchFamily="34" charset="-122"/>
                <a:cs typeface="Arial" panose="020B0604020202020204" pitchFamily="34" charset="0"/>
              </a:rPr>
              <a:t>Scale rural mini-grids with AI forecasting for</a:t>
            </a:r>
          </a:p>
          <a:p>
            <a:pPr marL="0" indent="0" algn="l">
              <a:lnSpc>
                <a:spcPts val="2700"/>
              </a:lnSpc>
              <a:buNone/>
            </a:pPr>
            <a:r>
              <a:rPr lang="en-US" sz="1700" dirty="0">
                <a:latin typeface="Arial" panose="020B0604020202020204" pitchFamily="34" charset="0"/>
                <a:ea typeface="Nobile" pitchFamily="34" charset="-122"/>
                <a:cs typeface="Arial" panose="020B0604020202020204" pitchFamily="34" charset="0"/>
              </a:rPr>
              <a:t> reliability, subsidies, and capacity building</a:t>
            </a:r>
          </a:p>
          <a:p>
            <a:pPr marL="0" indent="0" algn="l">
              <a:lnSpc>
                <a:spcPts val="2700"/>
              </a:lnSpc>
              <a:buNone/>
            </a:pPr>
            <a:r>
              <a:rPr lang="en-US" sz="1700" dirty="0">
                <a:latin typeface="Arial" panose="020B0604020202020204" pitchFamily="34" charset="0"/>
                <a:ea typeface="Nobile" pitchFamily="34" charset="-122"/>
                <a:cs typeface="Arial" panose="020B0604020202020204" pitchFamily="34" charset="0"/>
              </a:rPr>
              <a:t> to address affordability and maintenance </a:t>
            </a:r>
          </a:p>
          <a:p>
            <a:pPr marL="0" indent="0" algn="l">
              <a:lnSpc>
                <a:spcPts val="2700"/>
              </a:lnSpc>
              <a:buNone/>
            </a:pPr>
            <a:r>
              <a:rPr lang="en-US" sz="1700" dirty="0">
                <a:latin typeface="Arial" panose="020B0604020202020204" pitchFamily="34" charset="0"/>
                <a:ea typeface="Nobile" pitchFamily="34" charset="-122"/>
                <a:cs typeface="Arial" panose="020B0604020202020204" pitchFamily="34" charset="0"/>
              </a:rPr>
              <a:t>challenges.</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886767"/>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B5395"/>
      </a:dk2>
      <a:lt2>
        <a:srgbClr val="DBEFF9"/>
      </a:lt2>
      <a:accent1>
        <a:srgbClr val="0F6FC6"/>
      </a:accent1>
      <a:accent2>
        <a:srgbClr val="009DD9"/>
      </a:accent2>
      <a:accent3>
        <a:srgbClr val="617F98"/>
      </a:accent3>
      <a:accent4>
        <a:srgbClr val="32803E"/>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3C01EA6103E4BB4FEB260320EBAAE" ma:contentTypeVersion="22" ma:contentTypeDescription="Create a new document." ma:contentTypeScope="" ma:versionID="2d04da9521956bc1246da926e021bd7f">
  <xsd:schema xmlns:xsd="http://www.w3.org/2001/XMLSchema" xmlns:xs="http://www.w3.org/2001/XMLSchema" xmlns:p="http://schemas.microsoft.com/office/2006/metadata/properties" xmlns:ns2="6cd347a1-3f35-4331-895e-b3aa13c5e28d" xmlns:ns3="6ec8e17d-ae70-4a68-a6f2-db4d9035aa92" xmlns:ns4="2cbf3bcb-b53f-40ae-9a8b-f89a0694648c" targetNamespace="http://schemas.microsoft.com/office/2006/metadata/properties" ma:root="true" ma:fieldsID="03d0e3cff2ad997b6f519691ab8ca6ea" ns2:_="" ns3:_="" ns4:_="">
    <xsd:import namespace="6cd347a1-3f35-4331-895e-b3aa13c5e28d"/>
    <xsd:import namespace="6ec8e17d-ae70-4a68-a6f2-db4d9035aa92"/>
    <xsd:import namespace="2cbf3bcb-b53f-40ae-9a8b-f89a06946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Abstract" minOccurs="0"/>
                <xsd:element ref="ns4:MediaServiceAutoKeyPoints" minOccurs="0"/>
                <xsd:element ref="ns4:MediaServiceKeyPoints" minOccurs="0"/>
                <xsd:element ref="ns4:Mod_Date"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347a1-3f35-4331-895e-b3aa13c5e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0" nillable="true" ma:displayName="Taxonomy Catch All Column" ma:hidden="true" ma:list="{0f7441ef-5d94-4a2c-b8e1-678058322392}" ma:internalName="TaxCatchAll" ma:showField="CatchAllData" ma:web="6cd347a1-3f35-4331-895e-b3aa13c5e2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c8e17d-ae70-4a68-a6f2-db4d9035aa92" elementFormDefault="qualified">
    <xsd:import namespace="http://schemas.microsoft.com/office/2006/documentManagement/types"/>
    <xsd:import namespace="http://schemas.microsoft.com/office/infopath/2007/PartnerControls"/>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bf3bcb-b53f-40ae-9a8b-f89a0694648c"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Abstract" ma:index="23" nillable="true" ma:displayName="Abstract" ma:internalName="Abstract">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od_Date" ma:index="26" nillable="true" ma:displayName="Mod_Date" ma:format="DateOnly" ma:internalName="Mod_Date">
      <xsd:simpleType>
        <xsd:restriction base="dms:DateTime"/>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61e04e7-c77c-48ab-b938-b71603a576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d347a1-3f35-4331-895e-b3aa13c5e28d" xsi:nil="true"/>
    <Abstract xmlns="2cbf3bcb-b53f-40ae-9a8b-f89a0694648c" xsi:nil="true"/>
    <Mod_Date xmlns="2cbf3bcb-b53f-40ae-9a8b-f89a0694648c" xsi:nil="true"/>
    <lcf76f155ced4ddcb4097134ff3c332f xmlns="2cbf3bcb-b53f-40ae-9a8b-f89a0694648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2157C2B-2420-4B56-86C3-53738575C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347a1-3f35-4331-895e-b3aa13c5e28d"/>
    <ds:schemaRef ds:uri="6ec8e17d-ae70-4a68-a6f2-db4d9035aa92"/>
    <ds:schemaRef ds:uri="2cbf3bcb-b53f-40ae-9a8b-f89a06946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16D763-064C-4618-8043-9E4E87EBFB5A}">
  <ds:schemaRefs>
    <ds:schemaRef ds:uri="http://purl.org/dc/elements/1.1/"/>
    <ds:schemaRef ds:uri="http://www.w3.org/XML/1998/namespace"/>
    <ds:schemaRef ds:uri="http://schemas.microsoft.com/office/2006/documentManagement/types"/>
    <ds:schemaRef ds:uri="http://schemas.microsoft.com/office/infopath/2007/PartnerControls"/>
    <ds:schemaRef ds:uri="2cbf3bcb-b53f-40ae-9a8b-f89a0694648c"/>
    <ds:schemaRef ds:uri="http://purl.org/dc/terms/"/>
    <ds:schemaRef ds:uri="http://purl.org/dc/dcmitype/"/>
    <ds:schemaRef ds:uri="http://schemas.openxmlformats.org/package/2006/metadata/core-properties"/>
    <ds:schemaRef ds:uri="6ec8e17d-ae70-4a68-a6f2-db4d9035aa92"/>
    <ds:schemaRef ds:uri="6cd347a1-3f35-4331-895e-b3aa13c5e28d"/>
    <ds:schemaRef ds:uri="http://schemas.microsoft.com/office/2006/metadata/properties"/>
  </ds:schemaRefs>
</ds:datastoreItem>
</file>

<file path=customXml/itemProps3.xml><?xml version="1.0" encoding="utf-8"?>
<ds:datastoreItem xmlns:ds="http://schemas.openxmlformats.org/officeDocument/2006/customXml" ds:itemID="{4EE08C80-CAFE-4256-B7DD-731DE05B3ABA}">
  <ds:schemaRefs>
    <ds:schemaRef ds:uri="http://schemas.microsoft.com/sharepoint/v3/contenttype/forms"/>
  </ds:schemaRefs>
</ds:datastoreItem>
</file>

<file path=customXml/itemProps4.xml><?xml version="1.0" encoding="utf-8"?>
<ds:datastoreItem xmlns:ds="http://schemas.openxmlformats.org/officeDocument/2006/customXml" ds:itemID="{29D4BA69-6D9D-4EF0-8C3B-6F07C95909F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2282</TotalTime>
  <Words>651</Words>
  <Application>Microsoft Office PowerPoint</Application>
  <PresentationFormat>On-screen Show (4:3)</PresentationFormat>
  <Paragraphs>105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Alexandria</vt:lpstr>
      <vt:lpstr>Arial</vt:lpstr>
      <vt:lpstr>Calibri</vt:lpstr>
      <vt:lpstr>Calibri Light</vt:lpstr>
      <vt:lpstr>Georgia</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Lené Wandrey</dc:creator>
  <cp:lastModifiedBy>Bhekani Hadebe</cp:lastModifiedBy>
  <cp:revision>89</cp:revision>
  <dcterms:created xsi:type="dcterms:W3CDTF">2018-11-08T10:23:44Z</dcterms:created>
  <dcterms:modified xsi:type="dcterms:W3CDTF">2025-10-07T06:23:18Z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0x0101009ED3C01EA6103E4BB4FEB260320EBAAE</vt:lpwstr>
  </property>
  <property fmtid="{D5CDD505-2E9C-101B-9397-08002B2CF9AE}" pid="3" name="MediaServiceImageTags">
    <vt:lpwstr/>
  </property>
</Properties>
</file>