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44"/>
  </p:notesMasterIdLst>
  <p:sldIdLst>
    <p:sldId id="2577" r:id="rId6"/>
    <p:sldId id="749" r:id="rId7"/>
    <p:sldId id="894" r:id="rId8"/>
    <p:sldId id="902" r:id="rId9"/>
    <p:sldId id="753" r:id="rId10"/>
    <p:sldId id="759" r:id="rId11"/>
    <p:sldId id="895" r:id="rId12"/>
    <p:sldId id="906" r:id="rId13"/>
    <p:sldId id="919" r:id="rId14"/>
    <p:sldId id="870" r:id="rId15"/>
    <p:sldId id="876" r:id="rId16"/>
    <p:sldId id="871" r:id="rId17"/>
    <p:sldId id="786" r:id="rId18"/>
    <p:sldId id="788" r:id="rId19"/>
    <p:sldId id="877" r:id="rId20"/>
    <p:sldId id="881" r:id="rId21"/>
    <p:sldId id="801" r:id="rId22"/>
    <p:sldId id="803" r:id="rId23"/>
    <p:sldId id="805" r:id="rId24"/>
    <p:sldId id="893" r:id="rId25"/>
    <p:sldId id="891" r:id="rId26"/>
    <p:sldId id="896" r:id="rId27"/>
    <p:sldId id="816" r:id="rId28"/>
    <p:sldId id="818" r:id="rId29"/>
    <p:sldId id="882" r:id="rId30"/>
    <p:sldId id="834" r:id="rId31"/>
    <p:sldId id="836" r:id="rId32"/>
    <p:sldId id="726" r:id="rId33"/>
    <p:sldId id="859" r:id="rId34"/>
    <p:sldId id="861" r:id="rId35"/>
    <p:sldId id="910" r:id="rId36"/>
    <p:sldId id="901" r:id="rId37"/>
    <p:sldId id="912" r:id="rId38"/>
    <p:sldId id="913" r:id="rId39"/>
    <p:sldId id="914" r:id="rId40"/>
    <p:sldId id="915" r:id="rId41"/>
    <p:sldId id="918" r:id="rId42"/>
    <p:sldId id="257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B99"/>
    <a:srgbClr val="FB5D05"/>
    <a:srgbClr val="13313A"/>
    <a:srgbClr val="D2B42A"/>
    <a:srgbClr val="F2F2F2"/>
    <a:srgbClr val="D3CDBD"/>
    <a:srgbClr val="627F98"/>
    <a:srgbClr val="414042"/>
    <a:srgbClr val="273892"/>
    <a:srgbClr val="5A9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410"/>
    <p:restoredTop sz="87711" autoAdjust="0"/>
  </p:normalViewPr>
  <p:slideViewPr>
    <p:cSldViewPr snapToGrid="0" snapToObjects="1">
      <p:cViewPr varScale="1">
        <p:scale>
          <a:sx n="70" d="100"/>
          <a:sy n="70" d="100"/>
        </p:scale>
        <p:origin x="1426" y="38"/>
      </p:cViewPr>
      <p:guideLst>
        <p:guide orient="horz" pos="2160"/>
        <p:guide pos="1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pho Roberts" userId="31e47f97-f032-421d-8e4d-cfe5f16ed623" providerId="ADAL" clId="{1514B149-7735-43BD-B30D-37C428EB5E0E}"/>
    <pc:docChg chg="modSld">
      <pc:chgData name="Mpho Roberts" userId="31e47f97-f032-421d-8e4d-cfe5f16ed623" providerId="ADAL" clId="{1514B149-7735-43BD-B30D-37C428EB5E0E}" dt="2025-09-15T07:49:44.806" v="1" actId="20577"/>
      <pc:docMkLst>
        <pc:docMk/>
      </pc:docMkLst>
      <pc:sldChg chg="modSp mod">
        <pc:chgData name="Mpho Roberts" userId="31e47f97-f032-421d-8e4d-cfe5f16ed623" providerId="ADAL" clId="{1514B149-7735-43BD-B30D-37C428EB5E0E}" dt="2025-09-15T07:49:44.806" v="1" actId="20577"/>
        <pc:sldMkLst>
          <pc:docMk/>
          <pc:sldMk cId="2398887471" sldId="2577"/>
        </pc:sldMkLst>
        <pc:spChg chg="mod">
          <ac:chgData name="Mpho Roberts" userId="31e47f97-f032-421d-8e4d-cfe5f16ed623" providerId="ADAL" clId="{1514B149-7735-43BD-B30D-37C428EB5E0E}" dt="2025-09-15T07:49:44.806" v="1" actId="20577"/>
          <ac:spMkLst>
            <pc:docMk/>
            <pc:sldMk cId="2398887471" sldId="2577"/>
            <ac:spMk id="9" creationId="{99369423-4749-FA40-9148-41BAAD5B3B7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C4A4E-9DE3-AC4D-8010-A3F550F6B9C0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37B8B-25A7-9F4D-8A9E-A0167EBBF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42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7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11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66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en-ZA" dirty="0"/>
              <a:t>Load increase at night and midday due to batteries charging.</a:t>
            </a:r>
          </a:p>
          <a:p>
            <a:pPr fontAlgn="auto">
              <a:spcAft>
                <a:spcPts val="0"/>
              </a:spcAft>
            </a:pPr>
            <a:r>
              <a:rPr lang="en-ZA" dirty="0"/>
              <a:t>Reduction in load during peak hours due to batteries discharging (peak shaving).</a:t>
            </a:r>
          </a:p>
          <a:p>
            <a:pPr fontAlgn="auto">
              <a:spcAft>
                <a:spcPts val="0"/>
              </a:spcAft>
            </a:pPr>
            <a:r>
              <a:rPr lang="en-ZA" dirty="0"/>
              <a:t>Reverse power is feed back to the network.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73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03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All distributed in MV network. Add com res and </a:t>
            </a:r>
            <a:r>
              <a:rPr lang="en-ZA" dirty="0" err="1"/>
              <a:t>ind</a:t>
            </a:r>
            <a:r>
              <a:rPr lang="en-ZA" dirty="0"/>
              <a:t> breakdown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16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86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Midday load reduction due to operational embedded generators (PV production).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79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80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Voltage increases due to EG injection into the network.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60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62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83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15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If one substation supplies 10 residents that own EVs, the coincidence factor will be 0,6526. </a:t>
            </a:r>
            <a:r>
              <a:rPr lang="en-ZA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Thus, the maximum number of EVs that could charge at the same time is 6 to 7 EVs, and the maximum power consumption will be 35 kW.</a:t>
            </a:r>
            <a:endParaRPr lang="en-ZA" sz="1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73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Load increase due to electric vehicles charging from the grid.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30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527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66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en-ZA" dirty="0"/>
              <a:t>Overall load reduction due to LPPs.</a:t>
            </a:r>
          </a:p>
          <a:p>
            <a:pPr fontAlgn="auto">
              <a:spcAft>
                <a:spcPts val="0"/>
              </a:spcAft>
            </a:pPr>
            <a:r>
              <a:rPr lang="en-ZA" dirty="0"/>
              <a:t>Active power exported back into the network.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806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Loading reduction due to LPP injection.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106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385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13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65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987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353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37B8B-25A7-9F4D-8A9E-A0167EBBF13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94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State actual municipal network was used for the basis of the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79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52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69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30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56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40FB96-125C-4C76-A57E-13FDEF11E3E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03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336646" y="2199503"/>
            <a:ext cx="6479003" cy="120729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2700">
                <a:solidFill>
                  <a:srgbClr val="B2002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36646" y="3437237"/>
            <a:ext cx="6479003" cy="1167715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100" b="1"/>
            </a:lvl1pPr>
            <a:lvl2pPr marL="342900" indent="0" algn="ctr">
              <a:buNone/>
              <a:defRPr sz="1500"/>
            </a:lvl2pPr>
            <a:lvl3pPr marL="685799" indent="0" algn="ctr">
              <a:buNone/>
              <a:defRPr sz="1351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1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336646" y="4785645"/>
            <a:ext cx="6479004" cy="96436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350">
                <a:solidFill>
                  <a:srgbClr val="96969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907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336646" y="2199503"/>
            <a:ext cx="6479003" cy="120729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2700">
                <a:solidFill>
                  <a:srgbClr val="B2002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36646" y="3437237"/>
            <a:ext cx="6479003" cy="1167715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100" b="1"/>
            </a:lvl1pPr>
            <a:lvl2pPr marL="342900" indent="0" algn="ctr">
              <a:buNone/>
              <a:defRPr sz="1500"/>
            </a:lvl2pPr>
            <a:lvl3pPr marL="685799" indent="0" algn="ctr">
              <a:buNone/>
              <a:defRPr sz="1351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1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336646" y="4785645"/>
            <a:ext cx="6479004" cy="96436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350">
                <a:solidFill>
                  <a:srgbClr val="96969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13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2366"/>
          </a:xfr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53259"/>
            <a:ext cx="7886700" cy="419246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2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2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16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4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096D7D6-4D7C-DE40-8305-982231895F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E9E7A-BAA2-8444-BAA8-E828F1CB9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09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-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176995" y="2755641"/>
            <a:ext cx="5355191" cy="1033722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21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Click</a:t>
            </a:r>
            <a:r>
              <a:rPr lang="en-US" dirty="0"/>
              <a:t> to edit Master title </a:t>
            </a:r>
            <a:r>
              <a:rPr lang="en-US" dirty="0" err="1"/>
              <a:t>styleto</a:t>
            </a:r>
            <a:r>
              <a:rPr lang="en-US" dirty="0"/>
              <a:t>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3176995" y="3789364"/>
            <a:ext cx="5355191" cy="1062723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rgbClr val="C00000"/>
                </a:solidFill>
              </a:defRPr>
            </a:lvl1pPr>
            <a:lvl2pPr marL="342900" indent="0" algn="ctr">
              <a:buNone/>
              <a:defRPr sz="1500"/>
            </a:lvl2pPr>
            <a:lvl3pPr marL="685799" indent="0" algn="ctr">
              <a:buNone/>
              <a:defRPr sz="1351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1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860410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9068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E4F77F-EBA8-5845-BED8-096405FFBF6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7539" b="7539"/>
          <a:stretch/>
        </p:blipFill>
        <p:spPr>
          <a:xfrm>
            <a:off x="-14035" y="5342021"/>
            <a:ext cx="9156900" cy="1541664"/>
          </a:xfrm>
          <a:prstGeom prst="rect">
            <a:avLst/>
          </a:prstGeom>
        </p:spPr>
      </p:pic>
      <p:pic>
        <p:nvPicPr>
          <p:cNvPr id="9" name="Picture 8" descr="A logo with a triangle and blue and red text&#10;&#10;AI-generated content may be incorrect.">
            <a:extLst>
              <a:ext uri="{FF2B5EF4-FFF2-40B4-BE49-F238E27FC236}">
                <a16:creationId xmlns:a16="http://schemas.microsoft.com/office/drawing/2014/main" id="{F5D5EBF9-D642-96A3-C123-2FB2D4505E6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882191" y="430212"/>
            <a:ext cx="571124" cy="44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5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4.emf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nfo@digsilent.co.z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D6824EB-5FD1-E448-ACE7-86F5B85E80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5" b="145"/>
          <a:stretch/>
        </p:blipFill>
        <p:spPr>
          <a:xfrm>
            <a:off x="0" y="2861"/>
            <a:ext cx="9144000" cy="68551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0AB678-7449-D6DC-8AC5-87EFCA285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218" y="1825803"/>
            <a:ext cx="6324599" cy="35477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369423-4749-FA40-9148-41BAAD5B3B73}"/>
              </a:ext>
            </a:extLst>
          </p:cNvPr>
          <p:cNvSpPr/>
          <p:nvPr/>
        </p:nvSpPr>
        <p:spPr>
          <a:xfrm rot="21091143">
            <a:off x="2555720" y="2871986"/>
            <a:ext cx="40325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B5D05"/>
                </a:solidFill>
                <a:latin typeface="Georgia" panose="02040502050405020303" pitchFamily="18" charset="0"/>
              </a:rPr>
              <a:t> </a:t>
            </a:r>
            <a:endParaRPr lang="en-US" sz="2400" b="1" i="1" dirty="0">
              <a:solidFill>
                <a:srgbClr val="FB5D05"/>
              </a:solidFill>
              <a:latin typeface="Georgia" panose="02040502050405020303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ZA" altLang="en-US" sz="2400" b="1" dirty="0">
                <a:solidFill>
                  <a:srgbClr val="FB5D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 NETWORKS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2E626A-4E65-DE4C-BE69-16CBB2D97DA0}"/>
              </a:ext>
            </a:extLst>
          </p:cNvPr>
          <p:cNvSpPr txBox="1"/>
          <p:nvPr/>
        </p:nvSpPr>
        <p:spPr>
          <a:xfrm>
            <a:off x="1217929" y="5261267"/>
            <a:ext cx="670814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ZA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Geeven V Moodley</a:t>
            </a:r>
          </a:p>
          <a:p>
            <a:pPr algn="ctr">
              <a:lnSpc>
                <a:spcPct val="150000"/>
              </a:lnSpc>
            </a:pPr>
            <a:r>
              <a:rPr lang="en-ZA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Director</a:t>
            </a:r>
          </a:p>
          <a:p>
            <a:pPr algn="ctr">
              <a:lnSpc>
                <a:spcPct val="150000"/>
              </a:lnSpc>
            </a:pPr>
            <a:r>
              <a:rPr lang="en-ZA" alt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DIgSILENT Buyisa  (Pty) Ltd</a:t>
            </a:r>
          </a:p>
        </p:txBody>
      </p:sp>
    </p:spTree>
    <p:extLst>
      <p:ext uri="{BB962C8B-B14F-4D97-AF65-F5344CB8AC3E}">
        <p14:creationId xmlns:p14="http://schemas.microsoft.com/office/powerpoint/2010/main" val="239888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59765F-BEC0-C449-27FB-55314A189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Assumptions – Battery Energy Storage Systems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0FF254-8E80-E95F-DAF9-05EFCC6A7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3259"/>
            <a:ext cx="4939030" cy="41924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ZA" sz="20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Research was done to estimate the trends of BESS in a network. South Africa may have a higher battery installation at residential, industrial and commercial level. This is seen in the increase in the number of PV + BESS grid impact studies done across South Africa.</a:t>
            </a:r>
          </a:p>
          <a:p>
            <a:pPr marL="0" indent="0">
              <a:buNone/>
            </a:pPr>
            <a:r>
              <a:rPr lang="en-ZA" sz="20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BESS was added to the network on:</a:t>
            </a:r>
          </a:p>
          <a:p>
            <a:pPr lvl="1"/>
            <a:r>
              <a:rPr lang="en-ZA" sz="1800" dirty="0">
                <a:solidFill>
                  <a:srgbClr val="0070C0"/>
                </a:solidFill>
                <a:ea typeface="Calibri" panose="020F0502020204030204" pitchFamily="34" charset="0"/>
              </a:rPr>
              <a:t>main intake substation level (municipal BESS)</a:t>
            </a:r>
          </a:p>
          <a:p>
            <a:pPr lvl="1"/>
            <a:r>
              <a:rPr lang="en-ZA" sz="1800" dirty="0">
                <a:solidFill>
                  <a:srgbClr val="0070C0"/>
                </a:solidFill>
                <a:ea typeface="Calibri" panose="020F0502020204030204" pitchFamily="34" charset="0"/>
              </a:rPr>
              <a:t>residential, commercial and industrial level (customer BESS)</a:t>
            </a:r>
          </a:p>
          <a:p>
            <a:pPr lvl="1"/>
            <a:endParaRPr lang="en-ZA" sz="14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ZA" sz="20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Customer BESS was distributed assuming that more affluent areas with PV installations will also have BESS</a:t>
            </a:r>
            <a:r>
              <a:rPr lang="en-ZA" sz="20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.</a:t>
            </a:r>
            <a:endParaRPr lang="en-ZA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D0F2C-329F-B170-F9E7-9A8F09840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80" y="2134611"/>
            <a:ext cx="3069587" cy="176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57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59765F-BEC0-C449-27FB-55314A189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Assumptions - BESS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0FF254-8E80-E95F-DAF9-05EFCC6A7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8" y="1286644"/>
            <a:ext cx="4534731" cy="37749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usage of BESS is unknown as different customers may setup their installations differently</a:t>
            </a:r>
          </a:p>
          <a:p>
            <a:pPr marL="0" indent="0">
              <a:buNone/>
            </a:pPr>
            <a:r>
              <a:rPr lang="en-ZA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the BESS time characteristic, an </a:t>
            </a:r>
            <a:r>
              <a:rPr lang="en-ZA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assumption</a:t>
            </a:r>
            <a:r>
              <a:rPr lang="en-ZA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was made that the </a:t>
            </a:r>
            <a:r>
              <a:rPr lang="en-ZA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batteries will be used following a Time of Use (</a:t>
            </a:r>
            <a:r>
              <a:rPr lang="en-ZA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ToU</a:t>
            </a:r>
            <a:r>
              <a:rPr lang="en-ZA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 tariff</a:t>
            </a:r>
            <a:r>
              <a:rPr lang="en-ZA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thus, batteries will dispatch power in the morning and evening (during peak tariff times), and mostly charge during the day and throughout the night (low tariff times). </a:t>
            </a:r>
            <a:endParaRPr lang="en-ZA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4BD239-9C15-EFA2-8544-79A6255BB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44" y="1649767"/>
            <a:ext cx="3674697" cy="254246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515531A-FE61-3633-2582-60A5824F2ACF}"/>
              </a:ext>
            </a:extLst>
          </p:cNvPr>
          <p:cNvSpPr/>
          <p:nvPr/>
        </p:nvSpPr>
        <p:spPr>
          <a:xfrm>
            <a:off x="5646368" y="3461727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5E5C82-774F-99CD-42AC-E0DD016D7DD2}"/>
              </a:ext>
            </a:extLst>
          </p:cNvPr>
          <p:cNvSpPr/>
          <p:nvPr/>
        </p:nvSpPr>
        <p:spPr>
          <a:xfrm>
            <a:off x="7048977" y="3461727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E1387D-B955-7A78-1E84-2E38C7AFD7F4}"/>
              </a:ext>
            </a:extLst>
          </p:cNvPr>
          <p:cNvSpPr/>
          <p:nvPr/>
        </p:nvSpPr>
        <p:spPr>
          <a:xfrm>
            <a:off x="6209076" y="2283558"/>
            <a:ext cx="281354" cy="29893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0370B1-F15A-2178-D1C3-E0C5AF9A5C80}"/>
              </a:ext>
            </a:extLst>
          </p:cNvPr>
          <p:cNvSpPr/>
          <p:nvPr/>
        </p:nvSpPr>
        <p:spPr>
          <a:xfrm>
            <a:off x="7748120" y="2283557"/>
            <a:ext cx="281354" cy="29893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108960-04FE-420F-2DB1-808944C57FCA}"/>
              </a:ext>
            </a:extLst>
          </p:cNvPr>
          <p:cNvCxnSpPr/>
          <p:nvPr/>
        </p:nvCxnSpPr>
        <p:spPr>
          <a:xfrm>
            <a:off x="5519057" y="2819400"/>
            <a:ext cx="3213884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90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59765F-BEC0-C449-27FB-55314A18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405604"/>
            <a:ext cx="7533084" cy="465534"/>
          </a:xfrm>
        </p:spPr>
        <p:txBody>
          <a:bodyPr anchor="ctr">
            <a:normAutofit/>
          </a:bodyPr>
          <a:lstStyle/>
          <a:p>
            <a:r>
              <a:rPr lang="en-ZA" dirty="0"/>
              <a:t>Assumptions - BESS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85A0C-DCAA-4877-6898-B127457B3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37" y="1280144"/>
            <a:ext cx="8235616" cy="2148856"/>
          </a:xfrm>
          <a:prstGeom prst="rect">
            <a:avLst/>
          </a:prstGeom>
          <a:noFill/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22617C2-E13A-88EF-1853-D43C2142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138" y="5803494"/>
            <a:ext cx="7533084" cy="181490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4788E25-5B89-A104-32F6-D798A885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2085" y="6422446"/>
            <a:ext cx="481915" cy="181490"/>
          </a:xfrm>
        </p:spPr>
        <p:txBody>
          <a:bodyPr/>
          <a:lstStyle/>
          <a:p>
            <a:pPr>
              <a:spcAft>
                <a:spcPts val="450"/>
              </a:spcAft>
              <a:defRPr/>
            </a:pPr>
            <a:fld id="{EDE1C029-02F4-4D8B-B5E9-E5C43D2FF5E2}" type="slidenum">
              <a:rPr lang="de-DE" smtClean="0"/>
              <a:pPr>
                <a:spcAft>
                  <a:spcPts val="450"/>
                </a:spcAft>
                <a:defRPr/>
              </a:pPr>
              <a:t>12</a:t>
            </a:fld>
            <a:endParaRPr lang="de-DE" sz="1050" dirty="0">
              <a:solidFill>
                <a:srgbClr val="000000"/>
              </a:solidFill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DC41392-2BCD-7300-34DF-4BD03CD18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192" y="3838006"/>
            <a:ext cx="8235615" cy="1224507"/>
          </a:xfrm>
        </p:spPr>
        <p:txBody>
          <a:bodyPr>
            <a:normAutofit fontScale="92500" lnSpcReduction="20000"/>
          </a:bodyPr>
          <a:lstStyle/>
          <a:p>
            <a:r>
              <a:rPr lang="en-ZA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Municipal BESS is connected to MV level and follows the same charge/discharge cycle to alleviat</a:t>
            </a:r>
            <a:r>
              <a:rPr lang="en-ZA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 evening / morning peaks.</a:t>
            </a:r>
          </a:p>
          <a:p>
            <a:r>
              <a:rPr lang="en-ZA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No reactive power control mode of BESS considered</a:t>
            </a:r>
            <a:r>
              <a:rPr lang="en-ZA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. Active power dispatch only.</a:t>
            </a:r>
            <a:endParaRPr lang="en-ZA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C301F0-060B-F3FD-682E-5B8AC2AC0A11}"/>
              </a:ext>
            </a:extLst>
          </p:cNvPr>
          <p:cNvSpPr/>
          <p:nvPr/>
        </p:nvSpPr>
        <p:spPr>
          <a:xfrm>
            <a:off x="433137" y="3113314"/>
            <a:ext cx="8228948" cy="315686"/>
          </a:xfrm>
          <a:prstGeom prst="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4806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83CE-A9B2-3B3F-E113-9CB5A214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2040 BESS Only – Incomer Lines Loading (MW)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D79BC-2511-731C-63B4-50C96672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FE5D7-71B6-17CA-A8EA-F71B2EF3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13</a:t>
            </a:fld>
            <a:endParaRPr lang="de-DE" sz="1050">
              <a:solidFill>
                <a:srgbClr val="000000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2C1533B-94AD-29BD-CD60-0E33669E5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9714" y="1037493"/>
            <a:ext cx="5688661" cy="4023925"/>
          </a:xfrm>
          <a:ln>
            <a:solidFill>
              <a:schemeClr val="tx1"/>
            </a:solidFill>
          </a:ln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C8ACFAB8-F6B8-3D52-5B63-92D55D5B9AEC}"/>
              </a:ext>
            </a:extLst>
          </p:cNvPr>
          <p:cNvSpPr txBox="1">
            <a:spLocks/>
          </p:cNvSpPr>
          <p:nvPr/>
        </p:nvSpPr>
        <p:spPr>
          <a:xfrm>
            <a:off x="3749451" y="1187354"/>
            <a:ext cx="1502859" cy="55584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b="1" dirty="0">
                <a:solidFill>
                  <a:schemeClr val="bg2">
                    <a:lumMod val="10000"/>
                  </a:schemeClr>
                </a:solidFill>
              </a:rPr>
              <a:t>Dotted lines - load only results</a:t>
            </a:r>
            <a:r>
              <a:rPr lang="en-ZA" sz="1200" b="1" dirty="0"/>
              <a:t>.</a:t>
            </a:r>
          </a:p>
          <a:p>
            <a:endParaRPr lang="en-ZA" sz="1200" b="1" dirty="0"/>
          </a:p>
          <a:p>
            <a:endParaRPr lang="en-ZA" sz="1200" b="1" dirty="0"/>
          </a:p>
          <a:p>
            <a:endParaRPr lang="en-ZA" sz="1200" b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A5295F9-91E4-83C4-C458-71DF7D912F39}"/>
              </a:ext>
            </a:extLst>
          </p:cNvPr>
          <p:cNvSpPr/>
          <p:nvPr/>
        </p:nvSpPr>
        <p:spPr>
          <a:xfrm>
            <a:off x="4852573" y="2346746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D74162-3B79-ADD0-CAD3-B84F92249EA1}"/>
              </a:ext>
            </a:extLst>
          </p:cNvPr>
          <p:cNvSpPr/>
          <p:nvPr/>
        </p:nvSpPr>
        <p:spPr>
          <a:xfrm>
            <a:off x="7675294" y="2750516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4E11C7-3DDF-57A0-5845-DE36E1BEC0D1}"/>
              </a:ext>
            </a:extLst>
          </p:cNvPr>
          <p:cNvSpPr/>
          <p:nvPr/>
        </p:nvSpPr>
        <p:spPr>
          <a:xfrm>
            <a:off x="3975829" y="2608866"/>
            <a:ext cx="281354" cy="29893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66CFD3-A8B6-1C28-C63A-1B58B893E114}"/>
              </a:ext>
            </a:extLst>
          </p:cNvPr>
          <p:cNvSpPr/>
          <p:nvPr/>
        </p:nvSpPr>
        <p:spPr>
          <a:xfrm>
            <a:off x="6322621" y="1057828"/>
            <a:ext cx="281354" cy="29893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9726940-CA65-2F97-3AA7-D100F7534605}"/>
              </a:ext>
            </a:extLst>
          </p:cNvPr>
          <p:cNvSpPr txBox="1">
            <a:spLocks/>
          </p:cNvSpPr>
          <p:nvPr/>
        </p:nvSpPr>
        <p:spPr>
          <a:xfrm>
            <a:off x="487131" y="1064312"/>
            <a:ext cx="2820016" cy="37749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1. Reduction in morning – evening peaks</a:t>
            </a:r>
          </a:p>
          <a:p>
            <a:pPr marL="0" indent="0">
              <a:buNone/>
            </a:pP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2. Increased loading at night and during the day.</a:t>
            </a:r>
          </a:p>
          <a:p>
            <a:pPr marL="0" indent="0">
              <a:buNone/>
            </a:pP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3. If no co-ordinated dispatch of BESS, possible reverse power feed to Eskom (infeed) </a:t>
            </a:r>
          </a:p>
          <a:p>
            <a:pPr marL="0" indent="0">
              <a:buNone/>
            </a:pPr>
            <a:endParaRPr lang="en-ZA" sz="18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D4689F-75D8-4419-8A4C-4FC025A5954B}"/>
              </a:ext>
            </a:extLst>
          </p:cNvPr>
          <p:cNvSpPr/>
          <p:nvPr/>
        </p:nvSpPr>
        <p:spPr>
          <a:xfrm>
            <a:off x="5252310" y="3823178"/>
            <a:ext cx="281354" cy="298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C515C77-2212-53A8-A5C6-1E021A009AFF}"/>
              </a:ext>
            </a:extLst>
          </p:cNvPr>
          <p:cNvSpPr/>
          <p:nvPr/>
        </p:nvSpPr>
        <p:spPr>
          <a:xfrm>
            <a:off x="7723965" y="3756497"/>
            <a:ext cx="281354" cy="298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DB0343-0806-28DB-5D09-C8BB5747DF3A}"/>
              </a:ext>
            </a:extLst>
          </p:cNvPr>
          <p:cNvCxnSpPr/>
          <p:nvPr/>
        </p:nvCxnSpPr>
        <p:spPr>
          <a:xfrm>
            <a:off x="3644537" y="3579223"/>
            <a:ext cx="5251269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CB88E76-3254-467A-BF0A-23A2ACA9B7A0}"/>
              </a:ext>
            </a:extLst>
          </p:cNvPr>
          <p:cNvSpPr txBox="1"/>
          <p:nvPr/>
        </p:nvSpPr>
        <p:spPr>
          <a:xfrm>
            <a:off x="5644872" y="3992161"/>
            <a:ext cx="1791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>
                <a:solidFill>
                  <a:srgbClr val="FFC000"/>
                </a:solidFill>
              </a:rPr>
              <a:t>POWER FLOW TO ESKOM</a:t>
            </a:r>
          </a:p>
        </p:txBody>
      </p:sp>
    </p:spTree>
    <p:extLst>
      <p:ext uri="{BB962C8B-B14F-4D97-AF65-F5344CB8AC3E}">
        <p14:creationId xmlns:p14="http://schemas.microsoft.com/office/powerpoint/2010/main" val="1897531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83CE-A9B2-3B3F-E113-9CB5A214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2040 BESS Only – Transformer Loading (%)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D79BC-2511-731C-63B4-50C96672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FE5D7-71B6-17CA-A8EA-F71B2EF3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14</a:t>
            </a:fld>
            <a:endParaRPr lang="de-DE" sz="1050">
              <a:solidFill>
                <a:srgbClr val="000000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2C1533B-94AD-29BD-CD60-0E33669E5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4984" y="1075438"/>
            <a:ext cx="5697416" cy="4030117"/>
          </a:xfr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1F2C395-6EF1-5024-F9BD-6B3653771C86}"/>
              </a:ext>
            </a:extLst>
          </p:cNvPr>
          <p:cNvSpPr/>
          <p:nvPr/>
        </p:nvSpPr>
        <p:spPr>
          <a:xfrm>
            <a:off x="4713905" y="2767347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F87BB6-4C49-198B-5CF6-91F8CF884B21}"/>
              </a:ext>
            </a:extLst>
          </p:cNvPr>
          <p:cNvSpPr/>
          <p:nvPr/>
        </p:nvSpPr>
        <p:spPr>
          <a:xfrm>
            <a:off x="7600462" y="2533894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E0487A-05A4-7C41-DAFB-5C174D090128}"/>
              </a:ext>
            </a:extLst>
          </p:cNvPr>
          <p:cNvSpPr/>
          <p:nvPr/>
        </p:nvSpPr>
        <p:spPr>
          <a:xfrm>
            <a:off x="3957402" y="2767347"/>
            <a:ext cx="281354" cy="29893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5353CEC-7A37-90E6-9C73-921AC01933AB}"/>
              </a:ext>
            </a:extLst>
          </p:cNvPr>
          <p:cNvSpPr/>
          <p:nvPr/>
        </p:nvSpPr>
        <p:spPr>
          <a:xfrm>
            <a:off x="6344894" y="1390918"/>
            <a:ext cx="281354" cy="29893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AE9EBD0-945C-C26C-6849-837904A3BDB9}"/>
              </a:ext>
            </a:extLst>
          </p:cNvPr>
          <p:cNvSpPr txBox="1">
            <a:spLocks/>
          </p:cNvSpPr>
          <p:nvPr/>
        </p:nvSpPr>
        <p:spPr>
          <a:xfrm>
            <a:off x="508977" y="1203033"/>
            <a:ext cx="2820016" cy="37749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1. Reduction in morning – evening peaks</a:t>
            </a:r>
          </a:p>
          <a:p>
            <a:pPr marL="0" indent="0">
              <a:buNone/>
            </a:pPr>
            <a:r>
              <a:rPr lang="en-ZA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2. Increased loading at night and during the day.</a:t>
            </a:r>
          </a:p>
          <a:p>
            <a:pPr marL="0" indent="0">
              <a:buNone/>
            </a:pPr>
            <a:endParaRPr lang="en-ZA" dirty="0">
              <a:solidFill>
                <a:schemeClr val="bg2">
                  <a:lumMod val="1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ZA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89751BF-3525-E6B2-4334-61860BC2B90F}"/>
              </a:ext>
            </a:extLst>
          </p:cNvPr>
          <p:cNvSpPr/>
          <p:nvPr/>
        </p:nvSpPr>
        <p:spPr>
          <a:xfrm flipH="1">
            <a:off x="7626738" y="1689856"/>
            <a:ext cx="114401" cy="76450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8C29D98E-33C3-86C4-F2A2-438EA3B943A7}"/>
              </a:ext>
            </a:extLst>
          </p:cNvPr>
          <p:cNvSpPr/>
          <p:nvPr/>
        </p:nvSpPr>
        <p:spPr>
          <a:xfrm flipH="1">
            <a:off x="7626738" y="2912370"/>
            <a:ext cx="114401" cy="144112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/>
          </a:p>
        </p:txBody>
      </p:sp>
    </p:spTree>
    <p:extLst>
      <p:ext uri="{BB962C8B-B14F-4D97-AF65-F5344CB8AC3E}">
        <p14:creationId xmlns:p14="http://schemas.microsoft.com/office/powerpoint/2010/main" val="425040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85D8B6-B936-EBBD-D6C2-41AA90419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1578581"/>
            <a:ext cx="3246890" cy="154352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0FF254-8E80-E95F-DAF9-05EFCC6A7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485" y="1028818"/>
            <a:ext cx="5446515" cy="3763602"/>
          </a:xfrm>
        </p:spPr>
        <p:txBody>
          <a:bodyPr>
            <a:normAutofit/>
          </a:bodyPr>
          <a:lstStyle/>
          <a:p>
            <a:r>
              <a:rPr lang="en-ZA" sz="2000" dirty="0">
                <a:solidFill>
                  <a:schemeClr val="bg2">
                    <a:lumMod val="10000"/>
                  </a:schemeClr>
                </a:solidFill>
                <a:effectLst/>
              </a:rPr>
              <a:t>EGs were added to the MV network over the years from 2023 to 2040, </a:t>
            </a:r>
          </a:p>
          <a:p>
            <a:r>
              <a:rPr lang="en-ZA" sz="20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ZA" sz="2000" dirty="0">
                <a:solidFill>
                  <a:schemeClr val="bg2">
                    <a:lumMod val="10000"/>
                  </a:schemeClr>
                </a:solidFill>
                <a:effectLst/>
              </a:rPr>
              <a:t>he more affluent areas were considered first. </a:t>
            </a:r>
          </a:p>
          <a:p>
            <a:r>
              <a:rPr lang="en-ZA" sz="2000" dirty="0">
                <a:solidFill>
                  <a:schemeClr val="bg2">
                    <a:lumMod val="10000"/>
                  </a:schemeClr>
                </a:solidFill>
                <a:effectLst/>
              </a:rPr>
              <a:t>As the network became saturated, the generation was distributed to the remainder of the network. </a:t>
            </a:r>
          </a:p>
          <a:p>
            <a:r>
              <a:rPr lang="en-ZA" sz="20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Only </a:t>
            </a:r>
            <a:r>
              <a:rPr lang="en-ZA" sz="20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PVs were considered for SSEG technology </a:t>
            </a:r>
            <a:r>
              <a:rPr lang="en-ZA" sz="20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in the studies</a:t>
            </a:r>
            <a:endParaRPr lang="en-ZA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96FA198B-A496-EAFC-857A-A32A74EBB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138" y="5803494"/>
            <a:ext cx="7533084" cy="181490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72F28C85-7930-0176-2F50-865DEBEC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2085" y="6422446"/>
            <a:ext cx="481915" cy="181490"/>
          </a:xfrm>
        </p:spPr>
        <p:txBody>
          <a:bodyPr/>
          <a:lstStyle/>
          <a:p>
            <a:pPr>
              <a:spcAft>
                <a:spcPts val="450"/>
              </a:spcAft>
              <a:defRPr/>
            </a:pPr>
            <a:fld id="{12382ED6-226F-43E1-B376-30A8FD8D9BEE}" type="slidenum">
              <a:rPr lang="de-DE" smtClean="0"/>
              <a:pPr>
                <a:spcAft>
                  <a:spcPts val="450"/>
                </a:spcAft>
                <a:defRPr/>
              </a:pPr>
              <a:t>15</a:t>
            </a:fld>
            <a:endParaRPr lang="de-DE" sz="105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59765F-BEC0-C449-27FB-55314A18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8" y="407482"/>
            <a:ext cx="7533084" cy="465534"/>
          </a:xfrm>
        </p:spPr>
        <p:txBody>
          <a:bodyPr anchor="ctr">
            <a:normAutofit/>
          </a:bodyPr>
          <a:lstStyle/>
          <a:p>
            <a:r>
              <a:rPr lang="en-ZA" dirty="0"/>
              <a:t>Assumptions – Embedded Generation (EG)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89884-37FC-9812-43DF-BFFE48C7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21" y="3778130"/>
            <a:ext cx="8230594" cy="15012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4F4B22-FD3D-58EE-15C3-37E352B067BD}"/>
              </a:ext>
            </a:extLst>
          </p:cNvPr>
          <p:cNvSpPr/>
          <p:nvPr/>
        </p:nvSpPr>
        <p:spPr>
          <a:xfrm>
            <a:off x="517921" y="4963733"/>
            <a:ext cx="8228948" cy="315686"/>
          </a:xfrm>
          <a:prstGeom prst="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37378359"/>
      </p:ext>
    </p:extLst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59765F-BEC0-C449-27FB-55314A189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Embedded Generation  Assumptions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0FF254-8E80-E95F-DAF9-05EFCC6A7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8" y="1268895"/>
            <a:ext cx="4534731" cy="3774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typical clear day PV generation profile was used for all the PV systems. Midday peak.</a:t>
            </a:r>
          </a:p>
          <a:p>
            <a:endParaRPr lang="en-ZA" dirty="0">
              <a:latin typeface="+mn-lt"/>
            </a:endParaRPr>
          </a:p>
        </p:txBody>
      </p:sp>
      <p:pic>
        <p:nvPicPr>
          <p:cNvPr id="3" name="Picture 2" descr="A red line graph with numbers&#10;&#10;Description automatically generated">
            <a:extLst>
              <a:ext uri="{FF2B5EF4-FFF2-40B4-BE49-F238E27FC236}">
                <a16:creationId xmlns:a16="http://schemas.microsoft.com/office/drawing/2014/main" id="{3AE57E94-AC14-200B-15ED-3CC8A46FA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98" y="2404070"/>
            <a:ext cx="3944102" cy="2769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B9A982-6391-9890-4FC1-A826F3B09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629" y="1577889"/>
            <a:ext cx="3642371" cy="259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38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83CE-A9B2-3B3F-E113-9CB5A214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2040 EG Only – Incomer Lines Loading (MW)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D79BC-2511-731C-63B4-50C96672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FE5D7-71B6-17CA-A8EA-F71B2EF3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17</a:t>
            </a:fld>
            <a:endParaRPr lang="de-DE" sz="1050">
              <a:solidFill>
                <a:srgbClr val="000000"/>
              </a:solidFill>
            </a:endParaRP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3549F27-76B4-2A5E-15A5-0404E0809887}"/>
              </a:ext>
            </a:extLst>
          </p:cNvPr>
          <p:cNvSpPr txBox="1">
            <a:spLocks/>
          </p:cNvSpPr>
          <p:nvPr/>
        </p:nvSpPr>
        <p:spPr>
          <a:xfrm>
            <a:off x="324853" y="1762077"/>
            <a:ext cx="3096929" cy="37749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1500" dirty="0"/>
          </a:p>
          <a:p>
            <a:endParaRPr lang="en-ZA" sz="1500" dirty="0"/>
          </a:p>
          <a:p>
            <a:endParaRPr lang="en-ZA" sz="1500" dirty="0"/>
          </a:p>
          <a:p>
            <a:endParaRPr lang="en-ZA" sz="15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2C1533B-94AD-29BD-CD60-0E33669E5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0123" y="1027057"/>
            <a:ext cx="5766955" cy="4079306"/>
          </a:xfrm>
          <a:ln>
            <a:solidFill>
              <a:schemeClr val="tx1"/>
            </a:solidFill>
          </a:ln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EE8A1D8-2F50-BEFE-487E-BB1290D9778A}"/>
              </a:ext>
            </a:extLst>
          </p:cNvPr>
          <p:cNvSpPr txBox="1">
            <a:spLocks/>
          </p:cNvSpPr>
          <p:nvPr/>
        </p:nvSpPr>
        <p:spPr>
          <a:xfrm>
            <a:off x="380385" y="1037493"/>
            <a:ext cx="2576175" cy="37749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ZA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Significant reduction in load drawn from Eskom during the day.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ZA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Evening load peaks still noticeable.</a:t>
            </a:r>
          </a:p>
          <a:p>
            <a:pPr marL="0" indent="0">
              <a:buNone/>
            </a:pPr>
            <a:endParaRPr lang="en-ZA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9AA1BA-CB37-A1AD-E1DD-D669842DEABD}"/>
              </a:ext>
            </a:extLst>
          </p:cNvPr>
          <p:cNvSpPr/>
          <p:nvPr/>
        </p:nvSpPr>
        <p:spPr>
          <a:xfrm>
            <a:off x="6046431" y="2266740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97C880DB-C3A2-5BAF-B0E3-6B7847A15FBF}"/>
              </a:ext>
            </a:extLst>
          </p:cNvPr>
          <p:cNvSpPr/>
          <p:nvPr/>
        </p:nvSpPr>
        <p:spPr>
          <a:xfrm flipH="1">
            <a:off x="6115050" y="1822907"/>
            <a:ext cx="113967" cy="4029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6B584DE-4248-4B4A-E7EB-A1BB53115FB0}"/>
              </a:ext>
            </a:extLst>
          </p:cNvPr>
          <p:cNvSpPr/>
          <p:nvPr/>
        </p:nvSpPr>
        <p:spPr>
          <a:xfrm flipH="1">
            <a:off x="6136039" y="2837068"/>
            <a:ext cx="114401" cy="67236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4FF8BB-7C5C-DF4A-FFEA-736F591A10C6}"/>
              </a:ext>
            </a:extLst>
          </p:cNvPr>
          <p:cNvSpPr/>
          <p:nvPr/>
        </p:nvSpPr>
        <p:spPr>
          <a:xfrm>
            <a:off x="5106679" y="2138011"/>
            <a:ext cx="281354" cy="29893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A96B085-4D3C-964F-D845-BD9AEA8881FC}"/>
              </a:ext>
            </a:extLst>
          </p:cNvPr>
          <p:cNvSpPr/>
          <p:nvPr/>
        </p:nvSpPr>
        <p:spPr>
          <a:xfrm>
            <a:off x="7390603" y="1612607"/>
            <a:ext cx="281354" cy="29893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30028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83CE-A9B2-3B3F-E113-9CB5A214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2040 EG Only – Transformer Loading (%)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D79BC-2511-731C-63B4-50C96672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FE5D7-71B6-17CA-A8EA-F71B2EF3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18</a:t>
            </a:fld>
            <a:endParaRPr lang="de-DE" sz="1050">
              <a:solidFill>
                <a:srgbClr val="000000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2C1533B-94AD-29BD-CD60-0E33669E5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877" y="1134244"/>
            <a:ext cx="5544345" cy="3921842"/>
          </a:xfrm>
          <a:ln>
            <a:solidFill>
              <a:schemeClr val="tx1"/>
            </a:solidFill>
          </a:ln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FBF6AA5-579E-2C37-3B72-87AEFEA8231A}"/>
              </a:ext>
            </a:extLst>
          </p:cNvPr>
          <p:cNvSpPr txBox="1">
            <a:spLocks/>
          </p:cNvSpPr>
          <p:nvPr/>
        </p:nvSpPr>
        <p:spPr>
          <a:xfrm>
            <a:off x="462537" y="1134244"/>
            <a:ext cx="2820016" cy="37749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Significant reduction in load drawn from through HV/MV transformers.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Pronounced morning/evening peaks though little reduction from load only cases.</a:t>
            </a:r>
          </a:p>
          <a:p>
            <a:pPr marL="0" indent="0">
              <a:buNone/>
            </a:pPr>
            <a:endParaRPr lang="en-ZA" sz="18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BB4FB2-4C27-5238-1DDE-917C949AC6EE}"/>
              </a:ext>
            </a:extLst>
          </p:cNvPr>
          <p:cNvSpPr/>
          <p:nvPr/>
        </p:nvSpPr>
        <p:spPr>
          <a:xfrm>
            <a:off x="6127359" y="2514588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D46640-89A6-1E22-A3F3-8B7AC3F1BD83}"/>
              </a:ext>
            </a:extLst>
          </p:cNvPr>
          <p:cNvSpPr/>
          <p:nvPr/>
        </p:nvSpPr>
        <p:spPr>
          <a:xfrm>
            <a:off x="5200541" y="2585657"/>
            <a:ext cx="281354" cy="29893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860BAA-DCA0-418C-F933-0CA80C108DB4}"/>
              </a:ext>
            </a:extLst>
          </p:cNvPr>
          <p:cNvSpPr/>
          <p:nvPr/>
        </p:nvSpPr>
        <p:spPr>
          <a:xfrm>
            <a:off x="7416203" y="1979121"/>
            <a:ext cx="281354" cy="29893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3874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83CE-A9B2-3B3F-E113-9CB5A214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2040 EG Only – Feeder Max Voltages (</a:t>
            </a:r>
            <a:r>
              <a:rPr lang="en-GB" dirty="0" err="1"/>
              <a:t>p.u</a:t>
            </a:r>
            <a:r>
              <a:rPr lang="en-GB" dirty="0"/>
              <a:t>.)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102BC0-009A-9F4E-A9F5-9C9275E3A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3332" y="1073274"/>
            <a:ext cx="5755915" cy="4071497"/>
          </a:xfr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D79BC-2511-731C-63B4-50C96672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FE5D7-71B6-17CA-A8EA-F71B2EF3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19</a:t>
            </a:fld>
            <a:endParaRPr lang="de-DE" sz="1050">
              <a:solidFill>
                <a:srgbClr val="000000"/>
              </a:solidFill>
            </a:endParaRP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3549F27-76B4-2A5E-15A5-0404E0809887}"/>
              </a:ext>
            </a:extLst>
          </p:cNvPr>
          <p:cNvSpPr txBox="1">
            <a:spLocks/>
          </p:cNvSpPr>
          <p:nvPr/>
        </p:nvSpPr>
        <p:spPr>
          <a:xfrm>
            <a:off x="324853" y="1762077"/>
            <a:ext cx="3096929" cy="37749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1500" dirty="0"/>
          </a:p>
          <a:p>
            <a:endParaRPr lang="en-ZA" sz="1500" dirty="0"/>
          </a:p>
          <a:p>
            <a:endParaRPr lang="en-ZA" sz="1500" dirty="0"/>
          </a:p>
          <a:p>
            <a:endParaRPr lang="en-ZA" sz="1500" dirty="0"/>
          </a:p>
          <a:p>
            <a:endParaRPr lang="en-ZA" sz="15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E1DBA-E7F3-1DC9-FDA4-E482C934236A}"/>
              </a:ext>
            </a:extLst>
          </p:cNvPr>
          <p:cNvSpPr txBox="1">
            <a:spLocks/>
          </p:cNvSpPr>
          <p:nvPr/>
        </p:nvSpPr>
        <p:spPr>
          <a:xfrm>
            <a:off x="415939" y="1067007"/>
            <a:ext cx="2820016" cy="37749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Increased feeder voltages during the day due to reduced feeder loading </a:t>
            </a:r>
          </a:p>
          <a:p>
            <a:pPr marL="0" indent="0">
              <a:buNone/>
            </a:pPr>
            <a:endParaRPr lang="en-ZA" sz="18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0C51E8-9427-4613-4A69-2F9AF2AD24C8}"/>
              </a:ext>
            </a:extLst>
          </p:cNvPr>
          <p:cNvSpPr/>
          <p:nvPr/>
        </p:nvSpPr>
        <p:spPr>
          <a:xfrm>
            <a:off x="6209583" y="1777754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4663A9-D307-E147-5E28-4589202A8A18}"/>
              </a:ext>
            </a:extLst>
          </p:cNvPr>
          <p:cNvSpPr/>
          <p:nvPr/>
        </p:nvSpPr>
        <p:spPr>
          <a:xfrm>
            <a:off x="6259175" y="3466667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38918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67AF-0E1C-EA13-AB00-C19714C8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Project Objectives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480EB-1EA0-F7A6-E1DD-6DC9821CF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8905"/>
            <a:ext cx="7886700" cy="3904615"/>
          </a:xfrm>
        </p:spPr>
        <p:txBody>
          <a:bodyPr>
            <a:normAutofit/>
          </a:bodyPr>
          <a:lstStyle/>
          <a:p>
            <a:r>
              <a:rPr lang="en-GB" sz="2000" b="0" i="0" u="none" strike="noStrike" baseline="0" dirty="0">
                <a:solidFill>
                  <a:srgbClr val="000000"/>
                </a:solidFill>
                <a:latin typeface="+mn-lt"/>
              </a:rPr>
              <a:t>The project objective is to undertake a </a:t>
            </a:r>
            <a:r>
              <a:rPr lang="en-GB" sz="2000" i="0" u="none" strike="noStrike" baseline="0" dirty="0">
                <a:solidFill>
                  <a:srgbClr val="006B99"/>
                </a:solidFill>
                <a:latin typeface="+mn-lt"/>
              </a:rPr>
              <a:t>grid impact/network modelling </a:t>
            </a:r>
            <a:r>
              <a:rPr lang="en-GB" sz="2000" dirty="0">
                <a:solidFill>
                  <a:srgbClr val="006B99"/>
                </a:solidFill>
              </a:rPr>
              <a:t>assessments</a:t>
            </a:r>
            <a:r>
              <a:rPr lang="en-GB" sz="2000" dirty="0">
                <a:solidFill>
                  <a:srgbClr val="000000"/>
                </a:solidFill>
              </a:rPr>
              <a:t> to understand the implications and limitations in the municipal distributors network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2000" b="0" i="0" u="none" strike="noStrike" baseline="0" dirty="0">
                <a:solidFill>
                  <a:srgbClr val="0070C0"/>
                </a:solidFill>
                <a:latin typeface="+mn-lt"/>
              </a:rPr>
              <a:t>identifying future network constraints and challenges under a range of scenarios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+mn-lt"/>
              </a:rPr>
              <a:t>. </a:t>
            </a:r>
          </a:p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The future grid studies will work with the actual municipal distributor network, to explore the implications on a future grid.</a:t>
            </a:r>
          </a:p>
          <a:p>
            <a:r>
              <a:rPr lang="en-ZA" sz="2000" dirty="0">
                <a:solidFill>
                  <a:srgbClr val="000000"/>
                </a:solidFill>
                <a:latin typeface="+mn-lt"/>
              </a:rPr>
              <a:t>The years of study considered for the future grid was  2030 &amp; 2040. For purposes of </a:t>
            </a:r>
            <a:r>
              <a:rPr lang="en-ZA" sz="2000" dirty="0">
                <a:solidFill>
                  <a:srgbClr val="C00000"/>
                </a:solidFill>
                <a:latin typeface="+mn-lt"/>
              </a:rPr>
              <a:t>presentation only 2040 </a:t>
            </a:r>
            <a:r>
              <a:rPr lang="en-ZA" sz="2000" dirty="0">
                <a:solidFill>
                  <a:srgbClr val="000000"/>
                </a:solidFill>
                <a:latin typeface="+mn-lt"/>
              </a:rPr>
              <a:t>are shown.</a:t>
            </a:r>
          </a:p>
          <a:p>
            <a:pPr lvl="1"/>
            <a:endParaRPr lang="en-ZA" sz="1800" dirty="0">
              <a:solidFill>
                <a:srgbClr val="000000"/>
              </a:solidFill>
              <a:latin typeface="+mn-lt"/>
            </a:endParaRPr>
          </a:p>
          <a:p>
            <a:pPr lvl="1"/>
            <a:r>
              <a:rPr lang="en-ZA" sz="1800" dirty="0">
                <a:solidFill>
                  <a:srgbClr val="000000"/>
                </a:solidFill>
                <a:latin typeface="+mn-lt"/>
              </a:rPr>
              <a:t>NOTE: 2023 was studied to provide a basis for comparison</a:t>
            </a: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1086E7-025E-17A6-4522-9B07707D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16199-2533-7FDE-C8D7-D6ECF54BF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2</a:t>
            </a:fld>
            <a:endParaRPr lang="de-DE" sz="10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09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59765F-BEC0-C449-27FB-55314A189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Electric Vehicle (EV) Assumptions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0FF254-8E80-E95F-DAF9-05EFCC6A7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037493"/>
            <a:ext cx="8206270" cy="3774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</a:rPr>
              <a:t>T</a:t>
            </a:r>
            <a:r>
              <a:rPr lang="en-ZA" sz="20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he </a:t>
            </a:r>
            <a:r>
              <a:rPr lang="en-ZA" sz="20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average EV battery size is 60 kWh</a:t>
            </a:r>
            <a:r>
              <a:rPr lang="en-ZA" sz="20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, and the standard charging stations have a range of 3 kW to 25 kW chargers</a:t>
            </a:r>
          </a:p>
          <a:p>
            <a:r>
              <a:rPr lang="en-ZA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</a:rPr>
              <a:t>A</a:t>
            </a:r>
            <a:r>
              <a:rPr lang="en-ZA" sz="20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n average </a:t>
            </a:r>
            <a:r>
              <a:rPr lang="en-ZA" sz="20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5 kW charger </a:t>
            </a:r>
            <a:r>
              <a:rPr lang="en-ZA" sz="20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was used </a:t>
            </a:r>
            <a:r>
              <a:rPr lang="en-ZA" sz="2000" dirty="0">
                <a:solidFill>
                  <a:schemeClr val="bg2">
                    <a:lumMod val="10000"/>
                  </a:schemeClr>
                </a:solidFill>
              </a:rPr>
              <a:t>for charging stations at </a:t>
            </a:r>
            <a:r>
              <a:rPr lang="en-ZA" sz="2000" dirty="0">
                <a:solidFill>
                  <a:srgbClr val="C00000"/>
                </a:solidFill>
              </a:rPr>
              <a:t>homes</a:t>
            </a:r>
            <a:r>
              <a:rPr lang="en-ZA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r>
              <a:rPr lang="en-ZA" sz="2000" dirty="0">
                <a:solidFill>
                  <a:schemeClr val="bg2">
                    <a:lumMod val="10000"/>
                  </a:schemeClr>
                </a:solidFill>
              </a:rPr>
              <a:t>An average </a:t>
            </a:r>
            <a:r>
              <a:rPr lang="en-ZA" sz="2000" dirty="0">
                <a:solidFill>
                  <a:srgbClr val="0070C0"/>
                </a:solidFill>
              </a:rPr>
              <a:t>20 kW charger </a:t>
            </a:r>
            <a:r>
              <a:rPr lang="en-ZA" sz="2000" dirty="0">
                <a:solidFill>
                  <a:schemeClr val="bg2">
                    <a:lumMod val="10000"/>
                  </a:schemeClr>
                </a:solidFill>
              </a:rPr>
              <a:t>was used for charging stations at </a:t>
            </a:r>
            <a:r>
              <a:rPr lang="en-ZA" sz="2000" dirty="0">
                <a:solidFill>
                  <a:srgbClr val="0070C0"/>
                </a:solidFill>
              </a:rPr>
              <a:t>office parks and shopping centres</a:t>
            </a:r>
          </a:p>
          <a:p>
            <a:endParaRPr lang="en-ZA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EBD5B-1E03-432A-EDE3-1E0E45BC4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64" y="3002138"/>
            <a:ext cx="6235989" cy="17123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1DF5CF-E2D0-430B-D3C6-451899C37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125" y="3331349"/>
            <a:ext cx="2243123" cy="12498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951057-4CFB-E650-C4B8-01946A6D89A4}"/>
              </a:ext>
            </a:extLst>
          </p:cNvPr>
          <p:cNvSpPr/>
          <p:nvPr/>
        </p:nvSpPr>
        <p:spPr>
          <a:xfrm>
            <a:off x="329946" y="4447747"/>
            <a:ext cx="6235989" cy="266700"/>
          </a:xfrm>
          <a:prstGeom prst="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2896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59765F-BEC0-C449-27FB-55314A189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EV Assumptions – </a:t>
            </a:r>
            <a:r>
              <a:rPr lang="en-ZA" b="1" dirty="0">
                <a:effectLst/>
                <a:ea typeface="Times New Roman" panose="02020603050405020304" pitchFamily="18" charset="0"/>
              </a:rPr>
              <a:t>Coincidence factors</a:t>
            </a:r>
            <a:endParaRPr lang="en-Z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0FF254-8E80-E95F-DAF9-05EFCC6A7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259" y="1064297"/>
            <a:ext cx="8012151" cy="3774925"/>
          </a:xfrm>
        </p:spPr>
        <p:txBody>
          <a:bodyPr>
            <a:noAutofit/>
          </a:bodyPr>
          <a:lstStyle/>
          <a:p>
            <a:r>
              <a:rPr lang="en-ZA" sz="2000" dirty="0">
                <a:effectLst/>
                <a:ea typeface="Calibri" panose="020F0502020204030204" pitchFamily="34" charset="0"/>
              </a:rPr>
              <a:t>The MW demand in the table represents ALL EVs charging at the same time.</a:t>
            </a:r>
          </a:p>
          <a:p>
            <a:r>
              <a:rPr lang="en-ZA" sz="2000" dirty="0">
                <a:effectLst/>
                <a:ea typeface="Calibri" panose="020F0502020204030204" pitchFamily="34" charset="0"/>
              </a:rPr>
              <a:t>This is a highly unlikely scenario.</a:t>
            </a:r>
          </a:p>
          <a:p>
            <a:endParaRPr lang="en-ZA" sz="2000" dirty="0">
              <a:effectLst/>
              <a:ea typeface="Calibri" panose="020F0502020204030204" pitchFamily="34" charset="0"/>
            </a:endParaRPr>
          </a:p>
          <a:p>
            <a:r>
              <a:rPr lang="en-ZA" sz="2000" dirty="0">
                <a:ea typeface="Calibri" panose="020F0502020204030204" pitchFamily="34" charset="0"/>
              </a:rPr>
              <a:t>For all EVs connected to a set of charging stations (e.g. at a mall), </a:t>
            </a:r>
            <a:r>
              <a:rPr lang="en-ZA" sz="2000" b="1" dirty="0">
                <a:solidFill>
                  <a:srgbClr val="0070C0"/>
                </a:solidFill>
                <a:ea typeface="Calibri" panose="020F0502020204030204" pitchFamily="34" charset="0"/>
              </a:rPr>
              <a:t>not all EVs will be charging  at the same time</a:t>
            </a:r>
            <a:r>
              <a:rPr lang="en-ZA" sz="2000" dirty="0">
                <a:ea typeface="Calibri" panose="020F0502020204030204" pitchFamily="34" charset="0"/>
              </a:rPr>
              <a:t> since some batteries may already be full.</a:t>
            </a:r>
          </a:p>
          <a:p>
            <a:r>
              <a:rPr lang="en-ZA" sz="2000" dirty="0">
                <a:ea typeface="Calibri" panose="020F0502020204030204" pitchFamily="34" charset="0"/>
              </a:rPr>
              <a:t>To take into account the probability of EVs charging at a commercial / office park or for a set of houses with EV chargers connected back to the MV substation, coincidence factors were introduced</a:t>
            </a:r>
          </a:p>
          <a:p>
            <a:r>
              <a:rPr lang="en-ZA" sz="20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Co-incidence factors represent the probability of a set of EVs, charging at the same time.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7B57D8-3F79-49E4-6964-4A85B0265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374" y="1454122"/>
            <a:ext cx="3725036" cy="10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56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59765F-BEC0-C449-27FB-55314A189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EV Assumptions – </a:t>
            </a:r>
            <a:r>
              <a:rPr lang="en-ZA" b="1" dirty="0">
                <a:effectLst/>
                <a:ea typeface="Times New Roman" panose="02020603050405020304" pitchFamily="18" charset="0"/>
              </a:rPr>
              <a:t>Coincidence</a:t>
            </a:r>
            <a:r>
              <a:rPr lang="en-ZA" dirty="0">
                <a:ea typeface="Times New Roman" panose="02020603050405020304" pitchFamily="18" charset="0"/>
              </a:rPr>
              <a:t> factors</a:t>
            </a:r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1537EA-1064-E5A2-ED4E-55F2DB896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44" y="1176380"/>
            <a:ext cx="3886235" cy="2252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8CDF34-D1FD-8383-DF03-D4F84DF89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0" y="1176380"/>
            <a:ext cx="3916380" cy="2252620"/>
          </a:xfrm>
          <a:prstGeom prst="rect">
            <a:avLst/>
          </a:prstGeom>
        </p:spPr>
      </p:pic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88B8B695-3047-8327-7B04-8C630C4E7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444" y="3554376"/>
            <a:ext cx="3886235" cy="14174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1800" dirty="0">
                <a:ea typeface="Calibri" panose="020F0502020204030204" pitchFamily="34" charset="0"/>
              </a:rPr>
              <a:t>T</a:t>
            </a:r>
            <a:r>
              <a:rPr lang="en-ZA" sz="1800" dirty="0">
                <a:effectLst/>
                <a:ea typeface="Calibri" panose="020F0502020204030204" pitchFamily="34" charset="0"/>
              </a:rPr>
              <a:t>he coincidence factor for </a:t>
            </a:r>
            <a:r>
              <a:rPr lang="en-ZA" sz="1800" b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5kW</a:t>
            </a:r>
            <a:r>
              <a:rPr lang="en-ZA" sz="1800" b="1" dirty="0">
                <a:effectLst/>
                <a:ea typeface="Calibri" panose="020F0502020204030204" pitchFamily="34" charset="0"/>
              </a:rPr>
              <a:t> </a:t>
            </a:r>
            <a:r>
              <a:rPr lang="en-ZA" sz="1800" b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chargers</a:t>
            </a:r>
            <a:r>
              <a:rPr lang="en-ZA" sz="1800" b="1" dirty="0">
                <a:effectLst/>
                <a:ea typeface="Calibri" panose="020F0502020204030204" pitchFamily="34" charset="0"/>
              </a:rPr>
              <a:t> </a:t>
            </a:r>
            <a:r>
              <a:rPr lang="en-ZA" sz="1800" dirty="0">
                <a:effectLst/>
                <a:ea typeface="Calibri" panose="020F0502020204030204" pitchFamily="34" charset="0"/>
              </a:rPr>
              <a:t>(homes) shows that to for every </a:t>
            </a:r>
            <a:r>
              <a:rPr lang="en-ZA" sz="1800" b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10</a:t>
            </a:r>
            <a:r>
              <a:rPr lang="en-ZA" sz="1800" b="1" dirty="0">
                <a:effectLst/>
                <a:ea typeface="Calibri" panose="020F0502020204030204" pitchFamily="34" charset="0"/>
              </a:rPr>
              <a:t> </a:t>
            </a:r>
            <a:r>
              <a:rPr lang="en-ZA" sz="1800" b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EVs</a:t>
            </a:r>
            <a:r>
              <a:rPr lang="en-ZA" sz="1800" b="1" dirty="0">
                <a:effectLst/>
                <a:ea typeface="Calibri" panose="020F0502020204030204" pitchFamily="34" charset="0"/>
              </a:rPr>
              <a:t> </a:t>
            </a:r>
            <a:r>
              <a:rPr lang="en-ZA" sz="1800" dirty="0">
                <a:effectLst/>
                <a:ea typeface="Calibri" panose="020F0502020204030204" pitchFamily="34" charset="0"/>
              </a:rPr>
              <a:t>charging at homes, the probability is only </a:t>
            </a:r>
            <a:r>
              <a:rPr lang="en-ZA" sz="1800" b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65% of them will be drawing load at a time</a:t>
            </a:r>
            <a:r>
              <a:rPr lang="en-ZA" sz="1800" dirty="0">
                <a:effectLst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AAC4D1E-9DE2-005E-8326-0AC6A8F26E82}"/>
              </a:ext>
            </a:extLst>
          </p:cNvPr>
          <p:cNvSpPr txBox="1">
            <a:spLocks/>
          </p:cNvSpPr>
          <p:nvPr/>
        </p:nvSpPr>
        <p:spPr>
          <a:xfrm>
            <a:off x="4602145" y="3551025"/>
            <a:ext cx="3886235" cy="141747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ZA" sz="1800" dirty="0">
                <a:solidFill>
                  <a:schemeClr val="tx1"/>
                </a:solidFill>
                <a:latin typeface="+mn-lt"/>
                <a:cs typeface="+mn-cs"/>
              </a:rPr>
              <a:t>The coincidence factor for </a:t>
            </a:r>
            <a:r>
              <a:rPr lang="en-ZA" sz="1800" b="1" dirty="0">
                <a:solidFill>
                  <a:srgbClr val="0070C0"/>
                </a:solidFill>
                <a:latin typeface="+mn-lt"/>
                <a:cs typeface="+mn-cs"/>
              </a:rPr>
              <a:t>20kW</a:t>
            </a:r>
            <a:r>
              <a:rPr lang="en-ZA" sz="1800" b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ZA" sz="1800" b="1" dirty="0">
                <a:solidFill>
                  <a:srgbClr val="0070C0"/>
                </a:solidFill>
                <a:latin typeface="+mn-lt"/>
                <a:cs typeface="+mn-cs"/>
              </a:rPr>
              <a:t>chargers</a:t>
            </a:r>
            <a:r>
              <a:rPr lang="en-ZA" sz="1800" dirty="0">
                <a:solidFill>
                  <a:schemeClr val="tx1"/>
                </a:solidFill>
                <a:latin typeface="+mn-lt"/>
                <a:cs typeface="+mn-cs"/>
              </a:rPr>
              <a:t> (offices) shows that to for every </a:t>
            </a:r>
            <a:r>
              <a:rPr lang="en-ZA" sz="1800" b="1" dirty="0">
                <a:solidFill>
                  <a:srgbClr val="0070C0"/>
                </a:solidFill>
                <a:latin typeface="+mn-lt"/>
                <a:cs typeface="+mn-cs"/>
              </a:rPr>
              <a:t>10 EVs charging</a:t>
            </a:r>
            <a:r>
              <a:rPr lang="en-ZA" sz="1800" dirty="0">
                <a:solidFill>
                  <a:schemeClr val="tx1"/>
                </a:solidFill>
                <a:latin typeface="+mn-lt"/>
                <a:cs typeface="+mn-cs"/>
              </a:rPr>
              <a:t>, the probability is only </a:t>
            </a:r>
            <a:r>
              <a:rPr lang="en-ZA" sz="1800" b="1" dirty="0">
                <a:solidFill>
                  <a:srgbClr val="0070C0"/>
                </a:solidFill>
                <a:latin typeface="+mn-lt"/>
                <a:cs typeface="+mn-cs"/>
              </a:rPr>
              <a:t>47% of them will be drawing load at a time</a:t>
            </a:r>
            <a:r>
              <a:rPr lang="en-ZA" sz="1800" b="1" dirty="0">
                <a:solidFill>
                  <a:schemeClr val="tx1"/>
                </a:solidFill>
                <a:latin typeface="+mn-lt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9633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83CE-A9B2-3B3F-E113-9CB5A214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2040 EV Only – Incomer Lines Loading (MW)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D79BC-2511-731C-63B4-50C96672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FE5D7-71B6-17CA-A8EA-F71B2EF3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23</a:t>
            </a:fld>
            <a:endParaRPr lang="de-DE" sz="1050">
              <a:solidFill>
                <a:srgbClr val="000000"/>
              </a:solidFill>
            </a:endParaRP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3549F27-76B4-2A5E-15A5-0404E0809887}"/>
              </a:ext>
            </a:extLst>
          </p:cNvPr>
          <p:cNvSpPr txBox="1">
            <a:spLocks/>
          </p:cNvSpPr>
          <p:nvPr/>
        </p:nvSpPr>
        <p:spPr>
          <a:xfrm>
            <a:off x="324853" y="1762077"/>
            <a:ext cx="3096929" cy="37749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1500" dirty="0"/>
          </a:p>
          <a:p>
            <a:endParaRPr lang="en-ZA" sz="1500" dirty="0"/>
          </a:p>
          <a:p>
            <a:endParaRPr lang="en-ZA" sz="1500" dirty="0"/>
          </a:p>
          <a:p>
            <a:endParaRPr lang="en-ZA" sz="1500" dirty="0"/>
          </a:p>
          <a:p>
            <a:endParaRPr lang="en-ZA" sz="15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2C1533B-94AD-29BD-CD60-0E33669E5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982" y="1062044"/>
            <a:ext cx="5731442" cy="4054187"/>
          </a:xfrm>
          <a:ln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3CC7F7-3E96-2B6C-F0CB-CF3AC9C8468B}"/>
              </a:ext>
            </a:extLst>
          </p:cNvPr>
          <p:cNvSpPr txBox="1">
            <a:spLocks/>
          </p:cNvSpPr>
          <p:nvPr/>
        </p:nvSpPr>
        <p:spPr>
          <a:xfrm>
            <a:off x="324853" y="1037493"/>
            <a:ext cx="2820016" cy="37749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Overall impact on the municipality incomers in minimal.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Increased night time loading noted due to EV charging.</a:t>
            </a:r>
          </a:p>
          <a:p>
            <a:pPr marL="0" indent="0">
              <a:buNone/>
            </a:pPr>
            <a:endParaRPr lang="en-ZA" sz="18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6D92571-7460-D7AB-C827-7D45DD4BDB29}"/>
              </a:ext>
            </a:extLst>
          </p:cNvPr>
          <p:cNvSpPr/>
          <p:nvPr/>
        </p:nvSpPr>
        <p:spPr>
          <a:xfrm>
            <a:off x="6253244" y="1379364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F924EC-1FC4-6157-6B8E-25FB1B7B9050}"/>
              </a:ext>
            </a:extLst>
          </p:cNvPr>
          <p:cNvSpPr/>
          <p:nvPr/>
        </p:nvSpPr>
        <p:spPr>
          <a:xfrm>
            <a:off x="3885659" y="2939668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5DC738-BE27-E6F8-5C1C-917FAE0A17CE}"/>
              </a:ext>
            </a:extLst>
          </p:cNvPr>
          <p:cNvSpPr/>
          <p:nvPr/>
        </p:nvSpPr>
        <p:spPr>
          <a:xfrm>
            <a:off x="4295339" y="2939668"/>
            <a:ext cx="281354" cy="29893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75151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83CE-A9B2-3B3F-E113-9CB5A214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2040 EV Only – Transformer Loading (%)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D79BC-2511-731C-63B4-50C96672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FE5D7-71B6-17CA-A8EA-F71B2EF3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24</a:t>
            </a:fld>
            <a:endParaRPr lang="de-DE" sz="1050">
              <a:solidFill>
                <a:srgbClr val="000000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2C1533B-94AD-29BD-CD60-0E33669E5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945" y="1022941"/>
            <a:ext cx="5759960" cy="4074359"/>
          </a:xfrm>
          <a:ln>
            <a:solidFill>
              <a:schemeClr val="tx1"/>
            </a:solidFill>
          </a:ln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9AF5740F-931B-22E6-536D-81E079F9BCE8}"/>
              </a:ext>
            </a:extLst>
          </p:cNvPr>
          <p:cNvSpPr txBox="1">
            <a:spLocks/>
          </p:cNvSpPr>
          <p:nvPr/>
        </p:nvSpPr>
        <p:spPr>
          <a:xfrm>
            <a:off x="441929" y="1022941"/>
            <a:ext cx="2820016" cy="37749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ZA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Overall impact on the transformer loading also minimal.</a:t>
            </a:r>
          </a:p>
          <a:p>
            <a:pPr marL="0" indent="0">
              <a:buNone/>
            </a:pPr>
            <a:endParaRPr lang="en-ZA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511AC1-1373-678C-B8E5-4E68674C94E7}"/>
              </a:ext>
            </a:extLst>
          </p:cNvPr>
          <p:cNvSpPr/>
          <p:nvPr/>
        </p:nvSpPr>
        <p:spPr>
          <a:xfrm>
            <a:off x="6303494" y="2531744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76A7DA-2A3C-4F28-FAF5-9255B875664C}"/>
              </a:ext>
            </a:extLst>
          </p:cNvPr>
          <p:cNvSpPr/>
          <p:nvPr/>
        </p:nvSpPr>
        <p:spPr>
          <a:xfrm>
            <a:off x="3979872" y="3744458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67713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27DC0-6459-FD7A-F2EC-56196ADF6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832" y="3443028"/>
            <a:ext cx="1862378" cy="110834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159765F-BEC0-C449-27FB-55314A189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Large Power Producers  (LPP) Assumptions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A0FF254-8E80-E95F-DAF9-05EFCC6A79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3137" y="1037493"/>
                <a:ext cx="8206270" cy="377492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ZA" sz="1800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Larger generation plants that supply the bulk of their power produced were considered as a scenario for future municipal grids</a:t>
                </a:r>
              </a:p>
              <a:p>
                <a:pPr marL="0" indent="0" algn="just">
                  <a:lnSpc>
                    <a:spcPct val="150000"/>
                  </a:lnSpc>
                  <a:spcAft>
                    <a:spcPts val="600"/>
                  </a:spcAft>
                  <a:buNone/>
                </a:pPr>
                <a:r>
                  <a:rPr lang="en-ZA" sz="1800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When considering LPPs, land space, layout and the environment plays a crucial part in the location and size of these installations as </a:t>
                </a:r>
                <a:r>
                  <a:rPr lang="en-ZA" sz="1800" dirty="0">
                    <a:solidFill>
                      <a:srgbClr val="C0000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1 MW of ground mounted PV needs approximately 10 000</a:t>
                </a:r>
                <a14:m>
                  <m:oMath xmlns:m="http://schemas.openxmlformats.org/officeDocument/2006/math">
                    <m:r>
                      <a:rPr lang="en-ZA" sz="1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ZA" sz="1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ZA" sz="1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ZA" sz="1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ZA" sz="1800" dirty="0">
                  <a:solidFill>
                    <a:schemeClr val="bg2">
                      <a:lumMod val="10000"/>
                    </a:schemeClr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50000"/>
                  </a:lnSpc>
                  <a:spcAft>
                    <a:spcPts val="600"/>
                  </a:spcAft>
                  <a:buNone/>
                </a:pPr>
                <a:r>
                  <a:rPr lang="en-ZA" sz="1800" dirty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Wind was considered at 100% of installed capacity (best case scenario)</a:t>
                </a:r>
                <a:endParaRPr lang="en-ZA" sz="1800" dirty="0">
                  <a:solidFill>
                    <a:schemeClr val="bg2">
                      <a:lumMod val="10000"/>
                    </a:schemeClr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A0FF254-8E80-E95F-DAF9-05EFCC6A79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3137" y="1037493"/>
                <a:ext cx="8206270" cy="3774925"/>
              </a:xfrm>
              <a:blipFill>
                <a:blip r:embed="rId4"/>
                <a:stretch>
                  <a:fillRect l="-594" t="-1454" r="-669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DD8993C-DE92-1D50-E585-9DA67F412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93" y="3612846"/>
            <a:ext cx="5240606" cy="1547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56506C-8824-3BAF-DBBD-BCC68445F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5199" y="4270964"/>
            <a:ext cx="1615098" cy="10829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71F803-8482-A1B9-4853-E4EBE8D798EB}"/>
              </a:ext>
            </a:extLst>
          </p:cNvPr>
          <p:cNvSpPr/>
          <p:nvPr/>
        </p:nvSpPr>
        <p:spPr>
          <a:xfrm>
            <a:off x="504593" y="4925301"/>
            <a:ext cx="5240606" cy="235251"/>
          </a:xfrm>
          <a:prstGeom prst="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35985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83CE-A9B2-3B3F-E113-9CB5A214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2040 LPP Only – Incomer Lines Loading (MW)</a:t>
            </a:r>
            <a:br>
              <a:rPr lang="en-GB" dirty="0"/>
            </a:br>
            <a:r>
              <a:rPr lang="en-ZA" sz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100% output from the wind farm for 24 hours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D79BC-2511-731C-63B4-50C96672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FE5D7-71B6-17CA-A8EA-F71B2EF3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26</a:t>
            </a:fld>
            <a:endParaRPr lang="de-DE" sz="1050">
              <a:solidFill>
                <a:srgbClr val="000000"/>
              </a:solidFill>
            </a:endParaRP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3549F27-76B4-2A5E-15A5-0404E0809887}"/>
              </a:ext>
            </a:extLst>
          </p:cNvPr>
          <p:cNvSpPr txBox="1">
            <a:spLocks/>
          </p:cNvSpPr>
          <p:nvPr/>
        </p:nvSpPr>
        <p:spPr>
          <a:xfrm>
            <a:off x="324853" y="1762077"/>
            <a:ext cx="3096929" cy="37749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1500" dirty="0"/>
          </a:p>
          <a:p>
            <a:endParaRPr lang="en-ZA" sz="1500" dirty="0"/>
          </a:p>
          <a:p>
            <a:endParaRPr lang="en-ZA" sz="15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2C1533B-94AD-29BD-CD60-0E33669E5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8376" y="1037493"/>
            <a:ext cx="5735782" cy="4057256"/>
          </a:xfrm>
          <a:ln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347999-5825-452E-C833-535FA029EB61}"/>
              </a:ext>
            </a:extLst>
          </p:cNvPr>
          <p:cNvSpPr txBox="1">
            <a:spLocks/>
          </p:cNvSpPr>
          <p:nvPr/>
        </p:nvSpPr>
        <p:spPr>
          <a:xfrm>
            <a:off x="326502" y="1021570"/>
            <a:ext cx="2820016" cy="37749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Large reduction in power from Eskom due to wind and PV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Night reduction due to wind only. Possible </a:t>
            </a:r>
            <a:r>
              <a:rPr lang="en-ZA" sz="1800" dirty="0" err="1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backfeed</a:t>
            </a: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to Eskom due to low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ZA" sz="1800" dirty="0">
              <a:solidFill>
                <a:schemeClr val="bg2">
                  <a:lumMod val="10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ZA" sz="18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D3DDC5-8A1D-B65E-14FA-CCE797CCA415}"/>
              </a:ext>
            </a:extLst>
          </p:cNvPr>
          <p:cNvSpPr/>
          <p:nvPr/>
        </p:nvSpPr>
        <p:spPr>
          <a:xfrm>
            <a:off x="6309634" y="2612990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67FD0-7A4F-DE22-8E69-EDA0B397599A}"/>
              </a:ext>
            </a:extLst>
          </p:cNvPr>
          <p:cNvSpPr/>
          <p:nvPr/>
        </p:nvSpPr>
        <p:spPr>
          <a:xfrm>
            <a:off x="4199680" y="3737328"/>
            <a:ext cx="281354" cy="29893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284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83CE-A9B2-3B3F-E113-9CB5A214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2040 LPP Only – Transformer Loading (%)</a:t>
            </a:r>
            <a:br>
              <a:rPr lang="en-GB" dirty="0"/>
            </a:br>
            <a:r>
              <a:rPr lang="en-ZA" sz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100% output from the wind farm for 24 hours</a:t>
            </a:r>
            <a:endParaRPr lang="en-US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D79BC-2511-731C-63B4-50C96672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FE5D7-71B6-17CA-A8EA-F71B2EF3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27</a:t>
            </a:fld>
            <a:endParaRPr lang="de-DE" sz="1050">
              <a:solidFill>
                <a:srgbClr val="000000"/>
              </a:solidFill>
            </a:endParaRP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3549F27-76B4-2A5E-15A5-0404E0809887}"/>
              </a:ext>
            </a:extLst>
          </p:cNvPr>
          <p:cNvSpPr txBox="1">
            <a:spLocks/>
          </p:cNvSpPr>
          <p:nvPr/>
        </p:nvSpPr>
        <p:spPr>
          <a:xfrm>
            <a:off x="324853" y="1762077"/>
            <a:ext cx="2663792" cy="37749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1500" dirty="0"/>
          </a:p>
          <a:p>
            <a:endParaRPr lang="en-ZA" sz="1500" dirty="0"/>
          </a:p>
          <a:p>
            <a:endParaRPr lang="en-ZA" sz="1500" dirty="0"/>
          </a:p>
          <a:p>
            <a:endParaRPr lang="en-ZA" sz="1500" dirty="0"/>
          </a:p>
          <a:p>
            <a:endParaRPr lang="en-ZA" sz="1500" dirty="0"/>
          </a:p>
          <a:p>
            <a:endParaRPr lang="en-ZA" sz="15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2C1533B-94AD-29BD-CD60-0E33669E5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0812" y="1109103"/>
            <a:ext cx="5714099" cy="4041918"/>
          </a:xfrm>
          <a:ln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1066A5-BF55-FA06-3D36-912F7F9DA779}"/>
              </a:ext>
            </a:extLst>
          </p:cNvPr>
          <p:cNvSpPr txBox="1">
            <a:spLocks/>
          </p:cNvSpPr>
          <p:nvPr/>
        </p:nvSpPr>
        <p:spPr>
          <a:xfrm>
            <a:off x="380385" y="1095267"/>
            <a:ext cx="2820016" cy="37749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Reduction in HV/MV transformer flows due to LPPs connected to MV busbar of main substations.</a:t>
            </a:r>
          </a:p>
          <a:p>
            <a:pPr marL="0" indent="0">
              <a:buNone/>
            </a:pPr>
            <a:endParaRPr lang="en-ZA" sz="18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79A30E-38AF-7026-2066-6A8BF98758B1}"/>
              </a:ext>
            </a:extLst>
          </p:cNvPr>
          <p:cNvSpPr/>
          <p:nvPr/>
        </p:nvSpPr>
        <p:spPr>
          <a:xfrm>
            <a:off x="6288533" y="2517724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61880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02B8A-8DD1-0680-40F7-BA86C9F5E7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BESS, EG, EV &amp; LPP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8A2BA3-FCA8-1F56-1B5B-DABDBC5767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All technologies considered in the network simultaneously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E0715-0C56-9416-B0A6-8D2C1F3B79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7E179A-E789-3F5C-9162-CE3D7B195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803" y="1546498"/>
            <a:ext cx="2810290" cy="190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96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83CE-A9B2-3B3F-E113-9CB5A214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2040 All On 100% Wind – Incomer Lines Loading (MW)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D79BC-2511-731C-63B4-50C96672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FE5D7-71B6-17CA-A8EA-F71B2EF3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29</a:t>
            </a:fld>
            <a:endParaRPr lang="de-DE" sz="1050">
              <a:solidFill>
                <a:srgbClr val="000000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2C1533B-94AD-29BD-CD60-0E33669E5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1912" y="1046525"/>
            <a:ext cx="5806276" cy="4107121"/>
          </a:xfrm>
          <a:ln>
            <a:solidFill>
              <a:schemeClr val="tx2"/>
            </a:solidFill>
          </a:ln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7BE83C86-9F12-8361-DCD0-C8E2CF10FE9B}"/>
              </a:ext>
            </a:extLst>
          </p:cNvPr>
          <p:cNvSpPr txBox="1">
            <a:spLocks/>
          </p:cNvSpPr>
          <p:nvPr/>
        </p:nvSpPr>
        <p:spPr>
          <a:xfrm>
            <a:off x="380385" y="1063169"/>
            <a:ext cx="2820016" cy="3774925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Reduction in overall power intake from Eskom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BESS charging contributing to increased night load.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Where BESS discharge is not co-ordinated, reverse power flow to Eskom is possible.</a:t>
            </a:r>
          </a:p>
          <a:p>
            <a:pPr marL="0" indent="0">
              <a:buNone/>
            </a:pPr>
            <a:endParaRPr lang="en-ZA" sz="18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AD65F6-14A6-F339-0497-1DCE1C9973CA}"/>
              </a:ext>
            </a:extLst>
          </p:cNvPr>
          <p:cNvSpPr/>
          <p:nvPr/>
        </p:nvSpPr>
        <p:spPr>
          <a:xfrm>
            <a:off x="6172758" y="2066825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DCB27B-F709-5834-6A23-8FE7BA1CC4EB}"/>
              </a:ext>
            </a:extLst>
          </p:cNvPr>
          <p:cNvSpPr/>
          <p:nvPr/>
        </p:nvSpPr>
        <p:spPr>
          <a:xfrm>
            <a:off x="3890036" y="1898893"/>
            <a:ext cx="281354" cy="29893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400F3D-E344-B1BD-60DA-1BE806AE55FB}"/>
              </a:ext>
            </a:extLst>
          </p:cNvPr>
          <p:cNvSpPr/>
          <p:nvPr/>
        </p:nvSpPr>
        <p:spPr>
          <a:xfrm>
            <a:off x="7606595" y="3795393"/>
            <a:ext cx="281354" cy="298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9366A9D-4B95-A35D-B8D3-85C76D508741}"/>
              </a:ext>
            </a:extLst>
          </p:cNvPr>
          <p:cNvSpPr/>
          <p:nvPr/>
        </p:nvSpPr>
        <p:spPr>
          <a:xfrm>
            <a:off x="5158091" y="3937978"/>
            <a:ext cx="281354" cy="2989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01102F-1A09-D5FE-C6C4-6EB26C6BABE4}"/>
              </a:ext>
            </a:extLst>
          </p:cNvPr>
          <p:cNvCxnSpPr>
            <a:cxnSpLocks/>
          </p:cNvCxnSpPr>
          <p:nvPr/>
        </p:nvCxnSpPr>
        <p:spPr>
          <a:xfrm>
            <a:off x="3512346" y="3029125"/>
            <a:ext cx="5251269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15A8898-0456-7A6A-89F3-403655AF9DBF}"/>
              </a:ext>
            </a:extLst>
          </p:cNvPr>
          <p:cNvSpPr txBox="1"/>
          <p:nvPr/>
        </p:nvSpPr>
        <p:spPr>
          <a:xfrm>
            <a:off x="5512681" y="3616233"/>
            <a:ext cx="1791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>
                <a:solidFill>
                  <a:srgbClr val="FFC000"/>
                </a:solidFill>
              </a:rPr>
              <a:t>POWER FLOW TO ESKOM</a:t>
            </a:r>
          </a:p>
        </p:txBody>
      </p:sp>
    </p:spTree>
    <p:extLst>
      <p:ext uri="{BB962C8B-B14F-4D97-AF65-F5344CB8AC3E}">
        <p14:creationId xmlns:p14="http://schemas.microsoft.com/office/powerpoint/2010/main" val="1286226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67AF-0E1C-EA13-AB00-C19714C8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Project Objectives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480EB-1EA0-F7A6-E1DD-6DC9821CF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The following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potential ‘future grid’ scenarios that will be considered in these studies: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Small scale embedded generation (EG)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Larger generation (Large Power Producers)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Storage (in particular battery storage systems - BESS)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Electrical vehicles (EVs)</a:t>
            </a:r>
          </a:p>
          <a:p>
            <a:pPr lvl="1">
              <a:lnSpc>
                <a:spcPct val="150000"/>
              </a:lnSpc>
            </a:pPr>
            <a:r>
              <a:rPr lang="en-ZA" sz="16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Energy efficiency initiatives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1086E7-025E-17A6-4522-9B07707D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16199-2533-7FDE-C8D7-D6ECF54BF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3</a:t>
            </a:fld>
            <a:endParaRPr lang="de-DE" sz="105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EED16-0F31-1DE1-49B9-45DF42A25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68" y="3929645"/>
            <a:ext cx="1902071" cy="1355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747482-B6E0-DC98-C3D7-357807552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019" y="3929645"/>
            <a:ext cx="2021571" cy="13554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CB0369-28F7-54A5-BF42-5344FAEB4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585" y="3929646"/>
            <a:ext cx="2022198" cy="1355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0BB5A0-50DA-BA5B-1B62-087A9380F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9353" y="3929645"/>
            <a:ext cx="2432676" cy="13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35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83CE-A9B2-3B3F-E113-9CB5A214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2040 All On 100% Wind – Transformer Loading (%)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102BC0-009A-9F4E-A9F5-9C9275E3A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9016" y="1168893"/>
            <a:ext cx="5745987" cy="4064474"/>
          </a:xfrm>
          <a:ln>
            <a:solidFill>
              <a:schemeClr val="tx2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D79BC-2511-731C-63B4-50C96672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FE5D7-71B6-17CA-A8EA-F71B2EF3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30</a:t>
            </a:fld>
            <a:endParaRPr lang="de-DE" sz="1050">
              <a:solidFill>
                <a:srgbClr val="000000"/>
              </a:solidFill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699234B-1A83-4FE4-73E2-BD38F56C4D16}"/>
              </a:ext>
            </a:extLst>
          </p:cNvPr>
          <p:cNvSpPr txBox="1">
            <a:spLocks/>
          </p:cNvSpPr>
          <p:nvPr/>
        </p:nvSpPr>
        <p:spPr>
          <a:xfrm>
            <a:off x="495226" y="1168893"/>
            <a:ext cx="2820016" cy="37749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399" rtl="0" eaLnBrk="1" latinLnBrk="0" hangingPunct="1">
              <a:lnSpc>
                <a:spcPct val="15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8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­"/>
              <a:defRPr sz="1401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99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1" indent="-228600" algn="l" defTabSz="91439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Overall transformer loading reduced due to EG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ZA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BESS charge contributes to night load increase.</a:t>
            </a:r>
          </a:p>
          <a:p>
            <a:pPr marL="0" indent="0">
              <a:buNone/>
            </a:pPr>
            <a:endParaRPr lang="en-ZA" sz="18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7D1C10-8EB6-55D3-9FD1-5724F038C2A9}"/>
              </a:ext>
            </a:extLst>
          </p:cNvPr>
          <p:cNvSpPr/>
          <p:nvPr/>
        </p:nvSpPr>
        <p:spPr>
          <a:xfrm>
            <a:off x="6273730" y="2679067"/>
            <a:ext cx="281354" cy="2989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E9FEC6-9BE6-4148-4B99-4680CCBC2152}"/>
              </a:ext>
            </a:extLst>
          </p:cNvPr>
          <p:cNvSpPr/>
          <p:nvPr/>
        </p:nvSpPr>
        <p:spPr>
          <a:xfrm>
            <a:off x="3948805" y="2679066"/>
            <a:ext cx="281354" cy="29893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1675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63CA4F-E869-EE51-C98E-B693372FB1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KEY OBSERVATIONS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605B4C0-EEED-1619-3857-9F29F751E2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D34373-C89F-D45E-BC0D-B4AFD656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B23CD-FD89-6DBF-D130-3C76636734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15784" y="6601656"/>
            <a:ext cx="642553" cy="2419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GB" sz="1000" b="0" kern="12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2382ED6-226F-43E1-B376-30A8FD8D9BEE}" type="slidenum">
              <a:rPr lang="de-DE" smtClean="0"/>
              <a:pPr>
                <a:defRPr/>
              </a:pPr>
              <a:t>31</a:t>
            </a:fld>
            <a:endParaRPr lang="de-DE" sz="1050">
              <a:solidFill>
                <a:srgbClr val="000000"/>
              </a:solidFill>
            </a:endParaRPr>
          </a:p>
        </p:txBody>
      </p:sp>
      <p:pic>
        <p:nvPicPr>
          <p:cNvPr id="2050" name="Picture 2" descr="Observation Generic color fill icon | Freepik">
            <a:extLst>
              <a:ext uri="{FF2B5EF4-FFF2-40B4-BE49-F238E27FC236}">
                <a16:creationId xmlns:a16="http://schemas.microsoft.com/office/drawing/2014/main" id="{B5DEEC10-27CC-BBDB-A70C-79CEC9F5E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80" y="1734752"/>
            <a:ext cx="28702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398488"/>
      </p:ext>
    </p:extLst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67AF-0E1C-EA13-AB00-C19714C8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Key Observations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480EB-1EA0-F7A6-E1DD-6DC9821CF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3259"/>
            <a:ext cx="5386070" cy="4192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2000" b="1" u="sng" dirty="0">
                <a:solidFill>
                  <a:schemeClr val="bg2">
                    <a:lumMod val="10000"/>
                  </a:schemeClr>
                </a:solidFill>
              </a:rPr>
              <a:t>BESS</a:t>
            </a:r>
          </a:p>
          <a:p>
            <a:r>
              <a:rPr lang="en-ZA" sz="2000" dirty="0">
                <a:solidFill>
                  <a:srgbClr val="C00000"/>
                </a:solidFill>
              </a:rPr>
              <a:t>The charge / discharge times </a:t>
            </a:r>
            <a:r>
              <a:rPr lang="en-ZA" sz="2000" dirty="0">
                <a:solidFill>
                  <a:schemeClr val="bg2">
                    <a:lumMod val="10000"/>
                  </a:schemeClr>
                </a:solidFill>
              </a:rPr>
              <a:t>of municipal BESS needs to be </a:t>
            </a:r>
            <a:r>
              <a:rPr lang="en-ZA" sz="2000" dirty="0">
                <a:solidFill>
                  <a:srgbClr val="C00000"/>
                </a:solidFill>
              </a:rPr>
              <a:t>carefully co-ordinated </a:t>
            </a:r>
            <a:r>
              <a:rPr lang="en-ZA" sz="2000" dirty="0">
                <a:solidFill>
                  <a:schemeClr val="bg2">
                    <a:lumMod val="10000"/>
                  </a:schemeClr>
                </a:solidFill>
              </a:rPr>
              <a:t>to prevent possible reverse power flow to Eskom.</a:t>
            </a:r>
          </a:p>
          <a:p>
            <a:r>
              <a:rPr lang="en-ZA" sz="2000" dirty="0">
                <a:solidFill>
                  <a:schemeClr val="bg2">
                    <a:lumMod val="10000"/>
                  </a:schemeClr>
                </a:solidFill>
              </a:rPr>
              <a:t>The l</a:t>
            </a:r>
            <a:r>
              <a:rPr lang="en-ZA" sz="2000" dirty="0">
                <a:solidFill>
                  <a:schemeClr val="accent1"/>
                </a:solidFill>
              </a:rPr>
              <a:t>ength of charge / discharge times need to be optimised </a:t>
            </a:r>
            <a:r>
              <a:rPr lang="en-ZA" sz="2000" dirty="0">
                <a:solidFill>
                  <a:schemeClr val="bg2">
                    <a:lumMod val="10000"/>
                  </a:schemeClr>
                </a:solidFill>
              </a:rPr>
              <a:t>to prevent shifting of peaks</a:t>
            </a:r>
          </a:p>
          <a:p>
            <a:r>
              <a:rPr lang="en-ZA" sz="2000" dirty="0">
                <a:solidFill>
                  <a:schemeClr val="bg2">
                    <a:lumMod val="10000"/>
                  </a:schemeClr>
                </a:solidFill>
              </a:rPr>
              <a:t>The use of BESS for </a:t>
            </a:r>
            <a:r>
              <a:rPr lang="en-ZA" sz="2000" dirty="0">
                <a:solidFill>
                  <a:srgbClr val="C00000"/>
                </a:solidFill>
              </a:rPr>
              <a:t>reactive power support or voltage regulation</a:t>
            </a:r>
            <a:r>
              <a:rPr lang="en-ZA" sz="2000" dirty="0">
                <a:solidFill>
                  <a:schemeClr val="bg2">
                    <a:lumMod val="10000"/>
                  </a:schemeClr>
                </a:solidFill>
              </a:rPr>
              <a:t> must be considered to prevent excessive voltage increases</a:t>
            </a:r>
          </a:p>
          <a:p>
            <a:r>
              <a:rPr lang="en-ZA" sz="2000" dirty="0">
                <a:solidFill>
                  <a:schemeClr val="bg2">
                    <a:lumMod val="10000"/>
                  </a:schemeClr>
                </a:solidFill>
              </a:rPr>
              <a:t>Midday BESS charging is complimented by EG/IPPs and therefore shows negligible effect on the grid. </a:t>
            </a:r>
            <a:r>
              <a:rPr lang="en-ZA" sz="2000" dirty="0">
                <a:solidFill>
                  <a:srgbClr val="0070C0"/>
                </a:solidFill>
              </a:rPr>
              <a:t>Night time charging may be noticeable.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1086E7-025E-17A6-4522-9B07707D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16199-2533-7FDE-C8D7-D6ECF54BF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32</a:t>
            </a:fld>
            <a:endParaRPr lang="de-DE" sz="1050">
              <a:solidFill>
                <a:srgbClr val="000000"/>
              </a:solidFill>
            </a:endParaRPr>
          </a:p>
        </p:txBody>
      </p:sp>
      <p:pic>
        <p:nvPicPr>
          <p:cNvPr id="6" name="Graphic 5" descr="Search Inventory with solid fill">
            <a:extLst>
              <a:ext uri="{FF2B5EF4-FFF2-40B4-BE49-F238E27FC236}">
                <a16:creationId xmlns:a16="http://schemas.microsoft.com/office/drawing/2014/main" id="{145D3645-D227-DC80-9165-122361F0C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8950" y="384891"/>
            <a:ext cx="526109" cy="526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ED9018-CA87-6B1D-C25F-7C38861AA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058" y="2249139"/>
            <a:ext cx="2734210" cy="157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40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46941-7891-89B7-CC55-2ABBCE3B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Key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58C1F-D0BF-DC93-9C82-9E19B3037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37493"/>
            <a:ext cx="4339590" cy="4192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2000" b="1" u="sng" dirty="0"/>
              <a:t>Embedded Generation</a:t>
            </a:r>
          </a:p>
          <a:p>
            <a:r>
              <a:rPr lang="en-ZA" sz="2000" dirty="0"/>
              <a:t>EG will significantly </a:t>
            </a:r>
            <a:r>
              <a:rPr lang="en-ZA" sz="2000" dirty="0">
                <a:solidFill>
                  <a:srgbClr val="0070C0"/>
                </a:solidFill>
              </a:rPr>
              <a:t>reduce feeder daytime loading</a:t>
            </a:r>
            <a:r>
              <a:rPr lang="en-ZA" sz="2000" dirty="0"/>
              <a:t> </a:t>
            </a:r>
          </a:p>
          <a:p>
            <a:r>
              <a:rPr lang="en-ZA" sz="2000" dirty="0"/>
              <a:t>Reduced loading </a:t>
            </a:r>
            <a:r>
              <a:rPr lang="en-ZA" sz="2000" dirty="0">
                <a:solidFill>
                  <a:srgbClr val="C00000"/>
                </a:solidFill>
              </a:rPr>
              <a:t>may result in increased voltages on feeders</a:t>
            </a:r>
          </a:p>
          <a:p>
            <a:r>
              <a:rPr lang="en-ZA" sz="2000" dirty="0">
                <a:solidFill>
                  <a:srgbClr val="0070C0"/>
                </a:solidFill>
              </a:rPr>
              <a:t>EG</a:t>
            </a:r>
            <a:r>
              <a:rPr lang="en-ZA" sz="2000" dirty="0"/>
              <a:t> with some form of </a:t>
            </a:r>
            <a:r>
              <a:rPr lang="en-ZA" sz="2000" dirty="0">
                <a:solidFill>
                  <a:srgbClr val="0070C0"/>
                </a:solidFill>
              </a:rPr>
              <a:t>voltage or reactive power control</a:t>
            </a:r>
            <a:r>
              <a:rPr lang="en-ZA" sz="2000" dirty="0"/>
              <a:t> must be considered to prevent excessive feeder voltages.</a:t>
            </a:r>
          </a:p>
          <a:p>
            <a:endParaRPr lang="en-ZA" sz="2000" dirty="0"/>
          </a:p>
          <a:p>
            <a:endParaRPr lang="en-ZA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64DF3F-CF27-4F75-B7FE-E50152D6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BF640D-8DA5-1403-9CC7-CDA3310BB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33</a:t>
            </a:fld>
            <a:endParaRPr lang="de-DE" sz="1050">
              <a:solidFill>
                <a:srgbClr val="000000"/>
              </a:solidFill>
            </a:endParaRPr>
          </a:p>
        </p:txBody>
      </p:sp>
      <p:pic>
        <p:nvPicPr>
          <p:cNvPr id="6" name="Graphic 5" descr="Search Inventory with solid fill">
            <a:extLst>
              <a:ext uri="{FF2B5EF4-FFF2-40B4-BE49-F238E27FC236}">
                <a16:creationId xmlns:a16="http://schemas.microsoft.com/office/drawing/2014/main" id="{EE4F83C2-D0A0-276F-953F-0AB7D7712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28950" y="409294"/>
            <a:ext cx="526109" cy="526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CFA3C7-6199-C072-C79D-30EA2A43E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240" y="1577889"/>
            <a:ext cx="3642371" cy="259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20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49404-1E3F-B597-0F8F-9C1943BF0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Key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21CF2-1345-AE05-420B-EC59F0A7A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153259"/>
            <a:ext cx="4979670" cy="4192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2000" b="1" u="sng" dirty="0"/>
              <a:t>Electric Vehicles</a:t>
            </a:r>
          </a:p>
          <a:p>
            <a:r>
              <a:rPr lang="en-ZA" sz="2000" dirty="0"/>
              <a:t>The </a:t>
            </a:r>
            <a:r>
              <a:rPr lang="en-ZA" sz="2000" dirty="0">
                <a:solidFill>
                  <a:srgbClr val="0070C0"/>
                </a:solidFill>
              </a:rPr>
              <a:t>impact of EV charging </a:t>
            </a:r>
            <a:r>
              <a:rPr lang="en-ZA" sz="2000" dirty="0"/>
              <a:t>on the network loading is heavily </a:t>
            </a:r>
            <a:r>
              <a:rPr lang="en-ZA" sz="2000" dirty="0">
                <a:solidFill>
                  <a:srgbClr val="0070C0"/>
                </a:solidFill>
              </a:rPr>
              <a:t>dependent on the number of EVs.</a:t>
            </a:r>
          </a:p>
          <a:p>
            <a:r>
              <a:rPr lang="en-ZA" sz="2000" dirty="0"/>
              <a:t>Even though there may be a relatively large number of EVs, </a:t>
            </a:r>
            <a:r>
              <a:rPr lang="en-ZA" sz="2000" dirty="0">
                <a:solidFill>
                  <a:srgbClr val="C00000"/>
                </a:solidFill>
              </a:rPr>
              <a:t>not all EVs charge at the same time.</a:t>
            </a:r>
          </a:p>
          <a:p>
            <a:r>
              <a:rPr lang="en-ZA" sz="2000" dirty="0"/>
              <a:t>It is excepted that most EVs will charge at home, thus increasing the feeder night time loading though ideal charging would be day time due to complimentary EG and LPPs.</a:t>
            </a:r>
          </a:p>
          <a:p>
            <a:r>
              <a:rPr lang="en-ZA" sz="2000" dirty="0"/>
              <a:t>In this study, EVs showed little impact on the network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DF3971-3DC5-669B-A6A3-9EE4EF30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CF111-F890-BE89-7563-99F55A05C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34</a:t>
            </a:fld>
            <a:endParaRPr lang="de-DE" sz="1050">
              <a:solidFill>
                <a:srgbClr val="000000"/>
              </a:solidFill>
            </a:endParaRPr>
          </a:p>
        </p:txBody>
      </p:sp>
      <p:pic>
        <p:nvPicPr>
          <p:cNvPr id="6" name="Graphic 5" descr="Search Inventory with solid fill">
            <a:extLst>
              <a:ext uri="{FF2B5EF4-FFF2-40B4-BE49-F238E27FC236}">
                <a16:creationId xmlns:a16="http://schemas.microsoft.com/office/drawing/2014/main" id="{6C53F796-63B4-48F3-A298-9C8E8B178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086" y="384891"/>
            <a:ext cx="526109" cy="526109"/>
          </a:xfrm>
          <a:prstGeom prst="rect">
            <a:avLst/>
          </a:prstGeom>
        </p:spPr>
      </p:pic>
      <p:pic>
        <p:nvPicPr>
          <p:cNvPr id="1026" name="Picture 2" descr="2025 Porsche Macan EV Leaked Ahead Of Its Debut, Revealing A Familiar ...">
            <a:extLst>
              <a:ext uri="{FF2B5EF4-FFF2-40B4-BE49-F238E27FC236}">
                <a16:creationId xmlns:a16="http://schemas.microsoft.com/office/drawing/2014/main" id="{465C192F-F167-9945-01E7-F7C64445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62" y="2048120"/>
            <a:ext cx="3651518" cy="20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725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7D7E4-8148-9FB8-9689-E38B421D6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Key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43BE9-F9E4-2317-44F4-7DFD730A0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00" y="1082756"/>
            <a:ext cx="6117590" cy="4192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2000" b="1" u="sng" dirty="0"/>
              <a:t>Large Power Producers</a:t>
            </a:r>
          </a:p>
          <a:p>
            <a:r>
              <a:rPr lang="en-ZA" sz="2000" dirty="0"/>
              <a:t>LPPs are expected to be connected to HV or HV/MV substations. </a:t>
            </a:r>
          </a:p>
          <a:p>
            <a:r>
              <a:rPr lang="en-ZA" sz="2000" dirty="0"/>
              <a:t>Reduction in </a:t>
            </a:r>
            <a:r>
              <a:rPr lang="en-ZA" sz="2000" dirty="0">
                <a:solidFill>
                  <a:srgbClr val="C00000"/>
                </a:solidFill>
              </a:rPr>
              <a:t>intake from Eskom is expected</a:t>
            </a:r>
          </a:p>
          <a:p>
            <a:r>
              <a:rPr lang="en-ZA" sz="2000" dirty="0">
                <a:solidFill>
                  <a:schemeClr val="accent1"/>
                </a:solidFill>
              </a:rPr>
              <a:t>LPPs may change the power flow on HV networks</a:t>
            </a:r>
          </a:p>
          <a:p>
            <a:r>
              <a:rPr lang="en-ZA" sz="2000" dirty="0">
                <a:solidFill>
                  <a:srgbClr val="C00000"/>
                </a:solidFill>
              </a:rPr>
              <a:t>Voltage regulation by LPPs is very important </a:t>
            </a:r>
            <a:r>
              <a:rPr lang="en-ZA" sz="2000" dirty="0"/>
              <a:t>in order to manage the HV network voltage and the subsequent MV network voltages (grid code requirement).</a:t>
            </a:r>
          </a:p>
          <a:p>
            <a:r>
              <a:rPr lang="en-ZA" sz="2000" dirty="0">
                <a:solidFill>
                  <a:schemeClr val="accent1"/>
                </a:solidFill>
              </a:rPr>
              <a:t>Control of the LPPs by the munic is very important</a:t>
            </a:r>
            <a:r>
              <a:rPr lang="en-ZA" sz="2000" dirty="0"/>
              <a:t> i.e. municipalities' control centres need to be equipped to control the LPPs to assist with power curtailment and also voltage regulation.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93552-E220-EB93-E7DC-DAD42AD97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FB172-592E-721B-337C-4923E6B6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35</a:t>
            </a:fld>
            <a:endParaRPr lang="de-DE" sz="1050">
              <a:solidFill>
                <a:srgbClr val="000000"/>
              </a:solidFill>
            </a:endParaRPr>
          </a:p>
        </p:txBody>
      </p:sp>
      <p:pic>
        <p:nvPicPr>
          <p:cNvPr id="6" name="Graphic 5" descr="Search Inventory with solid fill">
            <a:extLst>
              <a:ext uri="{FF2B5EF4-FFF2-40B4-BE49-F238E27FC236}">
                <a16:creationId xmlns:a16="http://schemas.microsoft.com/office/drawing/2014/main" id="{9184A000-FD83-9A99-2C63-CA8DB4F86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086" y="384891"/>
            <a:ext cx="526109" cy="526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88CB9-D71A-E089-824C-DE3D87C88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480" y="2390951"/>
            <a:ext cx="2314555" cy="155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289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FF2D2-9B26-CB35-676C-651D91C04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Key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AC1E9-A413-5BEA-D152-2FE8F2CEA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30" y="1153259"/>
            <a:ext cx="4827270" cy="41924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ZA" sz="1800" b="1" u="sng" dirty="0"/>
              <a:t>Considering ALL Technologies</a:t>
            </a:r>
          </a:p>
          <a:p>
            <a:r>
              <a:rPr lang="en-ZA" sz="1800" dirty="0"/>
              <a:t>Overall the </a:t>
            </a:r>
            <a:r>
              <a:rPr lang="en-ZA" sz="1800" dirty="0">
                <a:solidFill>
                  <a:srgbClr val="0070C0"/>
                </a:solidFill>
              </a:rPr>
              <a:t>technologies are complimentary </a:t>
            </a:r>
            <a:r>
              <a:rPr lang="en-ZA" sz="1800" dirty="0"/>
              <a:t>e.g. BESS day time charging is complimented by EGs (PV) generation.</a:t>
            </a:r>
          </a:p>
          <a:p>
            <a:r>
              <a:rPr lang="en-ZA" sz="1800" dirty="0"/>
              <a:t>Feeder loading is more steady and peak loading can be ‘smoothed’ with BESS</a:t>
            </a:r>
          </a:p>
          <a:p>
            <a:r>
              <a:rPr lang="en-ZA" sz="1800" dirty="0">
                <a:solidFill>
                  <a:srgbClr val="C00000"/>
                </a:solidFill>
              </a:rPr>
              <a:t>Management of reactive power </a:t>
            </a:r>
            <a:r>
              <a:rPr lang="en-ZA" sz="1800" dirty="0"/>
              <a:t>by the generation (EG &amp; LPPs) is very important for future network voltage regulation. Management can be done locally  (at the generator) or by the municipality (control room).</a:t>
            </a:r>
          </a:p>
          <a:p>
            <a:r>
              <a:rPr lang="en-ZA" sz="1800" dirty="0"/>
              <a:t>Municipalities must </a:t>
            </a:r>
            <a:r>
              <a:rPr lang="en-ZA" sz="1800" b="1" dirty="0">
                <a:solidFill>
                  <a:srgbClr val="C00000"/>
                </a:solidFill>
              </a:rPr>
              <a:t>prepare to actively manage the grid from now </a:t>
            </a:r>
            <a:r>
              <a:rPr lang="en-ZA" sz="1800" dirty="0"/>
              <a:t>otherwise they are going to be </a:t>
            </a:r>
            <a:r>
              <a:rPr lang="en-ZA" sz="1800" b="1" dirty="0">
                <a:solidFill>
                  <a:schemeClr val="accent1"/>
                </a:solidFill>
              </a:rPr>
              <a:t>OUTATIME</a:t>
            </a:r>
            <a:r>
              <a:rPr lang="en-ZA" sz="1800" dirty="0"/>
              <a:t>!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5089FE-72D1-FD58-57D5-BD593B90B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7F942-AD3C-04A1-28BF-E71A2EBFA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36</a:t>
            </a:fld>
            <a:endParaRPr lang="de-DE" sz="1050">
              <a:solidFill>
                <a:srgbClr val="000000"/>
              </a:solidFill>
            </a:endParaRPr>
          </a:p>
        </p:txBody>
      </p:sp>
      <p:pic>
        <p:nvPicPr>
          <p:cNvPr id="7" name="Graphic 6" descr="Search Inventory with solid fill">
            <a:extLst>
              <a:ext uri="{FF2B5EF4-FFF2-40B4-BE49-F238E27FC236}">
                <a16:creationId xmlns:a16="http://schemas.microsoft.com/office/drawing/2014/main" id="{833D7242-E6B4-D91F-7222-AC11F3550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086" y="365127"/>
            <a:ext cx="526109" cy="526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0344D-B777-953D-0218-64F075499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0" y="1037493"/>
            <a:ext cx="3744420" cy="2537822"/>
          </a:xfrm>
          <a:prstGeom prst="rect">
            <a:avLst/>
          </a:prstGeom>
        </p:spPr>
      </p:pic>
      <p:pic>
        <p:nvPicPr>
          <p:cNvPr id="9" name="Picture 8" descr="Back to the future poster&#10;&#10;AI-generated content may be incorrect.">
            <a:extLst>
              <a:ext uri="{FF2B5EF4-FFF2-40B4-BE49-F238E27FC236}">
                <a16:creationId xmlns:a16="http://schemas.microsoft.com/office/drawing/2014/main" id="{82A07605-7FFD-363C-8316-56AF412E0B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858" t="50001" r="33758" b="22368"/>
          <a:stretch>
            <a:fillRect/>
          </a:stretch>
        </p:blipFill>
        <p:spPr>
          <a:xfrm>
            <a:off x="5232400" y="3575315"/>
            <a:ext cx="3357155" cy="17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5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F4767-0DAB-4111-BC39-85B4920E1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057" y="1162475"/>
            <a:ext cx="8455886" cy="3763602"/>
          </a:xfrm>
        </p:spPr>
        <p:txBody>
          <a:bodyPr>
            <a:normAutofit/>
          </a:bodyPr>
          <a:lstStyle/>
          <a:p>
            <a:r>
              <a:rPr lang="en-ZA" sz="2000" b="1" u="sng" dirty="0"/>
              <a:t>Digsilent Buyisa Team</a:t>
            </a:r>
          </a:p>
          <a:p>
            <a:pPr lvl="1"/>
            <a:r>
              <a:rPr lang="en-ZA" sz="1600" dirty="0"/>
              <a:t>Niléne Enslin, Zanele Dlamini, Mosedi Maphale, Mikaela Soobramoney</a:t>
            </a:r>
          </a:p>
          <a:p>
            <a:pPr lvl="1"/>
            <a:endParaRPr lang="en-ZA" sz="1500" dirty="0"/>
          </a:p>
          <a:p>
            <a:r>
              <a:rPr lang="en-ZA" sz="2000" b="1" u="sng" dirty="0"/>
              <a:t>Sustainable Africa Team</a:t>
            </a:r>
          </a:p>
          <a:p>
            <a:pPr lvl="1"/>
            <a:r>
              <a:rPr lang="en-ZA" sz="1600" dirty="0"/>
              <a:t>Josh Dippenaar, Sinawo Sigalelana, Tanaka Shumba-Mukudu, Mark Borchers</a:t>
            </a:r>
          </a:p>
          <a:p>
            <a:pPr lvl="1"/>
            <a:endParaRPr lang="en-ZA" sz="1500" dirty="0"/>
          </a:p>
          <a:p>
            <a:r>
              <a:rPr lang="en-ZA" sz="2000" b="1" u="sng" dirty="0"/>
              <a:t>GIZ </a:t>
            </a:r>
          </a:p>
          <a:p>
            <a:pPr lvl="1"/>
            <a:r>
              <a:rPr lang="en-ZA" sz="1600" dirty="0"/>
              <a:t>Basetsana Molefyane (formerly)</a:t>
            </a:r>
          </a:p>
          <a:p>
            <a:r>
              <a:rPr lang="en-ZA" sz="2000" b="1" u="sng" dirty="0"/>
              <a:t>George Municipality</a:t>
            </a:r>
          </a:p>
          <a:p>
            <a:pPr lvl="1"/>
            <a:r>
              <a:rPr lang="en-ZA" sz="1600" dirty="0"/>
              <a:t>Daniel Greeff, Aphiwe Matiwane, Thabo Yiga, Kobus Wilken</a:t>
            </a:r>
          </a:p>
        </p:txBody>
      </p:sp>
      <p:pic>
        <p:nvPicPr>
          <p:cNvPr id="7" name="Graphic 6" descr="Clapping hands outline">
            <a:extLst>
              <a:ext uri="{FF2B5EF4-FFF2-40B4-BE49-F238E27FC236}">
                <a16:creationId xmlns:a16="http://schemas.microsoft.com/office/drawing/2014/main" id="{81A6EE8A-00BA-B5FB-E85B-A99C342B8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5044" y="235885"/>
            <a:ext cx="575547" cy="575547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7E0090C-AB14-DCFF-0D2C-A4358ED4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138" y="5803494"/>
            <a:ext cx="7533084" cy="181490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76F61-98D6-1355-F371-D698EC8F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6838" y="5808492"/>
            <a:ext cx="481915" cy="181490"/>
          </a:xfrm>
        </p:spPr>
        <p:txBody>
          <a:bodyPr anchor="ctr">
            <a:normAutofit fontScale="40000" lnSpcReduction="20000"/>
          </a:bodyPr>
          <a:lstStyle/>
          <a:p>
            <a:pPr>
              <a:lnSpc>
                <a:spcPct val="90000"/>
              </a:lnSpc>
              <a:spcAft>
                <a:spcPts val="450"/>
              </a:spcAft>
              <a:defRPr/>
            </a:pPr>
            <a:fld id="{EDE1C029-02F4-4D8B-B5E9-E5C43D2FF5E2}" type="slidenum">
              <a:rPr lang="de-DE" smtClean="0"/>
              <a:pPr>
                <a:lnSpc>
                  <a:spcPct val="90000"/>
                </a:lnSpc>
                <a:spcAft>
                  <a:spcPts val="450"/>
                </a:spcAft>
                <a:defRPr/>
              </a:pPr>
              <a:t>37</a:t>
            </a:fld>
            <a:endParaRPr lang="de-DE" b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A4708-0F00-7141-EC0D-119E4B3A3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8" y="345898"/>
            <a:ext cx="7533084" cy="465534"/>
          </a:xfrm>
        </p:spPr>
        <p:txBody>
          <a:bodyPr anchor="ctr">
            <a:normAutofit/>
          </a:bodyPr>
          <a:lstStyle/>
          <a:p>
            <a:r>
              <a:rPr lang="en-ZA" dirty="0"/>
              <a:t>Acknowledgments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2DE7AB-DDD2-5BC0-7D36-A255FB8FCA66}"/>
              </a:ext>
            </a:extLst>
          </p:cNvPr>
          <p:cNvGrpSpPr/>
          <p:nvPr/>
        </p:nvGrpSpPr>
        <p:grpSpPr>
          <a:xfrm>
            <a:off x="873894" y="4636508"/>
            <a:ext cx="5384665" cy="691265"/>
            <a:chOff x="320550" y="236016"/>
            <a:chExt cx="5651614" cy="5943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B15F31-9A04-874C-F764-C3C569BEE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9807"/>
            <a:stretch/>
          </p:blipFill>
          <p:spPr>
            <a:xfrm>
              <a:off x="4291450" y="275776"/>
              <a:ext cx="1680714" cy="5546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47E2AD-997B-7367-7242-9C014EDD46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4261" t="24693" r="3753" b="22320"/>
            <a:stretch/>
          </p:blipFill>
          <p:spPr>
            <a:xfrm>
              <a:off x="2788554" y="236016"/>
              <a:ext cx="1382637" cy="56783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382E01-F446-E8A9-5321-F8BC4AA216F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7227" t="15343" r="10054" b="15343"/>
            <a:stretch/>
          </p:blipFill>
          <p:spPr>
            <a:xfrm>
              <a:off x="1634961" y="280708"/>
              <a:ext cx="990506" cy="5036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A8E1BD-4E06-1B07-A4EA-32CBFFE6E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20550" y="285087"/>
              <a:ext cx="1102011" cy="4949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E1D8D8D-CA03-DBE0-0C87-B0492EEC4F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1637" y="4456633"/>
            <a:ext cx="1294585" cy="83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20008"/>
      </p:ext>
    </p:extLst>
  </p:cSld>
  <p:clrMapOvr>
    <a:masterClrMapping/>
  </p:clrMapOvr>
  <p:transition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768E4E-1A25-ED43-B636-C1F7DA5934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1" y="2862"/>
            <a:ext cx="9117447" cy="685513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B93354C-C428-894D-8EF4-53EF36AB400F}"/>
              </a:ext>
            </a:extLst>
          </p:cNvPr>
          <p:cNvSpPr/>
          <p:nvPr/>
        </p:nvSpPr>
        <p:spPr>
          <a:xfrm>
            <a:off x="520065" y="5123274"/>
            <a:ext cx="81038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" name="Subtitle 7">
            <a:extLst>
              <a:ext uri="{FF2B5EF4-FFF2-40B4-BE49-F238E27FC236}">
                <a16:creationId xmlns:a16="http://schemas.microsoft.com/office/drawing/2014/main" id="{561BACFE-8E9D-7B66-568B-5F8BC703BE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2335" y="1979211"/>
            <a:ext cx="6479003" cy="1167715"/>
          </a:xfrm>
        </p:spPr>
        <p:txBody>
          <a:bodyPr>
            <a:normAutofit/>
          </a:bodyPr>
          <a:lstStyle/>
          <a:p>
            <a:r>
              <a:rPr lang="en-ZA" sz="2000" dirty="0"/>
              <a:t>For more information please contact</a:t>
            </a:r>
          </a:p>
          <a:p>
            <a:r>
              <a:rPr lang="en-ZA" sz="2000" dirty="0"/>
              <a:t>Geeven Moodley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C80E2EA-B1FB-56AD-1726-EF6B4BC8D8A3}"/>
              </a:ext>
            </a:extLst>
          </p:cNvPr>
          <p:cNvSpPr txBox="1">
            <a:spLocks/>
          </p:cNvSpPr>
          <p:nvPr/>
        </p:nvSpPr>
        <p:spPr>
          <a:xfrm>
            <a:off x="1336645" y="2818920"/>
            <a:ext cx="6734693" cy="12201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b="1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info@digsilent.co.za</a:t>
            </a:r>
            <a:endParaRPr lang="en-ZA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ZA" b="1" dirty="0">
                <a:solidFill>
                  <a:srgbClr val="C00000"/>
                </a:solidFill>
              </a:rPr>
              <a:t>087 351 6159</a:t>
            </a:r>
          </a:p>
        </p:txBody>
      </p:sp>
    </p:spTree>
    <p:extLst>
      <p:ext uri="{BB962C8B-B14F-4D97-AF65-F5344CB8AC3E}">
        <p14:creationId xmlns:p14="http://schemas.microsoft.com/office/powerpoint/2010/main" val="2760590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9C18-141D-0DB8-BDC9-88D24E50F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D8DCD-A3BE-4B60-BF5D-463F351BA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chemeClr val="bg2">
                    <a:lumMod val="10000"/>
                  </a:schemeClr>
                </a:solidFill>
              </a:rPr>
              <a:t>A present network </a:t>
            </a:r>
            <a:r>
              <a:rPr lang="en-ZA" dirty="0">
                <a:solidFill>
                  <a:schemeClr val="accent1"/>
                </a:solidFill>
              </a:rPr>
              <a:t>municipal model </a:t>
            </a:r>
            <a:r>
              <a:rPr lang="en-ZA" dirty="0">
                <a:solidFill>
                  <a:schemeClr val="bg2">
                    <a:lumMod val="10000"/>
                  </a:schemeClr>
                </a:solidFill>
              </a:rPr>
              <a:t>will be received from a selected municipality (real network)</a:t>
            </a:r>
          </a:p>
          <a:p>
            <a:r>
              <a:rPr lang="en-ZA" dirty="0">
                <a:solidFill>
                  <a:schemeClr val="bg2">
                    <a:lumMod val="10000"/>
                  </a:schemeClr>
                </a:solidFill>
              </a:rPr>
              <a:t>The </a:t>
            </a:r>
            <a:r>
              <a:rPr lang="en-ZA" dirty="0">
                <a:solidFill>
                  <a:srgbClr val="C00000"/>
                </a:solidFill>
              </a:rPr>
              <a:t>load forecast </a:t>
            </a:r>
            <a:r>
              <a:rPr lang="en-ZA" dirty="0">
                <a:solidFill>
                  <a:schemeClr val="bg2">
                    <a:lumMod val="10000"/>
                  </a:schemeClr>
                </a:solidFill>
              </a:rPr>
              <a:t>for the future years will be added to this model to create a base network model. </a:t>
            </a:r>
          </a:p>
          <a:p>
            <a:pPr lvl="1"/>
            <a:r>
              <a:rPr lang="en-ZA" b="1" dirty="0">
                <a:solidFill>
                  <a:schemeClr val="bg2">
                    <a:lumMod val="10000"/>
                  </a:schemeClr>
                </a:solidFill>
              </a:rPr>
              <a:t>NOTE:  No future planning studies are undertaken. The network topology is kept the same and the capacity of the network increased to handle the future load</a:t>
            </a:r>
          </a:p>
          <a:p>
            <a:r>
              <a:rPr lang="en-ZA" dirty="0">
                <a:solidFill>
                  <a:schemeClr val="bg2">
                    <a:lumMod val="10000"/>
                  </a:schemeClr>
                </a:solidFill>
              </a:rPr>
              <a:t>Each of these ‘</a:t>
            </a:r>
            <a:r>
              <a:rPr lang="en-ZA" dirty="0">
                <a:solidFill>
                  <a:schemeClr val="accent1"/>
                </a:solidFill>
              </a:rPr>
              <a:t>future technology</a:t>
            </a:r>
            <a:r>
              <a:rPr lang="en-ZA" dirty="0">
                <a:solidFill>
                  <a:schemeClr val="bg2">
                    <a:lumMod val="10000"/>
                  </a:schemeClr>
                </a:solidFill>
              </a:rPr>
              <a:t>’ will be added to the network as an independent object</a:t>
            </a:r>
          </a:p>
          <a:p>
            <a:r>
              <a:rPr lang="en-ZA" dirty="0">
                <a:solidFill>
                  <a:srgbClr val="C00000"/>
                </a:solidFill>
              </a:rPr>
              <a:t>Studies</a:t>
            </a:r>
            <a:r>
              <a:rPr lang="en-ZA" dirty="0">
                <a:solidFill>
                  <a:schemeClr val="bg2">
                    <a:lumMod val="10000"/>
                  </a:schemeClr>
                </a:solidFill>
              </a:rPr>
              <a:t> are then undertaken to consider only one future technology at a time, on the base network, in order to quantify </a:t>
            </a:r>
            <a:r>
              <a:rPr lang="en-ZA" dirty="0">
                <a:solidFill>
                  <a:srgbClr val="C00000"/>
                </a:solidFill>
              </a:rPr>
              <a:t>the </a:t>
            </a:r>
            <a:r>
              <a:rPr lang="en-ZA" b="1" u="sng" dirty="0">
                <a:solidFill>
                  <a:srgbClr val="C00000"/>
                </a:solidFill>
              </a:rPr>
              <a:t>impact of that technology only </a:t>
            </a:r>
            <a:r>
              <a:rPr lang="en-ZA" dirty="0">
                <a:solidFill>
                  <a:schemeClr val="bg2">
                    <a:lumMod val="10000"/>
                  </a:schemeClr>
                </a:solidFill>
              </a:rPr>
              <a:t>on the network.</a:t>
            </a:r>
          </a:p>
          <a:p>
            <a:r>
              <a:rPr lang="en-ZA" dirty="0">
                <a:solidFill>
                  <a:schemeClr val="bg2">
                    <a:lumMod val="10000"/>
                  </a:schemeClr>
                </a:solidFill>
              </a:rPr>
              <a:t>Finally </a:t>
            </a:r>
            <a:r>
              <a:rPr lang="en-ZA" dirty="0">
                <a:solidFill>
                  <a:srgbClr val="0070C0"/>
                </a:solidFill>
              </a:rPr>
              <a:t>studies</a:t>
            </a:r>
            <a:r>
              <a:rPr lang="en-ZA" dirty="0">
                <a:solidFill>
                  <a:schemeClr val="bg2">
                    <a:lumMod val="10000"/>
                  </a:schemeClr>
                </a:solidFill>
              </a:rPr>
              <a:t> are undertaken </a:t>
            </a:r>
            <a:r>
              <a:rPr lang="en-ZA" dirty="0">
                <a:solidFill>
                  <a:srgbClr val="0070C0"/>
                </a:solidFill>
              </a:rPr>
              <a:t>considering all technologies </a:t>
            </a:r>
            <a:r>
              <a:rPr lang="en-ZA" dirty="0">
                <a:solidFill>
                  <a:schemeClr val="bg2">
                    <a:lumMod val="10000"/>
                  </a:schemeClr>
                </a:solidFill>
              </a:rPr>
              <a:t>on.</a:t>
            </a:r>
          </a:p>
          <a:p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CF28E0-33A2-1B63-2D8B-816E8395D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4CEEB-A748-2ED2-5DC2-A849A438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4</a:t>
            </a:fld>
            <a:endParaRPr lang="de-DE" sz="10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18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67AF-0E1C-EA13-AB00-C19714C8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Load forecast and Load characteristics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480EB-1EA0-F7A6-E1DD-6DC9821CF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ZA" sz="20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A file characteristic was provided which includes yearly forecasts for MV loads within the Municipality.</a:t>
            </a:r>
          </a:p>
          <a:p>
            <a:pPr marL="0" indent="0">
              <a:buNone/>
            </a:pPr>
            <a:r>
              <a:rPr lang="en-ZA" sz="2000" dirty="0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</a:rPr>
              <a:t>These forecasted values represent a single maximum expected load at MV substation</a:t>
            </a:r>
            <a:r>
              <a:rPr lang="en-ZA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</a:rPr>
              <a:t> (2023 – 2040)</a:t>
            </a:r>
            <a:endParaRPr lang="en-ZA" sz="2000" dirty="0">
              <a:solidFill>
                <a:schemeClr val="bg2">
                  <a:lumMod val="10000"/>
                </a:schemeClr>
              </a:solidFill>
              <a:effectLst/>
              <a:ea typeface="Calibri" panose="020F0502020204030204" pitchFamily="34" charset="0"/>
            </a:endParaRPr>
          </a:p>
          <a:p>
            <a:endParaRPr lang="en-ZA" sz="2000" dirty="0"/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1086E7-025E-17A6-4522-9B07707D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16199-2533-7FDE-C8D7-D6ECF54BF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5</a:t>
            </a:fld>
            <a:endParaRPr lang="de-DE" sz="105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9A58F7-BD97-3C61-97EF-E3922657E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834" y="2702116"/>
            <a:ext cx="2522096" cy="2593544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8CF63D-58F5-5CC8-2FD3-1FCC53ABC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84" y="2900144"/>
            <a:ext cx="4922731" cy="23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47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67AF-0E1C-EA13-AB00-C19714C8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Load forecast and Load characteristics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480EB-1EA0-F7A6-E1DD-6DC9821CF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7" y="1256164"/>
            <a:ext cx="8235616" cy="3988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</a:rPr>
              <a:t>Typical </a:t>
            </a:r>
            <a:r>
              <a:rPr lang="en-ZA" sz="2000" u="sng" dirty="0">
                <a:solidFill>
                  <a:srgbClr val="C00000"/>
                </a:solidFill>
                <a:ea typeface="Calibri" panose="020F0502020204030204" pitchFamily="34" charset="0"/>
              </a:rPr>
              <a:t>daily load profiles </a:t>
            </a:r>
            <a:r>
              <a:rPr lang="en-ZA" sz="2000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en-ZA" sz="2000" dirty="0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</a:rPr>
              <a:t>were created for the loads in the municipal network to represent:</a:t>
            </a:r>
          </a:p>
          <a:p>
            <a:pPr lvl="1">
              <a:lnSpc>
                <a:spcPct val="150000"/>
              </a:lnSpc>
            </a:pPr>
            <a:r>
              <a:rPr lang="en-ZA" sz="1800" dirty="0">
                <a:solidFill>
                  <a:srgbClr val="0070C0"/>
                </a:solidFill>
                <a:ea typeface="Calibri" panose="020F0502020204030204" pitchFamily="34" charset="0"/>
              </a:rPr>
              <a:t>Residential customers</a:t>
            </a:r>
          </a:p>
          <a:p>
            <a:pPr lvl="1">
              <a:lnSpc>
                <a:spcPct val="150000"/>
              </a:lnSpc>
            </a:pPr>
            <a:r>
              <a:rPr lang="en-ZA" sz="1800" dirty="0">
                <a:solidFill>
                  <a:srgbClr val="0070C0"/>
                </a:solidFill>
                <a:ea typeface="Calibri" panose="020F0502020204030204" pitchFamily="34" charset="0"/>
              </a:rPr>
              <a:t>Commercial customers</a:t>
            </a:r>
          </a:p>
          <a:p>
            <a:pPr lvl="1">
              <a:lnSpc>
                <a:spcPct val="150000"/>
              </a:lnSpc>
            </a:pPr>
            <a:r>
              <a:rPr lang="en-ZA" sz="1800" dirty="0">
                <a:solidFill>
                  <a:srgbClr val="0070C0"/>
                </a:solidFill>
                <a:ea typeface="Calibri" panose="020F0502020204030204" pitchFamily="34" charset="0"/>
              </a:rPr>
              <a:t>Industrial customers</a:t>
            </a:r>
          </a:p>
          <a:p>
            <a:pPr lvl="1">
              <a:lnSpc>
                <a:spcPct val="150000"/>
              </a:lnSpc>
            </a:pPr>
            <a:endParaRPr lang="en-ZA" sz="1201" dirty="0">
              <a:ea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endParaRPr lang="en-ZA" sz="1201" dirty="0">
              <a:ea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endParaRPr lang="en-ZA" sz="1201" dirty="0">
              <a:ea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endParaRPr lang="en-ZA" sz="1201" dirty="0">
              <a:ea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endParaRPr lang="en-ZA" sz="1201" dirty="0">
              <a:ea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endParaRPr lang="en-ZA" sz="1201" dirty="0">
              <a:ea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endParaRPr lang="en-ZA" sz="1201" dirty="0">
              <a:ea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endParaRPr lang="en-ZA" sz="1201" dirty="0">
              <a:ea typeface="Calibri" panose="020F0502020204030204" pitchFamily="34" charset="0"/>
            </a:endParaRPr>
          </a:p>
          <a:p>
            <a:endParaRPr lang="en-ZA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1086E7-025E-17A6-4522-9B07707D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16199-2533-7FDE-C8D7-D6ECF54BF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6</a:t>
            </a:fld>
            <a:endParaRPr lang="de-DE" sz="105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8FBC4-073A-495E-8D6E-20B85A6C3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27" y="3429000"/>
            <a:ext cx="2332045" cy="1614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3D3AC1-E477-195E-2AF7-0BCEB2088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861" y="3429000"/>
            <a:ext cx="2207711" cy="1648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64AEB0-1665-4A99-700D-508EEFA84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708" y="3414713"/>
            <a:ext cx="2332045" cy="162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20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67AF-0E1C-EA13-AB00-C19714C8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Load forecast and Load characteristics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480EB-1EA0-F7A6-E1DD-6DC9821CF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1086E7-025E-17A6-4522-9B07707D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16199-2533-7FDE-C8D7-D6ECF54BF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7</a:t>
            </a:fld>
            <a:endParaRPr lang="de-DE" sz="105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5469CD-717A-3204-939D-3EDF7CFF0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04" y="1153260"/>
            <a:ext cx="7559795" cy="41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86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AC09E-656B-AFAD-9169-F02E573C0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Energy Efficiency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C8C33-A6E6-A42D-6CF9-25CA71CCC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7" y="1296804"/>
            <a:ext cx="5353888" cy="3774925"/>
          </a:xfrm>
        </p:spPr>
        <p:txBody>
          <a:bodyPr>
            <a:normAutofit/>
          </a:bodyPr>
          <a:lstStyle/>
          <a:p>
            <a:r>
              <a:rPr lang="en-ZA" sz="2000" dirty="0"/>
              <a:t>The consideration of energy efficiency strategies was also considered.</a:t>
            </a:r>
          </a:p>
          <a:p>
            <a:r>
              <a:rPr lang="en-ZA" sz="2000" dirty="0"/>
              <a:t>The overall finding was that these strategies will lead to a reduction in demand</a:t>
            </a:r>
          </a:p>
          <a:p>
            <a:r>
              <a:rPr lang="en-ZA" sz="2000" dirty="0"/>
              <a:t>Since is it very difficult to predict which customers will implement energy efficiency strategies</a:t>
            </a:r>
            <a:r>
              <a:rPr lang="en-ZA" sz="2000" dirty="0">
                <a:solidFill>
                  <a:srgbClr val="C00000"/>
                </a:solidFill>
              </a:rPr>
              <a:t>, </a:t>
            </a:r>
            <a:r>
              <a:rPr lang="en-ZA" sz="2000" b="1" dirty="0">
                <a:solidFill>
                  <a:srgbClr val="C00000"/>
                </a:solidFill>
              </a:rPr>
              <a:t>an overall 2% reduction in load per year was considered </a:t>
            </a:r>
            <a:r>
              <a:rPr lang="en-ZA" sz="2000" dirty="0"/>
              <a:t>to account for energy efficiency strategies from different customers.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B11A0-90D3-60E2-F8D9-05782A613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7345-7821-8661-EC35-08FA47DF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1C029-02F4-4D8B-B5E9-E5C43D2FF5E2}" type="slidenum">
              <a:rPr lang="de-DE" smtClean="0"/>
              <a:pPr>
                <a:defRPr/>
              </a:pPr>
              <a:t>8</a:t>
            </a:fld>
            <a:endParaRPr lang="de-DE" sz="1050">
              <a:solidFill>
                <a:srgbClr val="000000"/>
              </a:solidFill>
            </a:endParaRPr>
          </a:p>
        </p:txBody>
      </p:sp>
      <p:pic>
        <p:nvPicPr>
          <p:cNvPr id="1026" name="Picture 2" descr="Martin Allsuch &amp; Co - News- MINIMUM ENERGY EFFICIENCY STANDARDS">
            <a:extLst>
              <a:ext uri="{FF2B5EF4-FFF2-40B4-BE49-F238E27FC236}">
                <a16:creationId xmlns:a16="http://schemas.microsoft.com/office/drawing/2014/main" id="{F0D1720B-C44C-E6D9-1760-12B524D39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626" y="2007348"/>
            <a:ext cx="3009237" cy="179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454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6B4BD4-63BE-AA52-2340-7EFA3DFF69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ZA" sz="2800" dirty="0"/>
              <a:t>STUDY RESULTS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04F078B-3B51-EBF3-2FA3-039823C1D3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F3FFC-7CFA-77D6-C19B-4AE74B5F39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15784" y="6601656"/>
            <a:ext cx="642553" cy="2419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99" rtl="0" eaLnBrk="1" fontAlgn="base" latinLnBrk="0" hangingPunct="1">
              <a:spcBef>
                <a:spcPct val="0"/>
              </a:spcBef>
              <a:spcAft>
                <a:spcPct val="0"/>
              </a:spcAft>
              <a:defRPr lang="en-GB" sz="1000" b="0" kern="120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2382ED6-226F-43E1-B376-30A8FD8D9BEE}" type="slidenum">
              <a:rPr lang="de-DE" smtClean="0"/>
              <a:pPr>
                <a:defRPr/>
              </a:pPr>
              <a:t>9</a:t>
            </a:fld>
            <a:endParaRPr lang="de-DE" sz="10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95797"/>
      </p:ext>
    </p:extLst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FFFFF"/>
      </a:lt1>
      <a:dk2>
        <a:srgbClr val="0B5395"/>
      </a:dk2>
      <a:lt2>
        <a:srgbClr val="DBEFF9"/>
      </a:lt2>
      <a:accent1>
        <a:srgbClr val="0F6FC6"/>
      </a:accent1>
      <a:accent2>
        <a:srgbClr val="009DD9"/>
      </a:accent2>
      <a:accent3>
        <a:srgbClr val="617F98"/>
      </a:accent3>
      <a:accent4>
        <a:srgbClr val="32803E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d347a1-3f35-4331-895e-b3aa13c5e28d" xsi:nil="true"/>
    <Abstract xmlns="2cbf3bcb-b53f-40ae-9a8b-f89a0694648c" xsi:nil="true"/>
    <Mod_Date xmlns="2cbf3bcb-b53f-40ae-9a8b-f89a0694648c" xsi:nil="true"/>
    <lcf76f155ced4ddcb4097134ff3c332f xmlns="2cbf3bcb-b53f-40ae-9a8b-f89a0694648c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D3C01EA6103E4BB4FEB260320EBAAE" ma:contentTypeVersion="22" ma:contentTypeDescription="Create a new document." ma:contentTypeScope="" ma:versionID="2d04da9521956bc1246da926e021bd7f">
  <xsd:schema xmlns:xsd="http://www.w3.org/2001/XMLSchema" xmlns:xs="http://www.w3.org/2001/XMLSchema" xmlns:p="http://schemas.microsoft.com/office/2006/metadata/properties" xmlns:ns2="6cd347a1-3f35-4331-895e-b3aa13c5e28d" xmlns:ns3="6ec8e17d-ae70-4a68-a6f2-db4d9035aa92" xmlns:ns4="2cbf3bcb-b53f-40ae-9a8b-f89a0694648c" targetNamespace="http://schemas.microsoft.com/office/2006/metadata/properties" ma:root="true" ma:fieldsID="03d0e3cff2ad997b6f519691ab8ca6ea" ns2:_="" ns3:_="" ns4:_="">
    <xsd:import namespace="6cd347a1-3f35-4331-895e-b3aa13c5e28d"/>
    <xsd:import namespace="6ec8e17d-ae70-4a68-a6f2-db4d9035aa92"/>
    <xsd:import namespace="2cbf3bcb-b53f-40ae-9a8b-f89a0694648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Abstract" minOccurs="0"/>
                <xsd:element ref="ns4:MediaServiceAutoKeyPoints" minOccurs="0"/>
                <xsd:element ref="ns4:MediaServiceKeyPoints" minOccurs="0"/>
                <xsd:element ref="ns4:Mod_Date" minOccurs="0"/>
                <xsd:element ref="ns4:MediaLengthInSeconds" minOccurs="0"/>
                <xsd:element ref="ns4:lcf76f155ced4ddcb4097134ff3c332f" minOccurs="0"/>
                <xsd:element ref="ns2:TaxCatchAll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347a1-3f35-4331-895e-b3aa13c5e28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30" nillable="true" ma:displayName="Taxonomy Catch All Column" ma:hidden="true" ma:list="{0f7441ef-5d94-4a2c-b8e1-678058322392}" ma:internalName="TaxCatchAll" ma:showField="CatchAllData" ma:web="6cd347a1-3f35-4331-895e-b3aa13c5e2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8e17d-ae70-4a68-a6f2-db4d9035aa92" elementFormDefault="qualified">
    <xsd:import namespace="http://schemas.microsoft.com/office/2006/documentManagement/types"/>
    <xsd:import namespace="http://schemas.microsoft.com/office/infopath/2007/PartnerControls"/>
    <xsd:element name="LastSharedByUser" ma:index="1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f3bcb-b53f-40ae-9a8b-f89a069464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9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Abstract" ma:index="23" nillable="true" ma:displayName="Abstract" ma:internalName="Abstract">
      <xsd:simpleType>
        <xsd:restriction base="dms:Note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od_Date" ma:index="26" nillable="true" ma:displayName="Mod_Date" ma:format="DateOnly" ma:internalName="Mod_Date">
      <xsd:simpleType>
        <xsd:restriction base="dms:DateTime"/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061e04e7-c77c-48ab-b938-b71603a576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E08C80-CAFE-4256-B7DD-731DE05B3A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D4BA69-6D9D-4EF0-8C3B-6F07C95909F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916D763-064C-4618-8043-9E4E87EBFB5A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2cbf3bcb-b53f-40ae-9a8b-f89a0694648c"/>
    <ds:schemaRef ds:uri="http://purl.org/dc/terms/"/>
    <ds:schemaRef ds:uri="http://purl.org/dc/dcmitype/"/>
    <ds:schemaRef ds:uri="http://schemas.openxmlformats.org/package/2006/metadata/core-properties"/>
    <ds:schemaRef ds:uri="6ec8e17d-ae70-4a68-a6f2-db4d9035aa92"/>
    <ds:schemaRef ds:uri="6cd347a1-3f35-4331-895e-b3aa13c5e28d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32157C2B-2420-4B56-86C3-53738575C7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d347a1-3f35-4331-895e-b3aa13c5e28d"/>
    <ds:schemaRef ds:uri="6ec8e17d-ae70-4a68-a6f2-db4d9035aa92"/>
    <ds:schemaRef ds:uri="2cbf3bcb-b53f-40ae-9a8b-f89a069464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1518</TotalTime>
  <Words>2146</Words>
  <Application>Microsoft Office PowerPoint</Application>
  <PresentationFormat>On-screen Show (4:3)</PresentationFormat>
  <Paragraphs>290</Paragraphs>
  <Slides>38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 Math</vt:lpstr>
      <vt:lpstr>Georgia</vt:lpstr>
      <vt:lpstr>Tahoma</vt:lpstr>
      <vt:lpstr>Times New Roman</vt:lpstr>
      <vt:lpstr>Office Theme</vt:lpstr>
      <vt:lpstr>PowerPoint Presentation</vt:lpstr>
      <vt:lpstr>Project Objectives</vt:lpstr>
      <vt:lpstr>Project Objectives</vt:lpstr>
      <vt:lpstr>Methodology</vt:lpstr>
      <vt:lpstr>Load forecast and Load characteristics</vt:lpstr>
      <vt:lpstr>Load forecast and Load characteristics</vt:lpstr>
      <vt:lpstr>Load forecast and Load characteristics</vt:lpstr>
      <vt:lpstr>Energy Efficiency </vt:lpstr>
      <vt:lpstr>STUDY RESULTS</vt:lpstr>
      <vt:lpstr>Assumptions – Battery Energy Storage Systems</vt:lpstr>
      <vt:lpstr>Assumptions - BESS</vt:lpstr>
      <vt:lpstr>Assumptions - BESS</vt:lpstr>
      <vt:lpstr>2040 BESS Only – Incomer Lines Loading (MW)</vt:lpstr>
      <vt:lpstr>2040 BESS Only – Transformer Loading (%)</vt:lpstr>
      <vt:lpstr>Assumptions – Embedded Generation (EG)</vt:lpstr>
      <vt:lpstr>Embedded Generation  Assumptions</vt:lpstr>
      <vt:lpstr>2040 EG Only – Incomer Lines Loading (MW)</vt:lpstr>
      <vt:lpstr>2040 EG Only – Transformer Loading (%)</vt:lpstr>
      <vt:lpstr>2040 EG Only – Feeder Max Voltages (p.u.)</vt:lpstr>
      <vt:lpstr>Electric Vehicle (EV) Assumptions</vt:lpstr>
      <vt:lpstr>EV Assumptions – Coincidence factors</vt:lpstr>
      <vt:lpstr>EV Assumptions – Coincidence factors</vt:lpstr>
      <vt:lpstr>2040 EV Only – Incomer Lines Loading (MW)</vt:lpstr>
      <vt:lpstr>2040 EV Only – Transformer Loading (%)</vt:lpstr>
      <vt:lpstr>Large Power Producers  (LPP) Assumptions</vt:lpstr>
      <vt:lpstr>2040 LPP Only – Incomer Lines Loading (MW) 100% output from the wind farm for 24 hours</vt:lpstr>
      <vt:lpstr>2040 LPP Only – Transformer Loading (%) 100% output from the wind farm for 24 hours</vt:lpstr>
      <vt:lpstr>BESS, EG, EV &amp; LPP</vt:lpstr>
      <vt:lpstr>2040 All On 100% Wind – Incomer Lines Loading (MW)</vt:lpstr>
      <vt:lpstr>2040 All On 100% Wind – Transformer Loading (%)</vt:lpstr>
      <vt:lpstr>KEY OBSERVATIONS</vt:lpstr>
      <vt:lpstr>Key Observations</vt:lpstr>
      <vt:lpstr>Key Observations</vt:lpstr>
      <vt:lpstr>Key Observations</vt:lpstr>
      <vt:lpstr>Key Observations</vt:lpstr>
      <vt:lpstr>Key Observations</vt:lpstr>
      <vt:lpstr>Acknowledgments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Lené Wandrey</dc:creator>
  <cp:lastModifiedBy>Geeven Moodley</cp:lastModifiedBy>
  <cp:revision>96</cp:revision>
  <dcterms:created xsi:type="dcterms:W3CDTF">2018-11-08T10:23:44Z</dcterms:created>
  <dcterms:modified xsi:type="dcterms:W3CDTF">2025-10-08T05:56:27Z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0x0101009ED3C01EA6103E4BB4FEB260320EBAAE</vt:lpwstr>
  </property>
  <property fmtid="{D5CDD505-2E9C-101B-9397-08002B2CF9AE}" pid="3" name="MediaServiceImageTags">
    <vt:lpwstr/>
  </property>
</Properties>
</file>