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6"/>
  </p:notesMasterIdLst>
  <p:sldIdLst>
    <p:sldId id="2577" r:id="rId6"/>
    <p:sldId id="2579" r:id="rId7"/>
    <p:sldId id="2580" r:id="rId8"/>
    <p:sldId id="2595" r:id="rId9"/>
    <p:sldId id="2581" r:id="rId10"/>
    <p:sldId id="2583" r:id="rId11"/>
    <p:sldId id="2582" r:id="rId12"/>
    <p:sldId id="2584" r:id="rId13"/>
    <p:sldId id="2585" r:id="rId14"/>
    <p:sldId id="2586" r:id="rId15"/>
    <p:sldId id="2587" r:id="rId16"/>
    <p:sldId id="2588" r:id="rId17"/>
    <p:sldId id="2589" r:id="rId18"/>
    <p:sldId id="2590" r:id="rId19"/>
    <p:sldId id="2591" r:id="rId20"/>
    <p:sldId id="2592" r:id="rId21"/>
    <p:sldId id="2593" r:id="rId22"/>
    <p:sldId id="2594" r:id="rId23"/>
    <p:sldId id="2596" r:id="rId24"/>
    <p:sldId id="25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13A"/>
    <a:srgbClr val="D2B42A"/>
    <a:srgbClr val="F2F2F2"/>
    <a:srgbClr val="D3CDBD"/>
    <a:srgbClr val="627F98"/>
    <a:srgbClr val="414042"/>
    <a:srgbClr val="273892"/>
    <a:srgbClr val="006B99"/>
    <a:srgbClr val="5A9A3B"/>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0"/>
    <p:restoredTop sz="87711" autoAdjust="0"/>
  </p:normalViewPr>
  <p:slideViewPr>
    <p:cSldViewPr snapToGrid="0" snapToObjects="1">
      <p:cViewPr varScale="1">
        <p:scale>
          <a:sx n="86" d="100"/>
          <a:sy n="86" d="100"/>
        </p:scale>
        <p:origin x="1042" y="58"/>
      </p:cViewPr>
      <p:guideLst>
        <p:guide orient="horz" pos="2160"/>
        <p:guide pos="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pho Roberts" userId="31e47f97-f032-421d-8e4d-cfe5f16ed623" providerId="ADAL" clId="{1514B149-7735-43BD-B30D-37C428EB5E0E}"/>
    <pc:docChg chg="modSld">
      <pc:chgData name="Mpho Roberts" userId="31e47f97-f032-421d-8e4d-cfe5f16ed623" providerId="ADAL" clId="{1514B149-7735-43BD-B30D-37C428EB5E0E}" dt="2025-09-15T07:49:44.806" v="1" actId="20577"/>
      <pc:docMkLst>
        <pc:docMk/>
      </pc:docMkLst>
      <pc:sldChg chg="modSp mod">
        <pc:chgData name="Mpho Roberts" userId="31e47f97-f032-421d-8e4d-cfe5f16ed623" providerId="ADAL" clId="{1514B149-7735-43BD-B30D-37C428EB5E0E}" dt="2025-09-15T07:49:44.806" v="1" actId="20577"/>
        <pc:sldMkLst>
          <pc:docMk/>
          <pc:sldMk cId="2398887471" sldId="2577"/>
        </pc:sldMkLst>
        <pc:spChg chg="mod">
          <ac:chgData name="Mpho Roberts" userId="31e47f97-f032-421d-8e4d-cfe5f16ed623" providerId="ADAL" clId="{1514B149-7735-43BD-B30D-37C428EB5E0E}" dt="2025-09-15T07:49:44.806" v="1" actId="20577"/>
          <ac:spMkLst>
            <pc:docMk/>
            <pc:sldMk cId="2398887471" sldId="2577"/>
            <ac:spMk id="9" creationId="{99369423-4749-FA40-9148-41BAAD5B3B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10</a:t>
            </a:fld>
            <a:endParaRPr lang="en-US"/>
          </a:p>
        </p:txBody>
      </p:sp>
    </p:spTree>
    <p:extLst>
      <p:ext uri="{BB962C8B-B14F-4D97-AF65-F5344CB8AC3E}">
        <p14:creationId xmlns:p14="http://schemas.microsoft.com/office/powerpoint/2010/main" val="40038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11</a:t>
            </a:fld>
            <a:endParaRPr lang="en-US"/>
          </a:p>
        </p:txBody>
      </p:sp>
    </p:spTree>
    <p:extLst>
      <p:ext uri="{BB962C8B-B14F-4D97-AF65-F5344CB8AC3E}">
        <p14:creationId xmlns:p14="http://schemas.microsoft.com/office/powerpoint/2010/main" val="336054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12</a:t>
            </a:fld>
            <a:endParaRPr lang="en-US"/>
          </a:p>
        </p:txBody>
      </p:sp>
    </p:spTree>
    <p:extLst>
      <p:ext uri="{BB962C8B-B14F-4D97-AF65-F5344CB8AC3E}">
        <p14:creationId xmlns:p14="http://schemas.microsoft.com/office/powerpoint/2010/main" val="118060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13</a:t>
            </a:fld>
            <a:endParaRPr lang="en-US"/>
          </a:p>
        </p:txBody>
      </p:sp>
    </p:spTree>
    <p:extLst>
      <p:ext uri="{BB962C8B-B14F-4D97-AF65-F5344CB8AC3E}">
        <p14:creationId xmlns:p14="http://schemas.microsoft.com/office/powerpoint/2010/main" val="326225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14</a:t>
            </a:fld>
            <a:endParaRPr lang="en-US"/>
          </a:p>
        </p:txBody>
      </p:sp>
    </p:spTree>
    <p:extLst>
      <p:ext uri="{BB962C8B-B14F-4D97-AF65-F5344CB8AC3E}">
        <p14:creationId xmlns:p14="http://schemas.microsoft.com/office/powerpoint/2010/main" val="175134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15</a:t>
            </a:fld>
            <a:endParaRPr lang="en-US"/>
          </a:p>
        </p:txBody>
      </p:sp>
    </p:spTree>
    <p:extLst>
      <p:ext uri="{BB962C8B-B14F-4D97-AF65-F5344CB8AC3E}">
        <p14:creationId xmlns:p14="http://schemas.microsoft.com/office/powerpoint/2010/main" val="81055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16</a:t>
            </a:fld>
            <a:endParaRPr lang="en-US"/>
          </a:p>
        </p:txBody>
      </p:sp>
    </p:spTree>
    <p:extLst>
      <p:ext uri="{BB962C8B-B14F-4D97-AF65-F5344CB8AC3E}">
        <p14:creationId xmlns:p14="http://schemas.microsoft.com/office/powerpoint/2010/main" val="536313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17</a:t>
            </a:fld>
            <a:endParaRPr lang="en-US"/>
          </a:p>
        </p:txBody>
      </p:sp>
    </p:spTree>
    <p:extLst>
      <p:ext uri="{BB962C8B-B14F-4D97-AF65-F5344CB8AC3E}">
        <p14:creationId xmlns:p14="http://schemas.microsoft.com/office/powerpoint/2010/main" val="139776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18</a:t>
            </a:fld>
            <a:endParaRPr lang="en-US"/>
          </a:p>
        </p:txBody>
      </p:sp>
    </p:spTree>
    <p:extLst>
      <p:ext uri="{BB962C8B-B14F-4D97-AF65-F5344CB8AC3E}">
        <p14:creationId xmlns:p14="http://schemas.microsoft.com/office/powerpoint/2010/main" val="41584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19</a:t>
            </a:fld>
            <a:endParaRPr lang="en-US"/>
          </a:p>
        </p:txBody>
      </p:sp>
    </p:spTree>
    <p:extLst>
      <p:ext uri="{BB962C8B-B14F-4D97-AF65-F5344CB8AC3E}">
        <p14:creationId xmlns:p14="http://schemas.microsoft.com/office/powerpoint/2010/main" val="341753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20</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137373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334051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37220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82057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306557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259815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9</a:t>
            </a:fld>
            <a:endParaRPr lang="en-US"/>
          </a:p>
        </p:txBody>
      </p:sp>
    </p:spTree>
    <p:extLst>
      <p:ext uri="{BB962C8B-B14F-4D97-AF65-F5344CB8AC3E}">
        <p14:creationId xmlns:p14="http://schemas.microsoft.com/office/powerpoint/2010/main" val="232931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10/5/2025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520065" y="2132397"/>
            <a:ext cx="8103869" cy="1061829"/>
          </a:xfrm>
          <a:prstGeom prst="rect">
            <a:avLst/>
          </a:prstGeom>
        </p:spPr>
        <p:txBody>
          <a:bodyPr wrap="square">
            <a:spAutoFit/>
          </a:bodyPr>
          <a:lstStyle/>
          <a:p>
            <a:pPr algn="ctr"/>
            <a:r>
              <a:rPr lang="en-US" sz="2100" dirty="0">
                <a:solidFill>
                  <a:srgbClr val="13313A"/>
                </a:solidFill>
                <a:latin typeface="Georgia" panose="02040502050405020303" pitchFamily="18" charset="0"/>
              </a:rPr>
              <a:t> </a:t>
            </a:r>
            <a:endParaRPr lang="en-US" sz="2100" i="1" dirty="0">
              <a:solidFill>
                <a:srgbClr val="13313A"/>
              </a:solidFill>
              <a:latin typeface="Georgia" panose="02040502050405020303" pitchFamily="18" charset="0"/>
            </a:endParaRPr>
          </a:p>
          <a:p>
            <a:pPr algn="ctr">
              <a:spcBef>
                <a:spcPct val="0"/>
              </a:spcBef>
              <a:buFont typeface="Arial" panose="020B0604020202020204" pitchFamily="34" charset="0"/>
              <a:buNone/>
            </a:pPr>
            <a:r>
              <a:rPr lang="en-US" altLang="en-US" sz="2100" b="1" dirty="0">
                <a:latin typeface="Arial" panose="020B0604020202020204" pitchFamily="34" charset="0"/>
                <a:cs typeface="Arial" panose="020B0604020202020204" pitchFamily="34" charset="0"/>
              </a:rPr>
              <a:t>SMART GRID INNOVATIONS: HIGH VOLTAGE CABLE SYSTEM TESTING USING AC RESONANT TEST SYSTEM</a:t>
            </a:r>
            <a:endParaRPr lang="en-ZA" altLang="en-US" sz="21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02E626A-4E65-DE4C-BE69-16CBB2D97DA0}"/>
              </a:ext>
            </a:extLst>
          </p:cNvPr>
          <p:cNvSpPr txBox="1"/>
          <p:nvPr/>
        </p:nvSpPr>
        <p:spPr>
          <a:xfrm>
            <a:off x="1217929" y="4869382"/>
            <a:ext cx="6708140" cy="1287532"/>
          </a:xfrm>
          <a:prstGeom prst="rect">
            <a:avLst/>
          </a:prstGeom>
          <a:noFill/>
        </p:spPr>
        <p:txBody>
          <a:bodyPr wrap="square" rtlCol="0">
            <a:spAutoFit/>
          </a:bodyPr>
          <a:lstStyle/>
          <a:p>
            <a:pPr algn="ctr">
              <a:lnSpc>
                <a:spcPct val="150000"/>
              </a:lnSpc>
            </a:pPr>
            <a:r>
              <a:rPr lang="en-ZA" altLang="en-US" b="1" dirty="0">
                <a:solidFill>
                  <a:schemeClr val="bg1"/>
                </a:solidFill>
                <a:latin typeface="Arial" panose="020B0604020202020204" pitchFamily="34" charset="0"/>
                <a:cs typeface="Arial" panose="020B0604020202020204" pitchFamily="34" charset="0"/>
              </a:rPr>
              <a:t>Presented by </a:t>
            </a:r>
            <a:r>
              <a:rPr lang="en-US" altLang="en-US" b="1" dirty="0">
                <a:solidFill>
                  <a:schemeClr val="bg1"/>
                </a:solidFill>
                <a:latin typeface="Arial" panose="020B0604020202020204" pitchFamily="34" charset="0"/>
                <a:cs typeface="Arial" panose="020B0604020202020204" pitchFamily="34" charset="0"/>
              </a:rPr>
              <a:t>Rendani Mutepe PHD Candidate in Electrical &amp; Electronics Engineering (UJ) – Projects/Commissioning Engineer of Aberdare Cables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887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346229" y="490323"/>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Step-by-Step</a:t>
            </a:r>
          </a:p>
        </p:txBody>
      </p:sp>
      <p:sp>
        <p:nvSpPr>
          <p:cNvPr id="3" name="Rectangle 2"/>
          <p:cNvSpPr/>
          <p:nvPr/>
        </p:nvSpPr>
        <p:spPr>
          <a:xfrm>
            <a:off x="346229" y="1163259"/>
            <a:ext cx="8655728" cy="2585323"/>
          </a:xfrm>
          <a:prstGeom prst="rect">
            <a:avLst/>
          </a:prstGeom>
        </p:spPr>
        <p:txBody>
          <a:bodyPr wrap="square">
            <a:spAutoFit/>
          </a:bodyPr>
          <a:lstStyle/>
          <a:p>
            <a:pPr algn="just"/>
            <a:r>
              <a:rPr lang="en-US" dirty="0"/>
              <a:t>1.	Preparation: Verify equipment (power supply, reactors, grounding, and connections) </a:t>
            </a:r>
          </a:p>
          <a:p>
            <a:pPr algn="just"/>
            <a:r>
              <a:rPr lang="en-US" dirty="0"/>
              <a:t>2.	Parameter Setup: Define voltage, frequency, test duration</a:t>
            </a:r>
          </a:p>
          <a:p>
            <a:pPr algn="just"/>
            <a:r>
              <a:rPr lang="en-US" dirty="0"/>
              <a:t>3.	Execute Test: Apply voltage and fine-tune to resonance</a:t>
            </a:r>
          </a:p>
          <a:p>
            <a:pPr algn="just"/>
            <a:r>
              <a:rPr lang="en-US" dirty="0"/>
              <a:t>4.	Observation: Monitor for PD and voltage breakdown</a:t>
            </a:r>
          </a:p>
          <a:p>
            <a:pPr algn="just"/>
            <a:r>
              <a:rPr lang="en-US" dirty="0"/>
              <a:t>5.	Shutdown: De-energize, disconnect, and finalize</a:t>
            </a:r>
          </a:p>
          <a:p>
            <a:pPr algn="just"/>
            <a:r>
              <a:rPr lang="en-US" dirty="0"/>
              <a:t>6.	Total duration typically spans between 2–3 hours, depending on conditions</a:t>
            </a:r>
          </a:p>
          <a:p>
            <a:pPr algn="just"/>
            <a:r>
              <a:rPr lang="en-US" dirty="0"/>
              <a:t>Figure 2 below shows the onsite set-up of the AC resonant set up system. The equipment is powered by 380V, and the control room is powered by the 220V. </a:t>
            </a:r>
            <a:endParaRPr lang="en-US" dirty="0" smtClean="0"/>
          </a:p>
          <a:p>
            <a:pPr algn="just"/>
            <a:endParaRPr lang="en-US" dirty="0"/>
          </a:p>
        </p:txBody>
      </p:sp>
      <p:pic>
        <p:nvPicPr>
          <p:cNvPr id="5" name="Picture 4"/>
          <p:cNvPicPr/>
          <p:nvPr/>
        </p:nvPicPr>
        <p:blipFill rotWithShape="1">
          <a:blip r:embed="rId4"/>
          <a:srcRect t="20794"/>
          <a:stretch/>
        </p:blipFill>
        <p:spPr bwMode="auto">
          <a:xfrm>
            <a:off x="2343703" y="3375720"/>
            <a:ext cx="3861787" cy="2037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76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Frequency </a:t>
            </a:r>
            <a:r>
              <a:rPr lang="en-US" b="1" dirty="0">
                <a:latin typeface="Arial" panose="020B0604020202020204" pitchFamily="34" charset="0"/>
                <a:cs typeface="Arial" panose="020B0604020202020204" pitchFamily="34" charset="0"/>
              </a:rPr>
              <a:t>and Duration</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308324"/>
          </a:xfrm>
          <a:prstGeom prst="rect">
            <a:avLst/>
          </a:prstGeom>
        </p:spPr>
        <p:txBody>
          <a:bodyPr wrap="square">
            <a:spAutoFit/>
          </a:bodyPr>
          <a:lstStyle/>
          <a:p>
            <a:pPr algn="just"/>
            <a:r>
              <a:rPr lang="en-US" dirty="0"/>
              <a:t>Typical test frequencies range from 20–300 Hz, with durations between 30–60 minutes depending on cable standards and voltage levels. Further, the standards also guide in terms of the duration and test voltage</a:t>
            </a:r>
            <a:r>
              <a:rPr lang="en-US" dirty="0" smtClean="0"/>
              <a:t>.</a:t>
            </a:r>
          </a:p>
          <a:p>
            <a:pPr algn="just"/>
            <a:endParaRPr lang="en-US" dirty="0"/>
          </a:p>
          <a:p>
            <a:pPr algn="just"/>
            <a:r>
              <a:rPr lang="en-US" dirty="0"/>
              <a:t>Key standards include:</a:t>
            </a:r>
          </a:p>
          <a:p>
            <a:pPr algn="just"/>
            <a:r>
              <a:rPr lang="en-US" dirty="0"/>
              <a:t>•	IEC 60502 2 (cables up to 170 kV)</a:t>
            </a:r>
          </a:p>
          <a:p>
            <a:pPr algn="just"/>
            <a:r>
              <a:rPr lang="en-US" dirty="0"/>
              <a:t>•	IEC 60840 / IEC 62067 (extruded cables above 170 kV)</a:t>
            </a:r>
          </a:p>
          <a:p>
            <a:pPr algn="just"/>
            <a:r>
              <a:rPr lang="en-US" dirty="0"/>
              <a:t>•	IEEE 400.3 / 400.4 (AC withstand testing guides) </a:t>
            </a:r>
          </a:p>
        </p:txBody>
      </p:sp>
    </p:spTree>
    <p:extLst>
      <p:ext uri="{BB962C8B-B14F-4D97-AF65-F5344CB8AC3E}">
        <p14:creationId xmlns:p14="http://schemas.microsoft.com/office/powerpoint/2010/main" val="1414103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On-site </a:t>
            </a:r>
            <a:r>
              <a:rPr lang="en-US" b="1" dirty="0">
                <a:latin typeface="Arial" panose="020B0604020202020204" pitchFamily="34" charset="0"/>
                <a:cs typeface="Arial" panose="020B0604020202020204" pitchFamily="34" charset="0"/>
              </a:rPr>
              <a:t>cable System Testing</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031325"/>
          </a:xfrm>
          <a:prstGeom prst="rect">
            <a:avLst/>
          </a:prstGeom>
        </p:spPr>
        <p:txBody>
          <a:bodyPr wrap="square">
            <a:spAutoFit/>
          </a:bodyPr>
          <a:lstStyle/>
          <a:p>
            <a:pPr algn="just"/>
            <a:r>
              <a:rPr lang="en-US" dirty="0"/>
              <a:t>The on-site testing, commonly used for after installation commissioning, and on-site validation of cable joints, terminations, and overall integrity. Effective across HV and EHV ranges (e.g., 66 kV–400 kV and beyond).  The setup on a high voltage circuit above 66kV, is performed in such a way that one phase of the system is connected to the test object (i.e., cable phase), grounded securely, and calibrated. Voltage is ramped up gradually while tuning for resonance, with tests often including withstand voltage, Tan Delta and PD measurement [4].</a:t>
            </a:r>
          </a:p>
        </p:txBody>
      </p:sp>
    </p:spTree>
    <p:extLst>
      <p:ext uri="{BB962C8B-B14F-4D97-AF65-F5344CB8AC3E}">
        <p14:creationId xmlns:p14="http://schemas.microsoft.com/office/powerpoint/2010/main" val="2283564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Partial </a:t>
            </a:r>
            <a:r>
              <a:rPr lang="en-US" b="1" dirty="0">
                <a:latin typeface="Arial" panose="020B0604020202020204" pitchFamily="34" charset="0"/>
                <a:cs typeface="Arial" panose="020B0604020202020204" pitchFamily="34" charset="0"/>
              </a:rPr>
              <a:t>Discharge (PD) Testing</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923330"/>
          </a:xfrm>
          <a:prstGeom prst="rect">
            <a:avLst/>
          </a:prstGeom>
        </p:spPr>
        <p:txBody>
          <a:bodyPr wrap="square">
            <a:spAutoFit/>
          </a:bodyPr>
          <a:lstStyle/>
          <a:p>
            <a:pPr algn="just"/>
            <a:r>
              <a:rPr lang="en-US" dirty="0"/>
              <a:t>Combining AC resonant withstand testing with PD measurements enhances the detection of weak spots in XLPE cable accessories. PD diagnostics with resonance tuning helps detect early defects before failures. </a:t>
            </a:r>
          </a:p>
        </p:txBody>
      </p:sp>
    </p:spTree>
    <p:extLst>
      <p:ext uri="{BB962C8B-B14F-4D97-AF65-F5344CB8AC3E}">
        <p14:creationId xmlns:p14="http://schemas.microsoft.com/office/powerpoint/2010/main" val="668729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Mobile </a:t>
            </a:r>
            <a:r>
              <a:rPr lang="en-US" b="1" dirty="0">
                <a:latin typeface="Arial" panose="020B0604020202020204" pitchFamily="34" charset="0"/>
                <a:cs typeface="Arial" panose="020B0604020202020204" pitchFamily="34" charset="0"/>
              </a:rPr>
              <a:t>/ Field Testing Systems</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1477328"/>
          </a:xfrm>
          <a:prstGeom prst="rect">
            <a:avLst/>
          </a:prstGeom>
        </p:spPr>
        <p:txBody>
          <a:bodyPr wrap="square">
            <a:spAutoFit/>
          </a:bodyPr>
          <a:lstStyle/>
          <a:p>
            <a:pPr algn="just"/>
            <a:r>
              <a:rPr lang="en-US" dirty="0"/>
              <a:t>Mobile, variable-frequency resonant systems have been deployed across SA, testing several cable systems of different insulation types (XLPE) on-site with documented success.  The AC resonant test system with variable frequency generates a practically infinitely variable AC test voltage against earth for testing of XLPE cable, switchgear and the other capacitive test objects.</a:t>
            </a:r>
          </a:p>
        </p:txBody>
      </p:sp>
    </p:spTree>
    <p:extLst>
      <p:ext uri="{BB962C8B-B14F-4D97-AF65-F5344CB8AC3E}">
        <p14:creationId xmlns:p14="http://schemas.microsoft.com/office/powerpoint/2010/main" val="173859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Comparative </a:t>
            </a:r>
            <a:r>
              <a:rPr lang="en-US" b="1" dirty="0">
                <a:latin typeface="Arial" panose="020B0604020202020204" pitchFamily="34" charset="0"/>
                <a:cs typeface="Arial" panose="020B0604020202020204" pitchFamily="34" charset="0"/>
              </a:rPr>
              <a:t>Advantages</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308324"/>
          </a:xfrm>
          <a:prstGeom prst="rect">
            <a:avLst/>
          </a:prstGeom>
        </p:spPr>
        <p:txBody>
          <a:bodyPr wrap="square">
            <a:spAutoFit/>
          </a:bodyPr>
          <a:lstStyle/>
          <a:p>
            <a:pPr algn="just"/>
            <a:r>
              <a:rPr lang="en-US" dirty="0"/>
              <a:t>Compared to VLF testing (0.1 Hz), DC , or power-frequency AC testing</a:t>
            </a:r>
            <a:r>
              <a:rPr lang="en-US" dirty="0" smtClean="0"/>
              <a:t>:</a:t>
            </a:r>
          </a:p>
          <a:p>
            <a:pPr algn="just"/>
            <a:endParaRPr lang="en-US" dirty="0"/>
          </a:p>
          <a:p>
            <a:pPr marL="285750" indent="-285750" algn="just">
              <a:buFont typeface="Arial" panose="020B0604020202020204" pitchFamily="34" charset="0"/>
              <a:buChar char="•"/>
            </a:pPr>
            <a:r>
              <a:rPr lang="en-US" dirty="0" smtClean="0"/>
              <a:t>Very </a:t>
            </a:r>
            <a:r>
              <a:rPr lang="en-US" dirty="0"/>
              <a:t>low frequency (VLF): Portable but arguably not representative for HV, less effective for XLPE. </a:t>
            </a:r>
          </a:p>
          <a:p>
            <a:pPr marL="285750" indent="-285750" algn="just">
              <a:buFont typeface="Arial" panose="020B0604020202020204" pitchFamily="34" charset="0"/>
              <a:buChar char="•"/>
            </a:pPr>
            <a:r>
              <a:rPr lang="en-US" dirty="0" smtClean="0"/>
              <a:t>DC</a:t>
            </a:r>
            <a:r>
              <a:rPr lang="en-US" dirty="0"/>
              <a:t>: Cheap and simple, but may damage polymer insulation and not reliable for modern cables. </a:t>
            </a:r>
          </a:p>
          <a:p>
            <a:pPr marL="285750" indent="-285750" algn="just">
              <a:buFont typeface="Arial" panose="020B0604020202020204" pitchFamily="34" charset="0"/>
              <a:buChar char="•"/>
            </a:pPr>
            <a:r>
              <a:rPr lang="en-US" dirty="0" smtClean="0"/>
              <a:t>Power system </a:t>
            </a:r>
            <a:r>
              <a:rPr lang="en-US" dirty="0"/>
              <a:t>Frequency AC: Realistic waveform but demands enormous power sources, not practical on-site.</a:t>
            </a:r>
          </a:p>
        </p:txBody>
      </p:sp>
    </p:spTree>
    <p:extLst>
      <p:ext uri="{BB962C8B-B14F-4D97-AF65-F5344CB8AC3E}">
        <p14:creationId xmlns:p14="http://schemas.microsoft.com/office/powerpoint/2010/main" val="230841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7" y="428179"/>
            <a:ext cx="523782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system benefits and Challenges</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3970318"/>
          </a:xfrm>
          <a:prstGeom prst="rect">
            <a:avLst/>
          </a:prstGeom>
        </p:spPr>
        <p:txBody>
          <a:bodyPr wrap="square">
            <a:spAutoFit/>
          </a:bodyPr>
          <a:lstStyle/>
          <a:p>
            <a:pPr algn="just"/>
            <a:r>
              <a:rPr lang="en-US" dirty="0" smtClean="0"/>
              <a:t>Advantages</a:t>
            </a:r>
          </a:p>
          <a:p>
            <a:pPr algn="just"/>
            <a:endParaRPr lang="en-US" dirty="0"/>
          </a:p>
          <a:p>
            <a:pPr algn="just"/>
            <a:r>
              <a:rPr lang="en-US" dirty="0"/>
              <a:t>•	Efficient: High voltage with minimal power consumption.</a:t>
            </a:r>
          </a:p>
          <a:p>
            <a:pPr algn="just"/>
            <a:r>
              <a:rPr lang="en-US" dirty="0"/>
              <a:t>•	Accurate: Pure sine wave with fine control improves result fidelity.</a:t>
            </a:r>
          </a:p>
          <a:p>
            <a:pPr algn="just"/>
            <a:r>
              <a:rPr lang="en-US" dirty="0"/>
              <a:t>•	Safe: Rapid fault detection limits energy during breakdowns.</a:t>
            </a:r>
          </a:p>
          <a:p>
            <a:pPr algn="just"/>
            <a:r>
              <a:rPr lang="en-US" dirty="0"/>
              <a:t>•	Flexible: Adjustable frequency suits loads of varying capacitance</a:t>
            </a:r>
            <a:r>
              <a:rPr lang="en-US" dirty="0" smtClean="0"/>
              <a:t>.</a:t>
            </a:r>
          </a:p>
          <a:p>
            <a:pPr algn="just"/>
            <a:endParaRPr lang="en-US" dirty="0"/>
          </a:p>
          <a:p>
            <a:pPr algn="just"/>
            <a:r>
              <a:rPr lang="en-US" dirty="0" smtClean="0"/>
              <a:t>Challenges</a:t>
            </a:r>
          </a:p>
          <a:p>
            <a:pPr algn="just"/>
            <a:endParaRPr lang="en-US" dirty="0"/>
          </a:p>
          <a:p>
            <a:pPr algn="just"/>
            <a:r>
              <a:rPr lang="en-US" dirty="0"/>
              <a:t>•	Higher costs: </a:t>
            </a:r>
            <a:r>
              <a:rPr lang="en-US" dirty="0" smtClean="0"/>
              <a:t>But better </a:t>
            </a:r>
            <a:r>
              <a:rPr lang="en-US" dirty="0"/>
              <a:t>efficiency and cost savings </a:t>
            </a:r>
            <a:r>
              <a:rPr lang="en-US" dirty="0" smtClean="0"/>
              <a:t>.</a:t>
            </a:r>
            <a:endParaRPr lang="en-US" dirty="0"/>
          </a:p>
          <a:p>
            <a:pPr algn="just"/>
            <a:r>
              <a:rPr lang="en-US" dirty="0"/>
              <a:t>•	Technical complexity: Requires tuning to resonance and skilled operators.</a:t>
            </a:r>
          </a:p>
          <a:p>
            <a:pPr algn="just"/>
            <a:r>
              <a:rPr lang="en-US" dirty="0"/>
              <a:t>•	Setup sensitivity: Grounding and connection details must be precise.</a:t>
            </a:r>
          </a:p>
          <a:p>
            <a:pPr algn="just"/>
            <a:r>
              <a:rPr lang="en-US" dirty="0"/>
              <a:t>•	PD measurement: Skill is required in the interpretation of PD patterns where problematic PD is present.</a:t>
            </a:r>
          </a:p>
        </p:txBody>
      </p:sp>
    </p:spTree>
    <p:extLst>
      <p:ext uri="{BB962C8B-B14F-4D97-AF65-F5344CB8AC3E}">
        <p14:creationId xmlns:p14="http://schemas.microsoft.com/office/powerpoint/2010/main" val="2123462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7" y="428179"/>
            <a:ext cx="523782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Conclusion</a:t>
            </a:r>
          </a:p>
        </p:txBody>
      </p:sp>
      <p:sp>
        <p:nvSpPr>
          <p:cNvPr id="3" name="Rectangle 2"/>
          <p:cNvSpPr/>
          <p:nvPr/>
        </p:nvSpPr>
        <p:spPr>
          <a:xfrm>
            <a:off x="346229" y="1163259"/>
            <a:ext cx="8655728" cy="3693319"/>
          </a:xfrm>
          <a:prstGeom prst="rect">
            <a:avLst/>
          </a:prstGeom>
        </p:spPr>
        <p:txBody>
          <a:bodyPr wrap="square">
            <a:spAutoFit/>
          </a:bodyPr>
          <a:lstStyle/>
          <a:p>
            <a:pPr algn="just"/>
            <a:r>
              <a:rPr lang="en-US" dirty="0"/>
              <a:t>The AC resonant test systems represent a cornerstone of smart grid innovation, that provide an advanced, efficient, and widely adopted solution for high voltage (HV) and extra-high voltage (EHV) cable testing, particularly for long, high-capacitance systems such as XLPE cables. The AC resonant test systems enable precise, safe, and cost-effective dielectric testing during commissioning and diagnostics, adhering to established industry standards and delivering proven field performance. In addition, by ensuring a balance of accuracy, efficiency, safety, and diagnostic capability, the AC resonant test systems play a pivotal role in enhancing grid reliability and asset management. The system further ensures the long-term performance of HV and EHV cables, detecting insulation weaknesses before they escalate into costly failures. As power networks evolve into more complex and interconnected smart grids, the AC resonant test systems will remain critical in supporting resilient, efficient, and sustainable energy infrastructure, enabling proactive maintenance and optimized grid performance.</a:t>
            </a:r>
          </a:p>
        </p:txBody>
      </p:sp>
    </p:spTree>
    <p:extLst>
      <p:ext uri="{BB962C8B-B14F-4D97-AF65-F5344CB8AC3E}">
        <p14:creationId xmlns:p14="http://schemas.microsoft.com/office/powerpoint/2010/main" val="4209443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7" y="428179"/>
            <a:ext cx="5237825" cy="36933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Acknwledgement</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1200329"/>
          </a:xfrm>
          <a:prstGeom prst="rect">
            <a:avLst/>
          </a:prstGeom>
        </p:spPr>
        <p:txBody>
          <a:bodyPr wrap="square">
            <a:spAutoFit/>
          </a:bodyPr>
          <a:lstStyle/>
          <a:p>
            <a:r>
              <a:rPr lang="en-US" dirty="0"/>
              <a:t>We express our sincere gratitude to Mr. J. Wang, CEO of Aberdare Cables, Mr. M. Matla, Executive Director, Mr. J. Song, and Mr. A. Teladia for their invaluable contributions and unwavering support in the development of this paper. Their expertise and encouragement have been instrumental in its success.</a:t>
            </a:r>
          </a:p>
        </p:txBody>
      </p:sp>
    </p:spTree>
    <p:extLst>
      <p:ext uri="{BB962C8B-B14F-4D97-AF65-F5344CB8AC3E}">
        <p14:creationId xmlns:p14="http://schemas.microsoft.com/office/powerpoint/2010/main" val="3208674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7" y="428179"/>
            <a:ext cx="523782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References</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862322"/>
          </a:xfrm>
          <a:prstGeom prst="rect">
            <a:avLst/>
          </a:prstGeom>
        </p:spPr>
        <p:txBody>
          <a:bodyPr wrap="square">
            <a:spAutoFit/>
          </a:bodyPr>
          <a:lstStyle/>
          <a:p>
            <a:pPr algn="just"/>
            <a:r>
              <a:rPr lang="en-US" dirty="0"/>
              <a:t>[1] International </a:t>
            </a:r>
            <a:r>
              <a:rPr lang="en-US" dirty="0" smtClean="0"/>
              <a:t>Electro technical </a:t>
            </a:r>
            <a:r>
              <a:rPr lang="en-US" dirty="0"/>
              <a:t>Commission, “Power cables with extruded insulation and their accessories for rated voltages above 30 kV (Um = 36 kV) up to 150 kV (Um = 170 kV) – Test methods and requirements,” IEC 60840:2011, 2011.</a:t>
            </a:r>
          </a:p>
          <a:p>
            <a:pPr algn="just"/>
            <a:r>
              <a:rPr lang="en-US" dirty="0"/>
              <a:t>[2] International </a:t>
            </a:r>
            <a:r>
              <a:rPr lang="en-US" dirty="0" err="1"/>
              <a:t>Electrotechnical</a:t>
            </a:r>
            <a:r>
              <a:rPr lang="en-US" dirty="0"/>
              <a:t> Commission, “Power cables with extruded insulation and their accessories for rated voltages above 150 kV (Um &gt; 150 kV) up to 500 kV (Um ≤ 550 kV) – Test methods and requirements,” IEC 62067:2020, 2020.</a:t>
            </a:r>
          </a:p>
          <a:p>
            <a:pPr algn="just"/>
            <a:r>
              <a:rPr lang="en-US" dirty="0"/>
              <a:t>[3] CIGRE Working Group B1.21, “Field experience with insulation diagnosis on service-aged power cables,” CIGRE Technical Brochure 358, 2008.</a:t>
            </a:r>
          </a:p>
          <a:p>
            <a:pPr algn="just"/>
            <a:r>
              <a:rPr lang="en-US" dirty="0"/>
              <a:t>[4] IEEE Power and Energy Society, “Guide for field testing and evaluation of the insulation of shielded power cable systems rated 5 kV and above,” IEEE </a:t>
            </a:r>
            <a:r>
              <a:rPr lang="en-US" dirty="0" err="1"/>
              <a:t>Std</a:t>
            </a:r>
            <a:r>
              <a:rPr lang="en-US" dirty="0"/>
              <a:t> 400-2022, 2022.</a:t>
            </a:r>
          </a:p>
        </p:txBody>
      </p:sp>
    </p:spTree>
    <p:extLst>
      <p:ext uri="{BB962C8B-B14F-4D97-AF65-F5344CB8AC3E}">
        <p14:creationId xmlns:p14="http://schemas.microsoft.com/office/powerpoint/2010/main" val="342271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Introduction</a:t>
            </a:r>
          </a:p>
        </p:txBody>
      </p:sp>
      <p:sp>
        <p:nvSpPr>
          <p:cNvPr id="3" name="Rectangle 2"/>
          <p:cNvSpPr/>
          <p:nvPr/>
        </p:nvSpPr>
        <p:spPr>
          <a:xfrm>
            <a:off x="346229" y="1163259"/>
            <a:ext cx="8655728" cy="2862322"/>
          </a:xfrm>
          <a:prstGeom prst="rect">
            <a:avLst/>
          </a:prstGeom>
        </p:spPr>
        <p:txBody>
          <a:bodyPr wrap="square">
            <a:spAutoFit/>
          </a:bodyPr>
          <a:lstStyle/>
          <a:p>
            <a:pPr algn="just"/>
            <a:r>
              <a:rPr lang="en-US" dirty="0"/>
              <a:t>The High voltage (HV) cable testing is essential for ensuring dielectric integrity during commissioning (post-installation) and for assessing aging or in-service cable conditions. The olden methods such as the DC or power-frequency system voltage AC tests face challenges, especially for long, high-capacitance cables, due to the enormous power they require. AC resonant test systems address this by exploiting resonance to efficiently </a:t>
            </a:r>
            <a:endParaRPr lang="en-US" dirty="0" smtClean="0"/>
          </a:p>
          <a:p>
            <a:pPr algn="just"/>
            <a:r>
              <a:rPr lang="en-US" dirty="0" smtClean="0"/>
              <a:t>generate </a:t>
            </a:r>
            <a:r>
              <a:rPr lang="en-US" dirty="0"/>
              <a:t>high voltages with much lower input power.</a:t>
            </a:r>
          </a:p>
          <a:p>
            <a:pPr algn="just"/>
            <a:r>
              <a:rPr lang="en-US" dirty="0"/>
              <a:t>The purpose of this discuss is to highlight the importance of the high voltage cable testing, because over time, cable insulation can degrade due to, thermal aging, moisture ingress and electrical stress. Therefore, High voltage testing can expose weak spots or faults in the insulation before they cause catastrophic failures.</a:t>
            </a:r>
          </a:p>
        </p:txBody>
      </p:sp>
    </p:spTree>
    <p:extLst>
      <p:ext uri="{BB962C8B-B14F-4D97-AF65-F5344CB8AC3E}">
        <p14:creationId xmlns:p14="http://schemas.microsoft.com/office/powerpoint/2010/main" val="81114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7" y="428179"/>
            <a:ext cx="4589755" cy="369332"/>
          </a:xfrm>
          <a:prstGeom prst="rect">
            <a:avLst/>
          </a:prstGeom>
          <a:noFill/>
        </p:spPr>
        <p:txBody>
          <a:bodyPr wrap="square" rtlCol="0">
            <a:spAutoFit/>
          </a:bodyPr>
          <a:lstStyle/>
          <a:p>
            <a:pPr lvl="0"/>
            <a:r>
              <a:rPr lang="en-US" b="1" dirty="0" smtClean="0"/>
              <a:t>Visual Analysis of the </a:t>
            </a:r>
            <a:r>
              <a:rPr lang="en-US" b="1" dirty="0" smtClean="0"/>
              <a:t>System Breakdown</a:t>
            </a:r>
            <a:endParaRPr lang="en-US" dirty="0"/>
          </a:p>
        </p:txBody>
      </p:sp>
      <p:sp>
        <p:nvSpPr>
          <p:cNvPr id="3" name="Rectangle 2"/>
          <p:cNvSpPr/>
          <p:nvPr/>
        </p:nvSpPr>
        <p:spPr>
          <a:xfrm>
            <a:off x="390617" y="4325546"/>
            <a:ext cx="8655728" cy="369332"/>
          </a:xfrm>
          <a:prstGeom prst="rect">
            <a:avLst/>
          </a:prstGeom>
        </p:spPr>
        <p:txBody>
          <a:bodyPr wrap="square">
            <a:spAutoFit/>
          </a:bodyPr>
          <a:lstStyle/>
          <a:p>
            <a:pPr algn="just"/>
            <a:r>
              <a:rPr lang="en-US" dirty="0" smtClean="0"/>
              <a:t>Break down at the termination</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20" y="979404"/>
            <a:ext cx="2509606" cy="33461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560" y="888458"/>
            <a:ext cx="2733212" cy="334614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5498" y="888457"/>
            <a:ext cx="2633339" cy="3430331"/>
          </a:xfrm>
          <a:prstGeom prst="rect">
            <a:avLst/>
          </a:prstGeom>
        </p:spPr>
      </p:pic>
    </p:spTree>
    <p:extLst>
      <p:ext uri="{BB962C8B-B14F-4D97-AF65-F5344CB8AC3E}">
        <p14:creationId xmlns:p14="http://schemas.microsoft.com/office/powerpoint/2010/main" val="3844308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pPr lvl="0"/>
            <a:r>
              <a:rPr lang="en-US" b="1" dirty="0"/>
              <a:t>The Concept of AC Resonant Testing</a:t>
            </a:r>
            <a:endParaRPr lang="en-US" dirty="0"/>
          </a:p>
        </p:txBody>
      </p:sp>
      <p:sp>
        <p:nvSpPr>
          <p:cNvPr id="3" name="Rectangle 2"/>
          <p:cNvSpPr/>
          <p:nvPr/>
        </p:nvSpPr>
        <p:spPr>
          <a:xfrm>
            <a:off x="346229" y="1163259"/>
            <a:ext cx="8655728" cy="1200329"/>
          </a:xfrm>
          <a:prstGeom prst="rect">
            <a:avLst/>
          </a:prstGeom>
        </p:spPr>
        <p:txBody>
          <a:bodyPr wrap="square">
            <a:spAutoFit/>
          </a:bodyPr>
          <a:lstStyle/>
          <a:p>
            <a:pPr algn="just"/>
            <a:r>
              <a:rPr lang="en-US" dirty="0"/>
              <a:t>The AC resonant testing is a high voltage testing leverages the principle of resonance in an AC circuit to generate high voltages efficiently with minimal power input. Therefore, for the HV circuits like 132kV cables, the test object itself forms part of the resonant circuit, ensuring a high-voltage output with low input current and reduced risk of damage. </a:t>
            </a:r>
          </a:p>
        </p:txBody>
      </p:sp>
    </p:spTree>
    <p:extLst>
      <p:ext uri="{BB962C8B-B14F-4D97-AF65-F5344CB8AC3E}">
        <p14:creationId xmlns:p14="http://schemas.microsoft.com/office/powerpoint/2010/main" val="3158591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Resonance in LC Circuit</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862322"/>
          </a:xfrm>
          <a:prstGeom prst="rect">
            <a:avLst/>
          </a:prstGeom>
        </p:spPr>
        <p:txBody>
          <a:bodyPr wrap="square">
            <a:spAutoFit/>
          </a:bodyPr>
          <a:lstStyle/>
          <a:p>
            <a:pPr algn="just"/>
            <a:r>
              <a:rPr lang="en-US" dirty="0"/>
              <a:t>When the system is at resonance, the inductive reactance (L) equals the capacitive reactance (C) of the cable system, producing voltage magnification with minimal input power. </a:t>
            </a:r>
          </a:p>
          <a:p>
            <a:pPr algn="just"/>
            <a:r>
              <a:rPr lang="en-US" dirty="0"/>
              <a:t>SANS/IEC 60840 (the international standard for high voltage cables between 150kV and 500kV) and  SANS/IEC 62067 (the international standard for high voltage cables between 150kV and 500kV) outline the power frequency at which the site testing (after installation) should be performed at as 20 – 300 Hz [1].</a:t>
            </a:r>
          </a:p>
          <a:p>
            <a:pPr algn="just"/>
            <a:r>
              <a:rPr lang="en-US" dirty="0"/>
              <a:t>The test results performed at power frequency can be considered representative of real conditions. This is specially true when considering the influence of the waveform on the breakdown voltage.</a:t>
            </a:r>
          </a:p>
        </p:txBody>
      </p:sp>
    </p:spTree>
    <p:extLst>
      <p:ext uri="{BB962C8B-B14F-4D97-AF65-F5344CB8AC3E}">
        <p14:creationId xmlns:p14="http://schemas.microsoft.com/office/powerpoint/2010/main" val="405747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526445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Voltage Amplification and Power Efficiency</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1754326"/>
          </a:xfrm>
          <a:prstGeom prst="rect">
            <a:avLst/>
          </a:prstGeom>
        </p:spPr>
        <p:txBody>
          <a:bodyPr wrap="square">
            <a:spAutoFit/>
          </a:bodyPr>
          <a:lstStyle/>
          <a:p>
            <a:pPr algn="just"/>
            <a:r>
              <a:rPr lang="en-US" dirty="0"/>
              <a:t>Resonance allows the system to use just a fraction (5–10%) of the power needed compared to conventional methods like DC</a:t>
            </a:r>
            <a:r>
              <a:rPr lang="en-US" dirty="0" smtClean="0"/>
              <a:t>, and </a:t>
            </a:r>
            <a:r>
              <a:rPr lang="en-US" dirty="0"/>
              <a:t>AC at power frequency. For example, the testing of a 220 kV XLPE cable requiring 2,000 kVA by conventional means might only need 200 kVA using a resonant set-up. The availability of the system provides a good opportunity to perform best possible testing on the installation prior to energization and for future maintenance requirements [3].</a:t>
            </a:r>
          </a:p>
        </p:txBody>
      </p:sp>
    </p:spTree>
    <p:extLst>
      <p:ext uri="{BB962C8B-B14F-4D97-AF65-F5344CB8AC3E}">
        <p14:creationId xmlns:p14="http://schemas.microsoft.com/office/powerpoint/2010/main" val="2408669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System </a:t>
            </a:r>
            <a:r>
              <a:rPr lang="en-US" b="1" dirty="0">
                <a:latin typeface="Arial" panose="020B0604020202020204" pitchFamily="34" charset="0"/>
                <a:cs typeface="Arial" panose="020B0604020202020204" pitchFamily="34" charset="0"/>
              </a:rPr>
              <a:t>Components and Setup</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1754326"/>
          </a:xfrm>
          <a:prstGeom prst="rect">
            <a:avLst/>
          </a:prstGeom>
        </p:spPr>
        <p:txBody>
          <a:bodyPr wrap="square">
            <a:spAutoFit/>
          </a:bodyPr>
          <a:lstStyle/>
          <a:p>
            <a:pPr algn="just"/>
            <a:r>
              <a:rPr lang="en-US" dirty="0"/>
              <a:t>•	Variable-frequency power supply: 20–300 Hz typical range</a:t>
            </a:r>
          </a:p>
          <a:p>
            <a:pPr algn="just"/>
            <a:r>
              <a:rPr lang="en-US" dirty="0"/>
              <a:t>•	Excitation transformer: to raise voltage to the appropriate level</a:t>
            </a:r>
          </a:p>
          <a:p>
            <a:pPr algn="just"/>
            <a:r>
              <a:rPr lang="en-US" dirty="0"/>
              <a:t>•	HV reactor (inductor): tunes system to match cable’s capacitance</a:t>
            </a:r>
          </a:p>
          <a:p>
            <a:pPr algn="just"/>
            <a:r>
              <a:rPr lang="en-US" dirty="0"/>
              <a:t>•	Capacitive divider and measuring instruments: for voltage monitoring</a:t>
            </a:r>
          </a:p>
          <a:p>
            <a:pPr algn="just"/>
            <a:r>
              <a:rPr lang="en-US" dirty="0"/>
              <a:t>•	Optional diagnostic tools: partial discharge (PD) detectors, </a:t>
            </a:r>
            <a:r>
              <a:rPr lang="en-US" dirty="0" err="1"/>
              <a:t>oscillographs</a:t>
            </a:r>
            <a:r>
              <a:rPr lang="en-US" dirty="0"/>
              <a:t> and </a:t>
            </a:r>
            <a:r>
              <a:rPr lang="en-US" dirty="0" smtClean="0"/>
              <a:t>recorders</a:t>
            </a:r>
          </a:p>
          <a:p>
            <a:pPr algn="just"/>
            <a:endParaRPr lang="en-US" dirty="0"/>
          </a:p>
        </p:txBody>
      </p:sp>
      <p:pic>
        <p:nvPicPr>
          <p:cNvPr id="5" name="Content Placeholder 3"/>
          <p:cNvPicPr/>
          <p:nvPr/>
        </p:nvPicPr>
        <p:blipFill>
          <a:blip r:embed="rId4"/>
          <a:stretch>
            <a:fillRect/>
          </a:stretch>
        </p:blipFill>
        <p:spPr bwMode="auto">
          <a:xfrm>
            <a:off x="1402672" y="2633499"/>
            <a:ext cx="4982412" cy="2708521"/>
          </a:xfrm>
          <a:prstGeom prst="rect">
            <a:avLst/>
          </a:prstGeom>
          <a:noFill/>
          <a:ln>
            <a:noFill/>
          </a:ln>
        </p:spPr>
      </p:pic>
    </p:spTree>
    <p:extLst>
      <p:ext uri="{BB962C8B-B14F-4D97-AF65-F5344CB8AC3E}">
        <p14:creationId xmlns:p14="http://schemas.microsoft.com/office/powerpoint/2010/main" val="2077717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369189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System </a:t>
            </a:r>
            <a:r>
              <a:rPr lang="en-US" b="1" dirty="0">
                <a:latin typeface="Arial" panose="020B0604020202020204" pitchFamily="34" charset="0"/>
                <a:cs typeface="Arial" panose="020B0604020202020204" pitchFamily="34" charset="0"/>
              </a:rPr>
              <a:t>Setup &amp; Safety</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1200329"/>
          </a:xfrm>
          <a:prstGeom prst="rect">
            <a:avLst/>
          </a:prstGeom>
        </p:spPr>
        <p:txBody>
          <a:bodyPr wrap="square">
            <a:spAutoFit/>
          </a:bodyPr>
          <a:lstStyle/>
          <a:p>
            <a:pPr algn="just"/>
            <a:r>
              <a:rPr lang="en-US" dirty="0"/>
              <a:t>Cable system configuration varies based on voltage/capacitance but often includes reactors, transformer, and safety grounding points. The on-site setups require strict grounding, minimized lead lengths, and stable input power.  Resonant systems collapse instantly upon breakdown, restricting fault energy which then enhance safety.</a:t>
            </a:r>
          </a:p>
        </p:txBody>
      </p:sp>
    </p:spTree>
    <p:extLst>
      <p:ext uri="{BB962C8B-B14F-4D97-AF65-F5344CB8AC3E}">
        <p14:creationId xmlns:p14="http://schemas.microsoft.com/office/powerpoint/2010/main" val="400748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275208" y="428179"/>
            <a:ext cx="601906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Testing </a:t>
            </a:r>
            <a:r>
              <a:rPr lang="en-US" b="1" dirty="0">
                <a:latin typeface="Arial" panose="020B0604020202020204" pitchFamily="34" charset="0"/>
                <a:cs typeface="Arial" panose="020B0604020202020204" pitchFamily="34" charset="0"/>
              </a:rPr>
              <a:t>Requirements as per the standards</a:t>
            </a:r>
            <a:endParaRPr lang="en-US" b="1" dirty="0" smtClean="0">
              <a:latin typeface="Arial" panose="020B0604020202020204" pitchFamily="34" charset="0"/>
              <a:cs typeface="Arial" panose="020B0604020202020204" pitchFamily="34" charset="0"/>
            </a:endParaRPr>
          </a:p>
        </p:txBody>
      </p:sp>
      <p:sp>
        <p:nvSpPr>
          <p:cNvPr id="3" name="Rectangle 2"/>
          <p:cNvSpPr/>
          <p:nvPr/>
        </p:nvSpPr>
        <p:spPr>
          <a:xfrm>
            <a:off x="346229" y="1163259"/>
            <a:ext cx="8655728" cy="2862322"/>
          </a:xfrm>
          <a:prstGeom prst="rect">
            <a:avLst/>
          </a:prstGeom>
        </p:spPr>
        <p:txBody>
          <a:bodyPr wrap="square">
            <a:spAutoFit/>
          </a:bodyPr>
          <a:lstStyle/>
          <a:p>
            <a:pPr algn="just"/>
            <a:r>
              <a:rPr lang="en-US" dirty="0"/>
              <a:t>Testing requirements are governed by industry standards such as IEC, IEEE, ICEA, and AEIC, and vary depending on the cable type, voltage rating, and application (e.g., new installations, commissioning, or maintenance) [2].</a:t>
            </a:r>
          </a:p>
          <a:p>
            <a:pPr algn="just"/>
            <a:r>
              <a:rPr lang="en-US" dirty="0"/>
              <a:t>A recent increase in the number of breakdowns during the high voltage commissioning test highlights the necessity of a well-designed voltage withstand test as a main filter of the on-site workmanship. </a:t>
            </a:r>
          </a:p>
          <a:p>
            <a:pPr algn="just"/>
            <a:endParaRPr lang="en-US" dirty="0"/>
          </a:p>
          <a:p>
            <a:pPr algn="just"/>
            <a:r>
              <a:rPr lang="en-US" dirty="0"/>
              <a:t>Benchmark [1]:</a:t>
            </a:r>
          </a:p>
          <a:p>
            <a:pPr algn="just"/>
            <a:r>
              <a:rPr lang="en-US" dirty="0"/>
              <a:t>•	Voltage withstand (1.73U0)</a:t>
            </a:r>
          </a:p>
          <a:p>
            <a:pPr algn="just"/>
            <a:r>
              <a:rPr lang="en-US" dirty="0"/>
              <a:t>•	PD Free at 1.5 U0 after 1 </a:t>
            </a:r>
            <a:r>
              <a:rPr lang="en-US" dirty="0" err="1"/>
              <a:t>hr</a:t>
            </a:r>
            <a:r>
              <a:rPr lang="en-US" dirty="0"/>
              <a:t> voltage test </a:t>
            </a:r>
          </a:p>
        </p:txBody>
      </p:sp>
    </p:spTree>
    <p:extLst>
      <p:ext uri="{BB962C8B-B14F-4D97-AF65-F5344CB8AC3E}">
        <p14:creationId xmlns:p14="http://schemas.microsoft.com/office/powerpoint/2010/main" val="3395181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4EE08C80-CAFE-4256-B7DD-731DE05B3ABA}">
  <ds:schemaRefs>
    <ds:schemaRef ds:uri="http://schemas.microsoft.com/sharepoint/v3/contenttype/forms"/>
  </ds:schemaRefs>
</ds:datastoreItem>
</file>

<file path=customXml/itemProps2.xml><?xml version="1.0" encoding="utf-8"?>
<ds:datastoreItem xmlns:ds="http://schemas.openxmlformats.org/officeDocument/2006/customXml" ds:itemID="{0916D763-064C-4618-8043-9E4E87EBFB5A}">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2cbf3bcb-b53f-40ae-9a8b-f89a0694648c"/>
    <ds:schemaRef ds:uri="http://purl.org/dc/terms/"/>
    <ds:schemaRef ds:uri="6ec8e17d-ae70-4a68-a6f2-db4d9035aa92"/>
    <ds:schemaRef ds:uri="http://purl.org/dc/dcmitype/"/>
    <ds:schemaRef ds:uri="6cd347a1-3f35-4331-895e-b3aa13c5e28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9D4BA69-6D9D-4EF0-8C3B-6F07C95909F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2959</TotalTime>
  <Words>1715</Words>
  <Application>Microsoft Office PowerPoint</Application>
  <PresentationFormat>On-screen Show (4:3)</PresentationFormat>
  <Paragraphs>103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Rendani Mutepe</cp:lastModifiedBy>
  <cp:revision>95</cp:revision>
  <dcterms:created xsi:type="dcterms:W3CDTF">2018-11-08T10:23:44Z</dcterms:created>
  <dcterms:modified xsi:type="dcterms:W3CDTF">2025-10-05T12:56:50Z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