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25"/>
  </p:notesMasterIdLst>
  <p:sldIdLst>
    <p:sldId id="2577" r:id="rId6"/>
    <p:sldId id="2590" r:id="rId7"/>
    <p:sldId id="2581" r:id="rId8"/>
    <p:sldId id="2601" r:id="rId9"/>
    <p:sldId id="2588" r:id="rId10"/>
    <p:sldId id="2595" r:id="rId11"/>
    <p:sldId id="2586" r:id="rId12"/>
    <p:sldId id="2585" r:id="rId13"/>
    <p:sldId id="2589" r:id="rId14"/>
    <p:sldId id="2584" r:id="rId15"/>
    <p:sldId id="2604" r:id="rId16"/>
    <p:sldId id="2596" r:id="rId17"/>
    <p:sldId id="2597" r:id="rId18"/>
    <p:sldId id="2599" r:id="rId19"/>
    <p:sldId id="2598" r:id="rId20"/>
    <p:sldId id="2580" r:id="rId21"/>
    <p:sldId id="2600" r:id="rId22"/>
    <p:sldId id="2603" r:id="rId23"/>
    <p:sldId id="25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B75"/>
    <a:srgbClr val="C2D1D4"/>
    <a:srgbClr val="DFE0DA"/>
    <a:srgbClr val="BBB76F"/>
    <a:srgbClr val="92B4BE"/>
    <a:srgbClr val="13313A"/>
    <a:srgbClr val="D2B42A"/>
    <a:srgbClr val="F2F2F2"/>
    <a:srgbClr val="D3CDBD"/>
    <a:srgbClr val="627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04" autoAdjust="0"/>
  </p:normalViewPr>
  <p:slideViewPr>
    <p:cSldViewPr snapToGrid="0" snapToObjects="1">
      <p:cViewPr varScale="1">
        <p:scale>
          <a:sx n="62" d="100"/>
          <a:sy n="62" d="100"/>
        </p:scale>
        <p:origin x="1424" y="268"/>
      </p:cViewPr>
      <p:guideLst>
        <p:guide orient="horz" pos="2160"/>
        <p:guide pos="1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4A4E-9DE3-AC4D-8010-A3F550F6B9C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7B8B-25A7-9F4D-8A9E-A0167EBBF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46C76-5327-411E-0B9F-0F02F43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44D32-2256-FC66-3734-5783FBA6C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D34BA6-01A2-A863-C613-47DF7198F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9B254-100C-B839-B3AD-84A717BFB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8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A90F1-D186-435A-1052-30AB70FA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8E603-2953-4196-C9CF-AFCF8C711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2872A-6E2D-4226-5F14-A93951949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E933A-FCDB-AC1C-AE81-9A578DFC3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8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8711-D1D4-35D4-474B-4D7C1FA2D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3228C-A9EF-F68D-A9AF-2C627DF9C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0C9E5-2D7D-9B1C-8C92-6168D022F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7AEE-F291-A344-263E-62B0B45C1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9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52A9C-D780-A149-F7E2-6555EA1ED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41D68-7878-8943-D5CF-18E3CB780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1B5108-D6AB-3C73-D582-306458ACB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1575B-5E32-DD1F-73F1-2F2A3E5FB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1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0DA-4FE4-0576-D062-8BF996376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9DC44-7CB1-CEFF-9384-9DEF806E1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82C2C-74A5-C108-0AC3-AA250D3F0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CE41D-64F6-70EF-E6AC-1526B986C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6C2A-8132-F89D-A4C7-4211117A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ACE02-0E5E-7BC2-D189-030DE2A4E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8D648-6D99-CFFE-32E4-60CCFBB7D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C3AF1-B72E-3E4C-1F98-B37BF8C52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2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4AC7-C2FE-CB0A-74A6-20FC9158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F61F0-AB13-F7A7-9A5E-59D1BE7F3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13133-862E-DF40-6B86-ABC359D5B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57C92-CF5E-0779-C1E5-8755A1218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3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29A4-7D18-21FC-5530-F332052EC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C4293-BB7C-F09A-8E58-B4B47D2DD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3069F-609B-ECFC-8C02-ACBAF9148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2DF2-192E-D695-5E95-1E9B97465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76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146F-67F0-C66B-0DA5-F4D1D181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37D9F-F3FD-A482-2EFF-B57B08237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51F5C-2B3A-51C8-3CF9-CBE5628D8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AD998-2589-B05C-AF4B-7282F8DDB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99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C7EBD-7A87-30F7-7EE4-70FFCC8F7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76B9C-9FFE-3AC4-9BCE-24D8F27BD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25F81-88F7-F65C-7BF0-6D5E3E8B0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E185B-B17E-D232-FDAC-DF2B79E70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6EEED-FF90-232D-53AD-FC726F5B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2C1FE-734B-D101-48FD-9FF439E51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42B09-6CE3-B9A8-5A8C-D1736BFDE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D38FB-04CB-44FC-0B37-DB4EA5225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6D5C-D763-6F09-B4CB-DB265BBA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06196-E119-1BF9-A965-59626CF9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025CC-231C-A57A-5BFB-C9A447289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FA691-8413-349F-4FDC-4AB7D3711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B4578-CE7A-1EFE-9E41-CE761AF16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2C6B7-B39F-AAF7-86B2-8082A5567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9CB96-901E-9992-EE3A-9A398A8AB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4B366-112C-E2A9-0BA5-1E421C7F4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2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B6E3C-A5F1-C17E-DDF5-A81C6B837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C2F74-BDAF-75F8-E1C0-2DD206750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64E83-5CAD-24E1-FBB0-50E16FBED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8E4D-1C04-39EA-0B1B-A8BE5EC75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64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3E479-8F87-57E5-3878-77EAE7318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EFEEA6-C31F-33A7-B316-521706830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F6CC1-AD6D-E4B9-887D-9008438F0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14227-86BB-A769-5B6F-25A4267CE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35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5DAA-9CC8-395E-5463-FA1A37CE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40724-245F-74C6-6BC8-C4E430D5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EB3AD-851E-3894-0F4A-F71089DCD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A47A-C2E5-8807-2133-2181E840E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2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0D56-690B-634D-BCE9-9250CAF1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E694A-7F39-B809-5ACE-6BCAF7DF3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46C89-351D-A096-C2FA-CF92B9704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9421-C724-56DA-8B88-7B899CC29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2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2000">
              <a:srgbClr val="C2D1D4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6824EB-5FD1-E448-ACE7-86F5B85E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" b="145"/>
          <a:stretch/>
        </p:blipFill>
        <p:spPr>
          <a:xfrm>
            <a:off x="0" y="2861"/>
            <a:ext cx="9144000" cy="68551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652B66-0535-6140-AC7C-8A70F5C05CFC}"/>
              </a:ext>
            </a:extLst>
          </p:cNvPr>
          <p:cNvSpPr/>
          <p:nvPr/>
        </p:nvSpPr>
        <p:spPr>
          <a:xfrm>
            <a:off x="-1" y="2321783"/>
            <a:ext cx="9144000" cy="1005873"/>
          </a:xfrm>
          <a:prstGeom prst="rect">
            <a:avLst/>
          </a:prstGeom>
          <a:solidFill>
            <a:schemeClr val="bg1">
              <a:alpha val="7647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369423-4749-FA40-9148-41BAAD5B3B73}"/>
              </a:ext>
            </a:extLst>
          </p:cNvPr>
          <p:cNvSpPr/>
          <p:nvPr/>
        </p:nvSpPr>
        <p:spPr>
          <a:xfrm>
            <a:off x="520065" y="2132397"/>
            <a:ext cx="81038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13313A"/>
                </a:solidFill>
                <a:latin typeface="Georgia" panose="02040502050405020303" pitchFamily="18" charset="0"/>
              </a:rPr>
              <a:t> </a:t>
            </a:r>
            <a:endParaRPr lang="en-US" sz="2100" i="1" dirty="0">
              <a:solidFill>
                <a:srgbClr val="13313A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 from Installing a 1.1 MW Rooftop Photovoltaic system and strategies for improvement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ZA" alt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2E626A-4E65-DE4C-BE69-16CBB2D97DA0}"/>
              </a:ext>
            </a:extLst>
          </p:cNvPr>
          <p:cNvSpPr txBox="1"/>
          <p:nvPr/>
        </p:nvSpPr>
        <p:spPr>
          <a:xfrm>
            <a:off x="1083076" y="5077132"/>
            <a:ext cx="670814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Sy Gourrah,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 Electrical &amp; Electronic Engineering,</a:t>
            </a:r>
            <a:r>
              <a:rPr lang="en-Z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PrEng,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MBA</a:t>
            </a:r>
            <a:endParaRPr lang="en-ZA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Divisional CEO</a:t>
            </a: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Actom Electrical Equipment</a:t>
            </a:r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FBE75CB-E290-FAEF-D27C-F3E72E68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149" y="5646578"/>
            <a:ext cx="1387022" cy="8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8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C7CEB-7CEC-06F3-4800-B2BCA93F8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s of solar panels&#10;&#10;AI-generated content may be incorrect.">
            <a:extLst>
              <a:ext uri="{FF2B5EF4-FFF2-40B4-BE49-F238E27FC236}">
                <a16:creationId xmlns:a16="http://schemas.microsoft.com/office/drawing/2014/main" id="{A9580477-B982-1BF2-018E-9079826F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1B3BF-910C-8277-0EC7-80EF43D028EA}"/>
              </a:ext>
            </a:extLst>
          </p:cNvPr>
          <p:cNvSpPr txBox="1"/>
          <p:nvPr/>
        </p:nvSpPr>
        <p:spPr>
          <a:xfrm>
            <a:off x="242299" y="5296206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Installation Phase: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2333E4B-018D-0D63-499A-26A2AAD8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12900" y="5342021"/>
            <a:ext cx="91569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1DCD0-63C5-54B4-C16C-A6370D4C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2F7198-FCAC-4521-26A0-D49BDD7BB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0EFFE9-B267-613A-1178-8385E9367B85}"/>
              </a:ext>
            </a:extLst>
          </p:cNvPr>
          <p:cNvSpPr txBox="1"/>
          <p:nvPr/>
        </p:nvSpPr>
        <p:spPr>
          <a:xfrm>
            <a:off x="242299" y="5296206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Installation Phase: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E3E84E-8BF3-8319-19F4-DCE9CF70A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290C42-9604-6C63-FDAB-912C4412D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536D6F-9136-8AC0-62C7-7C41DFD8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12900" y="5342021"/>
            <a:ext cx="9156900" cy="1541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0E0D7-E03A-C6EA-7758-4594CACD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80125" cy="53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FBFE9-0546-3356-F71B-F0B8F6F5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5AF5C7E2-8326-AAEF-2345-5265D05CB1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A5374-196E-9CA5-DC63-5D31571A13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DC420-767D-6904-8B27-9D31CF123F72}"/>
              </a:ext>
            </a:extLst>
          </p:cNvPr>
          <p:cNvSpPr txBox="1"/>
          <p:nvPr/>
        </p:nvSpPr>
        <p:spPr>
          <a:xfrm>
            <a:off x="452571" y="468148"/>
            <a:ext cx="531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Installation Phase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31B4D83-9A62-8631-C31F-CB747F9C6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89" y="1017152"/>
            <a:ext cx="7990916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Performed structural assessments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Chose 330W photovoltaic (PV) panels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Reinforced the roof structure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Installed central beams to support larger PV panels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Maintained continuous safety measures during roof reinforcement and work at heights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Operated within an active factory environment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Worked above liquid baths utilized in metal fabrication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Managed damaged panels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9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A6A50-A0D1-4533-032A-1C6BA925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E821C686-5A64-1E19-2870-23EE99F5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74E5E-5B95-800C-88A7-536065AE7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B51C8-C4F5-1A0A-F976-FC682AC5A875}"/>
              </a:ext>
            </a:extLst>
          </p:cNvPr>
          <p:cNvSpPr txBox="1"/>
          <p:nvPr/>
        </p:nvSpPr>
        <p:spPr>
          <a:xfrm>
            <a:off x="452571" y="80446"/>
            <a:ext cx="531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Challenges &amp; Solutions: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8B079E5-D659-50EF-5ACB-18FD14EA3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66" y="624967"/>
            <a:ext cx="799091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PV panel capacity increased from 380W to 660W.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current roof structure was deemed inadequate.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Central beams were strengthened to support the larger PV panels.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grid-tied inverter system limits functionality during load shedding.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Integration with generators was postponed to a later phase.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Elevated battery costs hindered the complete installation of the system's full capacity.</a:t>
            </a:r>
            <a:endParaRPr lang="en-US" sz="2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58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6BA5D-63BF-C685-1FAD-B9D24042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8A440FED-0A1C-CC3C-3E39-CCB634CF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02F02-9F22-A1FA-0498-2CF4CB27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6FDD2-D24A-4F5A-CDA8-95547E08D10F}"/>
              </a:ext>
            </a:extLst>
          </p:cNvPr>
          <p:cNvSpPr txBox="1"/>
          <p:nvPr/>
        </p:nvSpPr>
        <p:spPr>
          <a:xfrm>
            <a:off x="548637" y="88495"/>
            <a:ext cx="799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System Performance &amp; Operational Lessons: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45D602-7DF5-91BD-4813-E92C101D0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1" y="555228"/>
            <a:ext cx="799091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installation of photovoltaic modules and inverter stations was completed by June 2023.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System commissioning was finalized within the same month.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facility reached full operational capacity by July 2023.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Electricity costs were reduced by 35%.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grid-tied inverter system limits functionality during loadshedding.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Maintenance and critical support systems are in place.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Supervision of contractors activities was ongoing.</a:t>
            </a:r>
          </a:p>
        </p:txBody>
      </p:sp>
    </p:spTree>
    <p:extLst>
      <p:ext uri="{BB962C8B-B14F-4D97-AF65-F5344CB8AC3E}">
        <p14:creationId xmlns:p14="http://schemas.microsoft.com/office/powerpoint/2010/main" val="90376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056B0-5963-F515-FEDB-E98EDA658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FF0920D5-920B-D722-D058-0B016F6A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031C71-6BAE-FE25-CFB6-8035D49388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0A023-C579-A062-A7D9-3F02E281B0C7}"/>
              </a:ext>
            </a:extLst>
          </p:cNvPr>
          <p:cNvSpPr txBox="1"/>
          <p:nvPr/>
        </p:nvSpPr>
        <p:spPr>
          <a:xfrm>
            <a:off x="452571" y="47757"/>
            <a:ext cx="573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Future Expansion Proposal: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F311496-F455-C8A9-8FDB-1EEC27C4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1" y="647921"/>
            <a:ext cx="7990916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Larger panels, lower battery costs, and shifting energy priorities have improved energy arbitrage and peak shaving benefits at Knights.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Battery Energy Storage Systems (BESS) help move usage from peak to off-peak times, lowering Knights' Levelized Cost of Electricity.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Projected internal rate of return (IRR) is about 25%.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Plans include two identical Low Voltage setups next to each diesel generator, each with a 645 kVA inverter and 1.062 MWh battery.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design features Remote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Synchronisation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Contactors (RSC) for generators and grid, plus an Energy Management and Monitoring System (EMS) for smooth integration.</a:t>
            </a:r>
            <a:endParaRPr lang="en-US" sz="2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8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4D1B-C443-E335-580B-A1EC2D252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3C831-DAF9-0EB5-FCEF-82DAC2EDA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4" y="-10782"/>
            <a:ext cx="8394674" cy="5626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B456B-A5D8-0DC5-8CB1-19A7D07C0E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A0ABF-BF6F-FA72-8867-CEAE59FB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460C47EC-0688-A23E-4BA2-143BF91B9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CB2FE-A8D3-47A1-A0DF-291C322A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CEFDA02-6E11-D37A-E1D7-6D917F201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19" y="836769"/>
            <a:ext cx="8577793" cy="61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Energy Arbitrage - </a:t>
            </a:r>
            <a:r>
              <a:rPr lang="en-ZA" sz="2600" dirty="0">
                <a:latin typeface="Arial" panose="020B0604020202020204" pitchFamily="34" charset="0"/>
              </a:rPr>
              <a:t>17.5% IRR, increasing to 54.8% during constant stage 2 load shedding </a:t>
            </a:r>
            <a:endParaRPr lang="en-US" altLang="en-US" sz="2600" dirty="0">
              <a:latin typeface="Arial" panose="020B0604020202020204" pitchFamily="34" charset="0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Peak clippings - </a:t>
            </a:r>
            <a:r>
              <a:rPr lang="en-ZA" sz="2600" dirty="0">
                <a:latin typeface="Arial" panose="020B0604020202020204" pitchFamily="34" charset="0"/>
              </a:rPr>
              <a:t>24,8% IRR, increasing to 59,4% during constant stage 2 load shedding </a:t>
            </a: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ZA" sz="2600" dirty="0">
                <a:latin typeface="Arial" panose="020B0604020202020204" pitchFamily="34" charset="0"/>
                <a:cs typeface="Arial" panose="020B0604020202020204" pitchFamily="34" charset="0"/>
              </a:rPr>
              <a:t>Integrating AI into future solar installations, especially in using predictive analytics for load forecasting, complex energy mixes, automated controls for optimizing battery usage.</a:t>
            </a: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ZA" sz="2600" dirty="0">
                <a:latin typeface="Arial" panose="020B0604020202020204" pitchFamily="34" charset="0"/>
                <a:cs typeface="Arial" panose="020B0604020202020204" pitchFamily="34" charset="0"/>
              </a:rPr>
              <a:t>Charging batteries during off peak, clipping the peaks as required and possibly even avoiding usage during peak tariff periods.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sz="2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ZA" sz="2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ZA" sz="2600" dirty="0"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A3189-36CF-8F9B-6296-C7DF3C555C91}"/>
              </a:ext>
            </a:extLst>
          </p:cNvPr>
          <p:cNvSpPr txBox="1"/>
          <p:nvPr/>
        </p:nvSpPr>
        <p:spPr>
          <a:xfrm>
            <a:off x="452571" y="245559"/>
            <a:ext cx="573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Future Expansion Proposal:</a:t>
            </a:r>
          </a:p>
        </p:txBody>
      </p:sp>
    </p:spTree>
    <p:extLst>
      <p:ext uri="{BB962C8B-B14F-4D97-AF65-F5344CB8AC3E}">
        <p14:creationId xmlns:p14="http://schemas.microsoft.com/office/powerpoint/2010/main" val="361831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B5021-BF1D-FE33-63D2-2E4821202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22CA854E-896B-56E2-EADE-B320ABE4AD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05BAC-43DD-86E6-B247-5B27A83766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1677A-1EE1-60F8-A2AC-912D918762F0}"/>
              </a:ext>
            </a:extLst>
          </p:cNvPr>
          <p:cNvSpPr txBox="1"/>
          <p:nvPr/>
        </p:nvSpPr>
        <p:spPr>
          <a:xfrm>
            <a:off x="452571" y="353915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A4C4F5-D54A-ECA0-23DD-90D9B166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1" y="1103546"/>
            <a:ext cx="799091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Achieve notable energy savings, lower costs, and favorable investment returns.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Integrating generators, batteries, energy arbitrage, and peak shaving can further reduce expenses, improve efficiency, stabilize the grid, support the environment, and enhance energy independence.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Exploring Power Purchase Agreements, rentals, feeding excess power to the grid, and energy wheeling aims to maximize project feasibility, with preliminary studies considering a mini microgrid at the Knights site.</a:t>
            </a:r>
            <a:endParaRPr lang="en-US" altLang="en-US" sz="2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5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768E4E-1A25-ED43-B636-C1F7DA59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" y="2862"/>
            <a:ext cx="9117447" cy="68551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93354C-C428-894D-8EF4-53EF36AB400F}"/>
              </a:ext>
            </a:extLst>
          </p:cNvPr>
          <p:cNvSpPr/>
          <p:nvPr/>
        </p:nvSpPr>
        <p:spPr>
          <a:xfrm>
            <a:off x="520065" y="5123274"/>
            <a:ext cx="810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059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B57829-E085-EADB-99C7-8172DB4E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F64913D1-29A0-3FAA-1048-483D5D1BA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16" r="29138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4B89A0-1C0C-8F9E-D636-BEB891B0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787DC-C503-AB6F-B0AE-BFF6EF4CF23F}"/>
              </a:ext>
            </a:extLst>
          </p:cNvPr>
          <p:cNvSpPr txBox="1"/>
          <p:nvPr/>
        </p:nvSpPr>
        <p:spPr>
          <a:xfrm>
            <a:off x="715500" y="292409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Context: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DDDB1A6-64C5-B29A-4232-04E55210F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96" y="969517"/>
            <a:ext cx="554269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Introduction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Overview of the Site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Description of the System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Selection of Equipment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Installation Process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Challenges Encountered and Their Solutions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Performance Assessment and Operational Insights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Proposal for Future Expansion</a:t>
            </a:r>
          </a:p>
          <a:p>
            <a:pPr marL="283464" indent="-283464" algn="l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Conclusion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1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5E2BA-E447-0B80-DDCD-80F31E9F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43AEBB-3BB0-0682-78F8-F79572B8D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F80A1-83DA-A300-636C-4190CD7FC3CD}"/>
              </a:ext>
            </a:extLst>
          </p:cNvPr>
          <p:cNvSpPr txBox="1"/>
          <p:nvPr/>
        </p:nvSpPr>
        <p:spPr>
          <a:xfrm>
            <a:off x="516579" y="148113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Introduction: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CA2A98-4580-7642-32B5-0888715C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89" y="759908"/>
            <a:ext cx="7990916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2022, the company faced substantial load shedding.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affected all manufacturing processes.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Electricity costs saw a notable increase.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Utility expenses continued to rise.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Solar energy emerged as a promising solution.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Switchgear was our main client.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planning stage was comprehensive, with several revisions.</a:t>
            </a:r>
          </a:p>
          <a:p>
            <a:pPr marL="283464" indent="-283464" algn="just" rtl="0" eaLnBrk="0" latinLnBrk="0" hangingPunct="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Strategies were formulated to have a phased approach &amp; improve future installations.</a:t>
            </a:r>
            <a:endParaRPr lang="en-US" sz="2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BA3BD-B68C-BA1B-5604-1B234D484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DEEBB060-9FD3-4477-CA78-5A0C94A0F1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69FAF-DBD4-D8E5-8E80-5D193D511D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66555-8078-973E-5053-3FE2AC66AA49}"/>
              </a:ext>
            </a:extLst>
          </p:cNvPr>
          <p:cNvSpPr txBox="1"/>
          <p:nvPr/>
        </p:nvSpPr>
        <p:spPr>
          <a:xfrm>
            <a:off x="510560" y="277251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Site Overview: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97C86-7EBE-9DAF-3495-E1234AD7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60" y="1321526"/>
            <a:ext cx="8295112" cy="37808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283464" indent="-283464" algn="just" rtl="0" eaLnBrk="0" latin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Knights facility is situated in Germiston, serving as a key operational site.</a:t>
            </a:r>
          </a:p>
          <a:p>
            <a:pPr marL="283464" indent="-283464" algn="just" rtl="0" eaLnBrk="0" latin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operates an 11kV ring main network, ensuring reliable and efficient power distribution throughout the premises.</a:t>
            </a:r>
          </a:p>
          <a:p>
            <a:pPr marL="283464" indent="-283464" algn="just" rtl="0" eaLnBrk="0" latin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facility encompasses four distinct manufacturing plants: HVE, P&amp;C, ADT, and S/G, each specializing in different production processes.</a:t>
            </a:r>
          </a:p>
          <a:p>
            <a:pPr marL="283464" indent="-283464" algn="just" rtl="0" eaLnBrk="0" latin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Among these, the S/G plant covers the largest floor and roof area, highlighting its significant physical footprint within the facility.</a:t>
            </a:r>
          </a:p>
          <a:p>
            <a:pPr marL="283464" indent="-283464" algn="just" rtl="0" eaLnBrk="0" latin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Additionally, the S/G plant stands out as the highest individual energy consumer, reflecting its intensive operational demands.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5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C4D61-7FA6-B524-E985-D388837E1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A7C21-D915-7B97-7A54-55389E99BE27}"/>
              </a:ext>
            </a:extLst>
          </p:cNvPr>
          <p:cNvSpPr txBox="1"/>
          <p:nvPr/>
        </p:nvSpPr>
        <p:spPr>
          <a:xfrm>
            <a:off x="452571" y="206538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Site Overview:</a:t>
            </a:r>
          </a:p>
        </p:txBody>
      </p:sp>
      <p:pic>
        <p:nvPicPr>
          <p:cNvPr id="4" name="Picture 3" descr="A large building with solar panels&#10;&#10;AI-generated content may be incorrect.">
            <a:extLst>
              <a:ext uri="{FF2B5EF4-FFF2-40B4-BE49-F238E27FC236}">
                <a16:creationId xmlns:a16="http://schemas.microsoft.com/office/drawing/2014/main" id="{FA070381-0D17-06CA-52E1-C3C037123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368"/>
            <a:ext cx="9179624" cy="4545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B564D-03A2-EE0D-2999-AF73820375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1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58240-45B4-DA26-5CF4-1B573B92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717B3-5387-59AD-B8F0-C341FCEB9F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D372E7-4F9B-3EFB-3FD7-D2C05508AD38}"/>
              </a:ext>
            </a:extLst>
          </p:cNvPr>
          <p:cNvSpPr txBox="1"/>
          <p:nvPr/>
        </p:nvSpPr>
        <p:spPr>
          <a:xfrm>
            <a:off x="474085" y="538861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System Description: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D77F766-94D0-4ED0-F4D1-76CF70493175}"/>
              </a:ext>
            </a:extLst>
          </p:cNvPr>
          <p:cNvSpPr txBox="1">
            <a:spLocks/>
          </p:cNvSpPr>
          <p:nvPr/>
        </p:nvSpPr>
        <p:spPr>
          <a:xfrm>
            <a:off x="474085" y="1153795"/>
            <a:ext cx="6876288" cy="40965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 algn="just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System consists of two independent 550kW grid-tied systems.</a:t>
            </a:r>
          </a:p>
          <a:p>
            <a:pPr marL="283464" indent="-283464" algn="just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Each system includes five 110kW inverters, totaling ten inverters.</a:t>
            </a:r>
          </a:p>
          <a:p>
            <a:pPr marL="283464" indent="-283464" algn="just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Inverters connect to the Low Voltage Distribution Board and transformer.</a:t>
            </a:r>
          </a:p>
          <a:p>
            <a:pPr marL="283464" indent="-283464" algn="just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Photovoltaic panels provide renewable energy input to the system.</a:t>
            </a:r>
          </a:p>
          <a:p>
            <a:pPr marL="283464" indent="-283464" algn="just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</a:rPr>
              <a:t>Phasing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to limit financial exposure and prove the POC.</a:t>
            </a:r>
          </a:p>
        </p:txBody>
      </p:sp>
    </p:spTree>
    <p:extLst>
      <p:ext uri="{BB962C8B-B14F-4D97-AF65-F5344CB8AC3E}">
        <p14:creationId xmlns:p14="http://schemas.microsoft.com/office/powerpoint/2010/main" val="140770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F5450-85D2-FE57-1B0B-31702F6E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A6070-A7E6-5535-DE54-F59440C5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1"/>
            <a:ext cx="9122545" cy="5567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7EEB6-36F0-DDDF-6CEB-71EA3D8179A1}"/>
              </a:ext>
            </a:extLst>
          </p:cNvPr>
          <p:cNvSpPr txBox="1"/>
          <p:nvPr/>
        </p:nvSpPr>
        <p:spPr>
          <a:xfrm>
            <a:off x="129841" y="15641"/>
            <a:ext cx="369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System Description: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5B652-6BBB-0555-354D-87B030BD3A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1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5B0DD-05C8-8031-0A20-3DDAD93D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ws of solar panels&#10;&#10;AI-generated content may be incorrect.">
            <a:extLst>
              <a:ext uri="{FF2B5EF4-FFF2-40B4-BE49-F238E27FC236}">
                <a16:creationId xmlns:a16="http://schemas.microsoft.com/office/drawing/2014/main" id="{BA1AD0A4-4F88-E8FE-1C70-983969A5DD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rcRect r="2500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C2D1D4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>
                <a:lumMod val="85000"/>
              </a:schemeClr>
            </a:glow>
            <a:outerShdw blurRad="12700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546D8-2B75-4E90-1A2E-19C10D2D22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8" r="19006"/>
          <a:stretch>
            <a:fillRect/>
          </a:stretch>
        </p:blipFill>
        <p:spPr>
          <a:xfrm>
            <a:off x="20" y="10"/>
            <a:ext cx="5542677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55894" y="3271199"/>
            <a:ext cx="1630908" cy="5542697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2296081" y="2296080"/>
            <a:ext cx="6854280" cy="226211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346242" y="4425055"/>
            <a:ext cx="2196454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BCC79-459E-62FA-7E43-B29378E3CB48}"/>
              </a:ext>
            </a:extLst>
          </p:cNvPr>
          <p:cNvSpPr txBox="1"/>
          <p:nvPr/>
        </p:nvSpPr>
        <p:spPr>
          <a:xfrm>
            <a:off x="5542696" y="1216875"/>
            <a:ext cx="3458027" cy="2354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</a:rPr>
              <a:t>Inverters: 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>
              <a:latin typeface="Arial" panose="020B0604020202020204" pitchFamily="34" charset="0"/>
            </a:endParaRPr>
          </a:p>
          <a:p>
            <a:pPr lvl="1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latin typeface="Arial" panose="020B0604020202020204" pitchFamily="34" charset="0"/>
              </a:rPr>
              <a:t>Ten SMA Sunny </a:t>
            </a:r>
            <a:r>
              <a:rPr lang="en-US" sz="2600" dirty="0" err="1">
                <a:latin typeface="Arial" panose="020B0604020202020204" pitchFamily="34" charset="0"/>
              </a:rPr>
              <a:t>Tripower</a:t>
            </a:r>
            <a:r>
              <a:rPr lang="en-US" sz="2600" dirty="0">
                <a:latin typeface="Arial" panose="020B0604020202020204" pitchFamily="34" charset="0"/>
              </a:rPr>
              <a:t> Core2</a:t>
            </a:r>
          </a:p>
          <a:p>
            <a:pPr lvl="1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latin typeface="Arial" panose="020B0604020202020204" pitchFamily="34" charset="0"/>
              </a:rPr>
              <a:t>110 kW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8ADC4-0ED6-12B8-899F-1BA30CECA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20" y="5369561"/>
            <a:ext cx="9156900" cy="154166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CBF2E-B110-FB32-7E88-BEE89D35EEB7}"/>
              </a:ext>
            </a:extLst>
          </p:cNvPr>
          <p:cNvSpPr txBox="1"/>
          <p:nvPr/>
        </p:nvSpPr>
        <p:spPr>
          <a:xfrm>
            <a:off x="5390866" y="198320"/>
            <a:ext cx="3883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Equipment Selection</a:t>
            </a:r>
          </a:p>
        </p:txBody>
      </p:sp>
    </p:spTree>
    <p:extLst>
      <p:ext uri="{BB962C8B-B14F-4D97-AF65-F5344CB8AC3E}">
        <p14:creationId xmlns:p14="http://schemas.microsoft.com/office/powerpoint/2010/main" val="323941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DE0AF-4C82-5902-9289-F8E7EFB9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D36C0-5BD5-B1B5-6C7D-7FCD9B5B9286}"/>
              </a:ext>
            </a:extLst>
          </p:cNvPr>
          <p:cNvSpPr txBox="1"/>
          <p:nvPr/>
        </p:nvSpPr>
        <p:spPr>
          <a:xfrm>
            <a:off x="739673" y="4079415"/>
            <a:ext cx="270891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Equipment Selection</a:t>
            </a:r>
          </a:p>
        </p:txBody>
      </p:sp>
      <p:pic>
        <p:nvPicPr>
          <p:cNvPr id="3" name="Picture 2" descr="A solar panels on a roof&#10;&#10;AI-generated content may be incorrect.">
            <a:extLst>
              <a:ext uri="{FF2B5EF4-FFF2-40B4-BE49-F238E27FC236}">
                <a16:creationId xmlns:a16="http://schemas.microsoft.com/office/drawing/2014/main" id="{648D472D-C039-4767-58D1-96D65E52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70" b="11170"/>
          <a:stretch>
            <a:fillRect/>
          </a:stretch>
        </p:blipFill>
        <p:spPr>
          <a:xfrm>
            <a:off x="20" y="10"/>
            <a:ext cx="9143980" cy="39944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91109-B8D9-17DC-2DEE-DB1937BA71E9}"/>
              </a:ext>
            </a:extLst>
          </p:cNvPr>
          <p:cNvSpPr txBox="1"/>
          <p:nvPr/>
        </p:nvSpPr>
        <p:spPr>
          <a:xfrm>
            <a:off x="2961311" y="3913180"/>
            <a:ext cx="5766877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 Panels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Trina Solar TSM-DE21 660W 	monocrystalline module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A total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1,696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Trina Solar panels 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F24D8-1857-1877-2FB1-3B187B86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-34355" y="5342021"/>
            <a:ext cx="91569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8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0B5395"/>
      </a:dk2>
      <a:lt2>
        <a:srgbClr val="DBEFF9"/>
      </a:lt2>
      <a:accent1>
        <a:srgbClr val="0F6FC6"/>
      </a:accent1>
      <a:accent2>
        <a:srgbClr val="009DD9"/>
      </a:accent2>
      <a:accent3>
        <a:srgbClr val="617F98"/>
      </a:accent3>
      <a:accent4>
        <a:srgbClr val="32803E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d347a1-3f35-4331-895e-b3aa13c5e28d" xsi:nil="true"/>
    <Abstract xmlns="2cbf3bcb-b53f-40ae-9a8b-f89a0694648c" xsi:nil="true"/>
    <Mod_Date xmlns="2cbf3bcb-b53f-40ae-9a8b-f89a0694648c" xsi:nil="true"/>
    <lcf76f155ced4ddcb4097134ff3c332f xmlns="2cbf3bcb-b53f-40ae-9a8b-f89a0694648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3C01EA6103E4BB4FEB260320EBAAE" ma:contentTypeVersion="22" ma:contentTypeDescription="Create a new document." ma:contentTypeScope="" ma:versionID="2d04da9521956bc1246da926e021bd7f">
  <xsd:schema xmlns:xsd="http://www.w3.org/2001/XMLSchema" xmlns:xs="http://www.w3.org/2001/XMLSchema" xmlns:p="http://schemas.microsoft.com/office/2006/metadata/properties" xmlns:ns2="6cd347a1-3f35-4331-895e-b3aa13c5e28d" xmlns:ns3="6ec8e17d-ae70-4a68-a6f2-db4d9035aa92" xmlns:ns4="2cbf3bcb-b53f-40ae-9a8b-f89a0694648c" targetNamespace="http://schemas.microsoft.com/office/2006/metadata/properties" ma:root="true" ma:fieldsID="03d0e3cff2ad997b6f519691ab8ca6ea" ns2:_="" ns3:_="" ns4:_="">
    <xsd:import namespace="6cd347a1-3f35-4331-895e-b3aa13c5e28d"/>
    <xsd:import namespace="6ec8e17d-ae70-4a68-a6f2-db4d9035aa92"/>
    <xsd:import namespace="2cbf3bcb-b53f-40ae-9a8b-f89a0694648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Abstract" minOccurs="0"/>
                <xsd:element ref="ns4:MediaServiceAutoKeyPoints" minOccurs="0"/>
                <xsd:element ref="ns4:MediaServiceKeyPoints" minOccurs="0"/>
                <xsd:element ref="ns4:Mod_Date" minOccurs="0"/>
                <xsd:element ref="ns4:MediaLengthInSeconds" minOccurs="0"/>
                <xsd:element ref="ns4:lcf76f155ced4ddcb4097134ff3c332f" minOccurs="0"/>
                <xsd:element ref="ns2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347a1-3f35-4331-895e-b3aa13c5e2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0f7441ef-5d94-4a2c-b8e1-678058322392}" ma:internalName="TaxCatchAll" ma:showField="CatchAllData" ma:web="6cd347a1-3f35-4331-895e-b3aa13c5e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8e17d-ae70-4a68-a6f2-db4d9035aa92" elementFormDefault="qualified">
    <xsd:import namespace="http://schemas.microsoft.com/office/2006/documentManagement/types"/>
    <xsd:import namespace="http://schemas.microsoft.com/office/infopath/2007/PartnerControls"/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f3bcb-b53f-40ae-9a8b-f89a069464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Abstract" ma:index="23" nillable="true" ma:displayName="Abstract" ma:internalName="Abstract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od_Date" ma:index="26" nillable="true" ma:displayName="Mod_Date" ma:format="DateOnly" ma:internalName="Mod_Date">
      <xsd:simpleType>
        <xsd:restriction base="dms:DateTime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061e04e7-c77c-48ab-b938-b71603a576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4EE08C80-CAFE-4256-B7DD-731DE05B3A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16D763-064C-4618-8043-9E4E87EBFB5A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cbf3bcb-b53f-40ae-9a8b-f89a0694648c"/>
    <ds:schemaRef ds:uri="http://purl.org/dc/terms/"/>
    <ds:schemaRef ds:uri="http://purl.org/dc/dcmitype/"/>
    <ds:schemaRef ds:uri="http://schemas.openxmlformats.org/package/2006/metadata/core-properties"/>
    <ds:schemaRef ds:uri="6ec8e17d-ae70-4a68-a6f2-db4d9035aa92"/>
    <ds:schemaRef ds:uri="6cd347a1-3f35-4331-895e-b3aa13c5e28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2157C2B-2420-4B56-86C3-53738575C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347a1-3f35-4331-895e-b3aa13c5e28d"/>
    <ds:schemaRef ds:uri="6ec8e17d-ae70-4a68-a6f2-db4d9035aa92"/>
    <ds:schemaRef ds:uri="2cbf3bcb-b53f-40ae-9a8b-f89a069464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9D4BA69-6D9D-4EF0-8C3B-6F07C95909F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11139</TotalTime>
  <Words>834</Words>
  <Application>Microsoft Office PowerPoint</Application>
  <PresentationFormat>On-screen Show (4:3)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Lené Wandrey</dc:creator>
  <cp:lastModifiedBy>Sy Gourrah</cp:lastModifiedBy>
  <cp:revision>101</cp:revision>
  <dcterms:created xsi:type="dcterms:W3CDTF">2018-11-08T10:23:44Z</dcterms:created>
  <dcterms:modified xsi:type="dcterms:W3CDTF">2025-10-07T03:19:09Z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0x0101009ED3C01EA6103E4BB4FEB260320EBAAE</vt:lpwstr>
  </property>
  <property fmtid="{D5CDD505-2E9C-101B-9397-08002B2CF9AE}" pid="3" name="MediaServiceImageTags">
    <vt:lpwstr/>
  </property>
</Properties>
</file>