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1"/>
  </p:notesMasterIdLst>
  <p:sldIdLst>
    <p:sldId id="2577" r:id="rId6"/>
    <p:sldId id="2579" r:id="rId7"/>
    <p:sldId id="2580" r:id="rId8"/>
    <p:sldId id="2581" r:id="rId9"/>
    <p:sldId id="2582" r:id="rId10"/>
    <p:sldId id="2583" r:id="rId11"/>
    <p:sldId id="2584" r:id="rId12"/>
    <p:sldId id="2585" r:id="rId13"/>
    <p:sldId id="2586" r:id="rId14"/>
    <p:sldId id="2587" r:id="rId15"/>
    <p:sldId id="2588" r:id="rId16"/>
    <p:sldId id="2589" r:id="rId17"/>
    <p:sldId id="2590" r:id="rId18"/>
    <p:sldId id="2591" r:id="rId19"/>
    <p:sldId id="25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13A"/>
    <a:srgbClr val="D2B42A"/>
    <a:srgbClr val="F2F2F2"/>
    <a:srgbClr val="D3CDBD"/>
    <a:srgbClr val="627F98"/>
    <a:srgbClr val="414042"/>
    <a:srgbClr val="273892"/>
    <a:srgbClr val="006B99"/>
    <a:srgbClr val="5A9A3B"/>
    <a:srgbClr val="0B5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snapToObjects="1">
      <p:cViewPr>
        <p:scale>
          <a:sx n="75" d="100"/>
          <a:sy n="75" d="100"/>
        </p:scale>
        <p:origin x="1044" y="-308"/>
      </p:cViewPr>
      <p:guideLst>
        <p:guide orient="horz" pos="2160"/>
        <p:guide pos="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F7574-054A-C5E9-AF27-B8FE00347D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7E098-70FE-F8DA-6888-ADACFA0834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39DC5-AA52-6707-8BA5-AACEEB23C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48CD4D-F662-8817-C63D-8EBD49958669}"/>
              </a:ext>
            </a:extLst>
          </p:cNvPr>
          <p:cNvSpPr>
            <a:spLocks noGrp="1"/>
          </p:cNvSpPr>
          <p:nvPr>
            <p:ph type="sldNum" sz="quarter" idx="5"/>
          </p:nvPr>
        </p:nvSpPr>
        <p:spPr/>
        <p:txBody>
          <a:bodyPr/>
          <a:lstStyle/>
          <a:p>
            <a:fld id="{2E437B8B-25A7-9F4D-8A9E-A0167EBBF132}" type="slidenum">
              <a:rPr lang="en-US" smtClean="0"/>
              <a:t>10</a:t>
            </a:fld>
            <a:endParaRPr lang="en-US"/>
          </a:p>
        </p:txBody>
      </p:sp>
    </p:spTree>
    <p:extLst>
      <p:ext uri="{BB962C8B-B14F-4D97-AF65-F5344CB8AC3E}">
        <p14:creationId xmlns:p14="http://schemas.microsoft.com/office/powerpoint/2010/main" val="423453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F43CE-09D7-87AE-4FB7-AB5B5B7393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A874D-56EA-7C11-27AD-A7CD07CC6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17CF9-D2F7-92ED-8987-39AA47C50A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9B9877-0A3F-5CC5-28D7-EE2953124774}"/>
              </a:ext>
            </a:extLst>
          </p:cNvPr>
          <p:cNvSpPr>
            <a:spLocks noGrp="1"/>
          </p:cNvSpPr>
          <p:nvPr>
            <p:ph type="sldNum" sz="quarter" idx="5"/>
          </p:nvPr>
        </p:nvSpPr>
        <p:spPr/>
        <p:txBody>
          <a:bodyPr/>
          <a:lstStyle/>
          <a:p>
            <a:fld id="{2E437B8B-25A7-9F4D-8A9E-A0167EBBF132}" type="slidenum">
              <a:rPr lang="en-US" smtClean="0"/>
              <a:t>11</a:t>
            </a:fld>
            <a:endParaRPr lang="en-US"/>
          </a:p>
        </p:txBody>
      </p:sp>
    </p:spTree>
    <p:extLst>
      <p:ext uri="{BB962C8B-B14F-4D97-AF65-F5344CB8AC3E}">
        <p14:creationId xmlns:p14="http://schemas.microsoft.com/office/powerpoint/2010/main" val="405897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5CAE2-5505-B260-98A1-B9CC26A30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D6C3B-1998-9CC8-5AB8-6FF1DB457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7A308-0E53-7341-7FE0-C7D316D58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C3E661-728F-B091-5BBF-3B9A66B3DAE7}"/>
              </a:ext>
            </a:extLst>
          </p:cNvPr>
          <p:cNvSpPr>
            <a:spLocks noGrp="1"/>
          </p:cNvSpPr>
          <p:nvPr>
            <p:ph type="sldNum" sz="quarter" idx="5"/>
          </p:nvPr>
        </p:nvSpPr>
        <p:spPr/>
        <p:txBody>
          <a:bodyPr/>
          <a:lstStyle/>
          <a:p>
            <a:fld id="{2E437B8B-25A7-9F4D-8A9E-A0167EBBF132}" type="slidenum">
              <a:rPr lang="en-US" smtClean="0"/>
              <a:t>12</a:t>
            </a:fld>
            <a:endParaRPr lang="en-US"/>
          </a:p>
        </p:txBody>
      </p:sp>
    </p:spTree>
    <p:extLst>
      <p:ext uri="{BB962C8B-B14F-4D97-AF65-F5344CB8AC3E}">
        <p14:creationId xmlns:p14="http://schemas.microsoft.com/office/powerpoint/2010/main" val="9952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4ECC8-EEE4-57AB-0496-D5D1B0952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4589E-1067-BE4F-DC94-46C3CD2A8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63091-A1CA-1F94-B1CE-0C4980ADD3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58148B-3B8A-E287-C3F2-1EC4842D57F1}"/>
              </a:ext>
            </a:extLst>
          </p:cNvPr>
          <p:cNvSpPr>
            <a:spLocks noGrp="1"/>
          </p:cNvSpPr>
          <p:nvPr>
            <p:ph type="sldNum" sz="quarter" idx="5"/>
          </p:nvPr>
        </p:nvSpPr>
        <p:spPr/>
        <p:txBody>
          <a:bodyPr/>
          <a:lstStyle/>
          <a:p>
            <a:fld id="{2E437B8B-25A7-9F4D-8A9E-A0167EBBF132}" type="slidenum">
              <a:rPr lang="en-US" smtClean="0"/>
              <a:t>13</a:t>
            </a:fld>
            <a:endParaRPr lang="en-US"/>
          </a:p>
        </p:txBody>
      </p:sp>
    </p:spTree>
    <p:extLst>
      <p:ext uri="{BB962C8B-B14F-4D97-AF65-F5344CB8AC3E}">
        <p14:creationId xmlns:p14="http://schemas.microsoft.com/office/powerpoint/2010/main" val="417093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05FF0-9E18-C231-7D91-22A79F7247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3E0D9-ED93-19C3-573E-C9EA6FD04E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41025-B90F-6880-4A72-2077FBAA3F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B12817-FF3B-FFF3-083A-78B299B789BB}"/>
              </a:ext>
            </a:extLst>
          </p:cNvPr>
          <p:cNvSpPr>
            <a:spLocks noGrp="1"/>
          </p:cNvSpPr>
          <p:nvPr>
            <p:ph type="sldNum" sz="quarter" idx="5"/>
          </p:nvPr>
        </p:nvSpPr>
        <p:spPr/>
        <p:txBody>
          <a:bodyPr/>
          <a:lstStyle/>
          <a:p>
            <a:fld id="{2E437B8B-25A7-9F4D-8A9E-A0167EBBF132}" type="slidenum">
              <a:rPr lang="en-US" smtClean="0"/>
              <a:t>14</a:t>
            </a:fld>
            <a:endParaRPr lang="en-US"/>
          </a:p>
        </p:txBody>
      </p:sp>
    </p:spTree>
    <p:extLst>
      <p:ext uri="{BB962C8B-B14F-4D97-AF65-F5344CB8AC3E}">
        <p14:creationId xmlns:p14="http://schemas.microsoft.com/office/powerpoint/2010/main" val="2780011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15</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04760-269D-31F0-234B-75B068C70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22621C-EAED-BE01-8A9C-A26CF750B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2ABB4-EA0D-A0EB-D5F7-8F0222315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012FD3-2750-CA2C-1449-97E71D6056BC}"/>
              </a:ext>
            </a:extLst>
          </p:cNvPr>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1106814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2753B-9EC8-34AC-CDD5-DF0AA64B46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DD2FE-6172-01AA-2291-BDA85E30D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58298-012B-60EE-75E3-11DA260405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267FA-3C35-FC54-EDBB-684E6B6C4A62}"/>
              </a:ext>
            </a:extLst>
          </p:cNvPr>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2084766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28CA8-E4E4-A4CA-86AE-FAF192B7F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B61440-0F88-491C-CC09-8A4D3E335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CC4106-E0DB-CE89-5187-80E8A4ADC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2460CF-3CA0-CC0D-3BF1-70CC9589AD7F}"/>
              </a:ext>
            </a:extLst>
          </p:cNvPr>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2237810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7532-A90D-8806-B04D-B8FBF269E6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30CF0-C98A-956E-4E95-0BA48FF9CA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3A952-0567-4004-9DD0-2214E06CF5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55809E-02D6-A536-7896-B2BF5B720F12}"/>
              </a:ext>
            </a:extLst>
          </p:cNvPr>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3242780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E43F6-2220-F24D-AB30-EC5701C27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A0A03-D6B6-A5C9-3F87-531C16B318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E0B0E-CA38-7CE3-53B5-F2D814385B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353C93-3A98-6ED6-79ED-3B80ED94A883}"/>
              </a:ext>
            </a:extLst>
          </p:cNvPr>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2882462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DC508-E5FB-98E6-C0F4-8D0FC0141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C525C-A96B-13E6-0944-F83449DFC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9BAA5-BEF9-53E4-1636-7755635BB7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3A021-7C64-2227-545B-CA2BA971ED73}"/>
              </a:ext>
            </a:extLst>
          </p:cNvPr>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2213874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F4744-582B-DCB5-605A-32562B2368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93574-EF41-680A-E950-E386DF8AF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08EE4B-5DE4-36A4-143B-D3044FE1A8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6C5B15-0F6B-E490-5FA9-EE383D922826}"/>
              </a:ext>
            </a:extLst>
          </p:cNvPr>
          <p:cNvSpPr>
            <a:spLocks noGrp="1"/>
          </p:cNvSpPr>
          <p:nvPr>
            <p:ph type="sldNum" sz="quarter" idx="5"/>
          </p:nvPr>
        </p:nvSpPr>
        <p:spPr/>
        <p:txBody>
          <a:bodyPr/>
          <a:lstStyle/>
          <a:p>
            <a:fld id="{2E437B8B-25A7-9F4D-8A9E-A0167EBBF132}" type="slidenum">
              <a:rPr lang="en-US" smtClean="0"/>
              <a:t>9</a:t>
            </a:fld>
            <a:endParaRPr lang="en-US"/>
          </a:p>
        </p:txBody>
      </p:sp>
    </p:spTree>
    <p:extLst>
      <p:ext uri="{BB962C8B-B14F-4D97-AF65-F5344CB8AC3E}">
        <p14:creationId xmlns:p14="http://schemas.microsoft.com/office/powerpoint/2010/main" val="388892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10/2/2025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520064" y="2455387"/>
            <a:ext cx="8103869" cy="738664"/>
          </a:xfrm>
          <a:prstGeom prst="rect">
            <a:avLst/>
          </a:prstGeom>
        </p:spPr>
        <p:txBody>
          <a:bodyPr wrap="square">
            <a:spAutoFit/>
          </a:bodyPr>
          <a:lstStyle/>
          <a:p>
            <a:pPr algn="ctr"/>
            <a:r>
              <a:rPr lang="en-US" altLang="en-US" sz="2100" b="1" dirty="0">
                <a:latin typeface="Arial" panose="020B0604020202020204" pitchFamily="34" charset="0"/>
                <a:cs typeface="Arial" panose="020B0604020202020204" pitchFamily="34" charset="0"/>
              </a:rPr>
              <a:t>Machine Learning Model Development for Predictive Maintenance in Industrial Robotics.</a:t>
            </a:r>
            <a:endParaRPr lang="en-ZA" altLang="en-US" sz="21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02E626A-4E65-DE4C-BE69-16CBB2D97DA0}"/>
              </a:ext>
            </a:extLst>
          </p:cNvPr>
          <p:cNvSpPr txBox="1"/>
          <p:nvPr/>
        </p:nvSpPr>
        <p:spPr>
          <a:xfrm>
            <a:off x="1217929" y="4869382"/>
            <a:ext cx="6708140" cy="1287532"/>
          </a:xfrm>
          <a:prstGeom prst="rect">
            <a:avLst/>
          </a:prstGeom>
          <a:noFill/>
        </p:spPr>
        <p:txBody>
          <a:bodyPr wrap="square" rtlCol="0">
            <a:spAutoFit/>
          </a:bodyPr>
          <a:lstStyle/>
          <a:p>
            <a:pPr algn="ctr">
              <a:lnSpc>
                <a:spcPct val="150000"/>
              </a:lnSpc>
            </a:pPr>
            <a:r>
              <a:rPr lang="en-ZA" altLang="en-US" b="1" dirty="0">
                <a:solidFill>
                  <a:schemeClr val="bg1"/>
                </a:solidFill>
                <a:latin typeface="Arial" panose="020B0604020202020204" pitchFamily="34" charset="0"/>
                <a:cs typeface="Arial" panose="020B0604020202020204" pitchFamily="34" charset="0"/>
              </a:rPr>
              <a:t>Presented by Phathutshedzo Benedict Mathivha, </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Masters Alumni </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University of Johannesburg</a:t>
            </a:r>
          </a:p>
        </p:txBody>
      </p:sp>
    </p:spTree>
    <p:extLst>
      <p:ext uri="{BB962C8B-B14F-4D97-AF65-F5344CB8AC3E}">
        <p14:creationId xmlns:p14="http://schemas.microsoft.com/office/powerpoint/2010/main" val="23988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0D6F2-15EF-F262-B014-D7B3A319210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601FDC-8743-15CF-CC20-D7747FC8A28E}"/>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534747E8-F85A-9534-6392-813428B5FA3E}"/>
              </a:ext>
            </a:extLst>
          </p:cNvPr>
          <p:cNvSpPr>
            <a:spLocks noGrp="1"/>
          </p:cNvSpPr>
          <p:nvPr>
            <p:ph type="title"/>
          </p:nvPr>
        </p:nvSpPr>
        <p:spPr>
          <a:xfrm>
            <a:off x="347472" y="355348"/>
            <a:ext cx="4427982" cy="1325563"/>
          </a:xfrm>
        </p:spPr>
        <p:txBody>
          <a:bodyPr>
            <a:normAutofit/>
          </a:bodyPr>
          <a:lstStyle/>
          <a:p>
            <a:r>
              <a:rPr lang="en-ZA" sz="3300" dirty="0">
                <a:latin typeface="Century" panose="02040604050505020304" pitchFamily="18" charset="0"/>
              </a:rPr>
              <a:t>Model Performance Metrics</a:t>
            </a:r>
          </a:p>
        </p:txBody>
      </p:sp>
      <p:sp>
        <p:nvSpPr>
          <p:cNvPr id="3" name="Content Placeholder 2">
            <a:extLst>
              <a:ext uri="{FF2B5EF4-FFF2-40B4-BE49-F238E27FC236}">
                <a16:creationId xmlns:a16="http://schemas.microsoft.com/office/drawing/2014/main" id="{FFC2C39D-1797-FB97-C530-9E8F793A9B39}"/>
              </a:ext>
            </a:extLst>
          </p:cNvPr>
          <p:cNvSpPr>
            <a:spLocks noGrp="1"/>
          </p:cNvSpPr>
          <p:nvPr>
            <p:ph idx="1"/>
          </p:nvPr>
        </p:nvSpPr>
        <p:spPr>
          <a:xfrm>
            <a:off x="347472" y="1690436"/>
            <a:ext cx="4427982" cy="2810383"/>
          </a:xfrm>
        </p:spPr>
        <p:txBody>
          <a:bodyPr>
            <a:normAutofit fontScale="92500"/>
          </a:bodyPr>
          <a:lstStyle/>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Body)"/>
              </a:rPr>
              <a:t>• Accuracy and Misclassification</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Body)"/>
              </a:rPr>
              <a:t>:</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Performance measured using Confusion Matrix.</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Body)"/>
              </a:rPr>
              <a:t>• Receiver Operating Characteristic (ROC) Curve:</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AUC score validated predictive power.</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Body)"/>
              </a:rPr>
              <a:t>• Sensitivity &amp; Specificity:</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Evaluated true positive and false positive rates.</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**[See figures below: ROC, Gain, and Lift Charts here]**</a:t>
            </a:r>
          </a:p>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endParaRPr kumimoji="0" lang="en-ZA" sz="13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9" name="Picture 8">
            <a:extLst>
              <a:ext uri="{FF2B5EF4-FFF2-40B4-BE49-F238E27FC236}">
                <a16:creationId xmlns:a16="http://schemas.microsoft.com/office/drawing/2014/main" id="{4BE7DF1B-B88C-29AF-0EF8-55FCDE1C550F}"/>
              </a:ext>
            </a:extLst>
          </p:cNvPr>
          <p:cNvPicPr>
            <a:picLocks noChangeAspect="1"/>
          </p:cNvPicPr>
          <p:nvPr/>
        </p:nvPicPr>
        <p:blipFill>
          <a:blip r:embed="rId4"/>
          <a:stretch>
            <a:fillRect/>
          </a:stretch>
        </p:blipFill>
        <p:spPr>
          <a:xfrm>
            <a:off x="7009422" y="1251628"/>
            <a:ext cx="1862393" cy="2177372"/>
          </a:xfrm>
          <a:prstGeom prst="rect">
            <a:avLst/>
          </a:prstGeom>
        </p:spPr>
      </p:pic>
      <p:pic>
        <p:nvPicPr>
          <p:cNvPr id="10" name="Picture 9">
            <a:extLst>
              <a:ext uri="{FF2B5EF4-FFF2-40B4-BE49-F238E27FC236}">
                <a16:creationId xmlns:a16="http://schemas.microsoft.com/office/drawing/2014/main" id="{A1ADC815-AC52-17CB-BE94-D847D394588B}"/>
              </a:ext>
            </a:extLst>
          </p:cNvPr>
          <p:cNvPicPr>
            <a:picLocks noChangeAspect="1"/>
          </p:cNvPicPr>
          <p:nvPr/>
        </p:nvPicPr>
        <p:blipFill>
          <a:blip r:embed="rId5"/>
          <a:stretch>
            <a:fillRect/>
          </a:stretch>
        </p:blipFill>
        <p:spPr>
          <a:xfrm>
            <a:off x="4902949" y="3598465"/>
            <a:ext cx="3834317" cy="1140709"/>
          </a:xfrm>
          <a:prstGeom prst="rect">
            <a:avLst/>
          </a:prstGeom>
        </p:spPr>
      </p:pic>
      <p:sp>
        <p:nvSpPr>
          <p:cNvPr id="11" name="TextBox 10">
            <a:extLst>
              <a:ext uri="{FF2B5EF4-FFF2-40B4-BE49-F238E27FC236}">
                <a16:creationId xmlns:a16="http://schemas.microsoft.com/office/drawing/2014/main" id="{1E86409A-134B-F3CE-48BF-230CC1FEF2BC}"/>
              </a:ext>
            </a:extLst>
          </p:cNvPr>
          <p:cNvSpPr txBox="1"/>
          <p:nvPr/>
        </p:nvSpPr>
        <p:spPr>
          <a:xfrm>
            <a:off x="4612494" y="780717"/>
            <a:ext cx="2711450" cy="569387"/>
          </a:xfrm>
          <a:prstGeom prst="rect">
            <a:avLst/>
          </a:prstGeom>
          <a:noFill/>
        </p:spPr>
        <p:txBody>
          <a:bodyPr wrap="square" rtlCol="0">
            <a:spAutoFit/>
          </a:bodyPr>
          <a:lstStyle/>
          <a:p>
            <a:r>
              <a:rPr lang="en-US" sz="1300" dirty="0">
                <a:effectLst/>
                <a:latin typeface="Century Gothic (Body)"/>
                <a:ea typeface="Times New Roman" panose="02020603050405020304" pitchFamily="18" charset="0"/>
                <a:cs typeface="Times New Roman" panose="02020603050405020304" pitchFamily="18" charset="0"/>
              </a:rPr>
              <a:t>Figure 5:</a:t>
            </a:r>
            <a:r>
              <a:rPr lang="en-US" sz="1300" dirty="0">
                <a:latin typeface="Century Gothic (Body)"/>
                <a:ea typeface="Times New Roman" panose="02020603050405020304" pitchFamily="18" charset="0"/>
                <a:cs typeface="Times New Roman" panose="02020603050405020304" pitchFamily="18" charset="0"/>
              </a:rPr>
              <a:t> Lift charts</a:t>
            </a:r>
            <a:endParaRPr lang="en-ZA" sz="1300" dirty="0">
              <a:effectLst/>
              <a:latin typeface="Century Gothic (Body)"/>
              <a:ea typeface="Times New Roman" panose="02020603050405020304" pitchFamily="18" charset="0"/>
              <a:cs typeface="Times New Roman" panose="02020603050405020304" pitchFamily="18" charset="0"/>
            </a:endParaRPr>
          </a:p>
          <a:p>
            <a:endParaRPr lang="en-ZA" dirty="0">
              <a:latin typeface="Century Gothic" panose="020B0502020202020204" pitchFamily="34" charset="0"/>
            </a:endParaRPr>
          </a:p>
        </p:txBody>
      </p:sp>
      <p:sp>
        <p:nvSpPr>
          <p:cNvPr id="12" name="TextBox 11">
            <a:extLst>
              <a:ext uri="{FF2B5EF4-FFF2-40B4-BE49-F238E27FC236}">
                <a16:creationId xmlns:a16="http://schemas.microsoft.com/office/drawing/2014/main" id="{CDF3E847-739E-D99B-6067-124ADBD88EB9}"/>
              </a:ext>
            </a:extLst>
          </p:cNvPr>
          <p:cNvSpPr txBox="1"/>
          <p:nvPr/>
        </p:nvSpPr>
        <p:spPr>
          <a:xfrm>
            <a:off x="6857860" y="620498"/>
            <a:ext cx="2165515" cy="923330"/>
          </a:xfrm>
          <a:prstGeom prst="rect">
            <a:avLst/>
          </a:prstGeom>
          <a:noFill/>
        </p:spPr>
        <p:txBody>
          <a:bodyPr wrap="square" rtlCol="0">
            <a:spAutoFit/>
          </a:bodyPr>
          <a:lstStyle/>
          <a:p>
            <a:pPr algn="ctr"/>
            <a:r>
              <a:rPr lang="en-US" sz="1200" dirty="0">
                <a:effectLst/>
                <a:latin typeface="Century Gothic (Body)"/>
                <a:ea typeface="Times New Roman" panose="02020603050405020304" pitchFamily="18" charset="0"/>
                <a:cs typeface="Times New Roman" panose="02020603050405020304" pitchFamily="18" charset="0"/>
              </a:rPr>
              <a:t>Fig 6: Model Receiver Operating Characteristics (ROC) Curve</a:t>
            </a:r>
            <a:endParaRPr lang="en-ZA" sz="1200" dirty="0">
              <a:effectLst/>
              <a:latin typeface="Century Gothic (Body)"/>
              <a:ea typeface="Times New Roman" panose="02020603050405020304" pitchFamily="18" charset="0"/>
              <a:cs typeface="Times New Roman" panose="02020603050405020304" pitchFamily="18" charset="0"/>
            </a:endParaRPr>
          </a:p>
          <a:p>
            <a:endParaRPr lang="en-ZA" dirty="0"/>
          </a:p>
        </p:txBody>
      </p:sp>
      <p:sp>
        <p:nvSpPr>
          <p:cNvPr id="13" name="TextBox 12">
            <a:extLst>
              <a:ext uri="{FF2B5EF4-FFF2-40B4-BE49-F238E27FC236}">
                <a16:creationId xmlns:a16="http://schemas.microsoft.com/office/drawing/2014/main" id="{5407E510-2F4D-7694-3E87-3150832E30D8}"/>
              </a:ext>
            </a:extLst>
          </p:cNvPr>
          <p:cNvSpPr txBox="1"/>
          <p:nvPr/>
        </p:nvSpPr>
        <p:spPr>
          <a:xfrm>
            <a:off x="5918200" y="4814914"/>
            <a:ext cx="1745343" cy="292388"/>
          </a:xfrm>
          <a:prstGeom prst="rect">
            <a:avLst/>
          </a:prstGeom>
          <a:noFill/>
        </p:spPr>
        <p:txBody>
          <a:bodyPr wrap="square" rtlCol="0">
            <a:spAutoFit/>
          </a:bodyPr>
          <a:lstStyle/>
          <a:p>
            <a:r>
              <a:rPr lang="en-US" sz="1300" dirty="0">
                <a:effectLst/>
                <a:latin typeface="Century Gothic (Body)"/>
                <a:ea typeface="Times New Roman" panose="02020603050405020304" pitchFamily="18" charset="0"/>
                <a:cs typeface="Times New Roman" panose="02020603050405020304" pitchFamily="18" charset="0"/>
              </a:rPr>
              <a:t>Figure 7:Gain Chart</a:t>
            </a:r>
            <a:endParaRPr lang="en-ZA" sz="1300" dirty="0">
              <a:latin typeface="Century Gothic (Body)"/>
            </a:endParaRPr>
          </a:p>
        </p:txBody>
      </p:sp>
      <p:pic>
        <p:nvPicPr>
          <p:cNvPr id="5" name="Picture 4">
            <a:extLst>
              <a:ext uri="{FF2B5EF4-FFF2-40B4-BE49-F238E27FC236}">
                <a16:creationId xmlns:a16="http://schemas.microsoft.com/office/drawing/2014/main" id="{B930258A-3D45-2430-E59F-7D1EA2D48BBF}"/>
              </a:ext>
            </a:extLst>
          </p:cNvPr>
          <p:cNvPicPr>
            <a:picLocks noChangeAspect="1"/>
          </p:cNvPicPr>
          <p:nvPr/>
        </p:nvPicPr>
        <p:blipFill>
          <a:blip r:embed="rId6"/>
          <a:stretch>
            <a:fillRect/>
          </a:stretch>
        </p:blipFill>
        <p:spPr>
          <a:xfrm>
            <a:off x="4572699" y="1163057"/>
            <a:ext cx="2285161" cy="2293792"/>
          </a:xfrm>
          <a:prstGeom prst="rect">
            <a:avLst/>
          </a:prstGeom>
        </p:spPr>
      </p:pic>
    </p:spTree>
    <p:extLst>
      <p:ext uri="{BB962C8B-B14F-4D97-AF65-F5344CB8AC3E}">
        <p14:creationId xmlns:p14="http://schemas.microsoft.com/office/powerpoint/2010/main" val="421034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1EF9-013C-3811-3A19-16A624C1CD1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1C8831B-187C-748E-692F-5EC47659F0BF}"/>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7F5F9626-1296-F74C-CD31-92A439CAACC0}"/>
              </a:ext>
            </a:extLst>
          </p:cNvPr>
          <p:cNvSpPr>
            <a:spLocks noGrp="1"/>
          </p:cNvSpPr>
          <p:nvPr>
            <p:ph type="title"/>
          </p:nvPr>
        </p:nvSpPr>
        <p:spPr>
          <a:xfrm>
            <a:off x="707571" y="355349"/>
            <a:ext cx="7913915" cy="940052"/>
          </a:xfrm>
        </p:spPr>
        <p:txBody>
          <a:bodyPr>
            <a:noAutofit/>
          </a:bodyPr>
          <a:lstStyle/>
          <a:p>
            <a:r>
              <a:rPr kumimoji="0" lang="en-ZA" sz="3300" b="0" i="0" u="none" strike="noStrike" kern="1200" cap="none" spc="0" normalizeH="0" baseline="0" noProof="0" dirty="0">
                <a:ln>
                  <a:noFill/>
                </a:ln>
                <a:solidFill>
                  <a:prstClr val="black">
                    <a:lumMod val="85000"/>
                    <a:lumOff val="15000"/>
                  </a:prstClr>
                </a:solidFill>
                <a:effectLst/>
                <a:uLnTx/>
                <a:uFillTx/>
                <a:latin typeface="Century" panose="02040604050505020304" pitchFamily="18" charset="0"/>
              </a:rPr>
              <a:t>Findings &amp; Discussion - Key Insights</a:t>
            </a:r>
            <a:endParaRPr lang="en-ZA" sz="3300" dirty="0">
              <a:latin typeface="Century" panose="02040604050505020304" pitchFamily="18" charset="0"/>
            </a:endParaRPr>
          </a:p>
        </p:txBody>
      </p:sp>
      <p:sp>
        <p:nvSpPr>
          <p:cNvPr id="3" name="Content Placeholder 2">
            <a:extLst>
              <a:ext uri="{FF2B5EF4-FFF2-40B4-BE49-F238E27FC236}">
                <a16:creationId xmlns:a16="http://schemas.microsoft.com/office/drawing/2014/main" id="{85215DF7-D5BB-475C-057B-6AF8973B45BE}"/>
              </a:ext>
            </a:extLst>
          </p:cNvPr>
          <p:cNvSpPr>
            <a:spLocks noGrp="1"/>
          </p:cNvSpPr>
          <p:nvPr>
            <p:ph idx="1"/>
          </p:nvPr>
        </p:nvSpPr>
        <p:spPr>
          <a:xfrm>
            <a:off x="387858" y="1529516"/>
            <a:ext cx="4184142" cy="2755828"/>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High temperatures and vibrations were strong failure predictors.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CART model demonstrated an accuracy improvement of 15% over traditional methods.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Proactive scheduling using this model could reduce downtime by 30%.</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Figure Shows: Misclassification Cost vs. Terminal Nodes </a:t>
            </a:r>
          </a:p>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endParaRPr kumimoji="0" lang="en-ZA" sz="13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4" name="Picture 3" descr="A graph with a line graph">
            <a:extLst>
              <a:ext uri="{FF2B5EF4-FFF2-40B4-BE49-F238E27FC236}">
                <a16:creationId xmlns:a16="http://schemas.microsoft.com/office/drawing/2014/main" id="{5D688FDA-5FDC-AE37-AC78-7C164962CB5E}"/>
              </a:ext>
            </a:extLst>
          </p:cNvPr>
          <p:cNvPicPr>
            <a:picLocks noChangeAspect="1"/>
          </p:cNvPicPr>
          <p:nvPr/>
        </p:nvPicPr>
        <p:blipFill rotWithShape="1">
          <a:blip r:embed="rId4"/>
          <a:srcRect t="7221" b="2773"/>
          <a:stretch>
            <a:fillRect/>
          </a:stretch>
        </p:blipFill>
        <p:spPr bwMode="auto">
          <a:xfrm>
            <a:off x="4757056" y="1381756"/>
            <a:ext cx="4201931" cy="2918018"/>
          </a:xfrm>
          <a:prstGeom prst="rect">
            <a:avLst/>
          </a:prstGeom>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E981EBC-BBB7-BD71-7563-1BC1DA0880F0}"/>
              </a:ext>
            </a:extLst>
          </p:cNvPr>
          <p:cNvSpPr txBox="1"/>
          <p:nvPr/>
        </p:nvSpPr>
        <p:spPr>
          <a:xfrm>
            <a:off x="5129937" y="4285344"/>
            <a:ext cx="3879850" cy="492443"/>
          </a:xfrm>
          <a:prstGeom prst="rect">
            <a:avLst/>
          </a:prstGeom>
          <a:noFill/>
        </p:spPr>
        <p:txBody>
          <a:bodyPr wrap="square" rtlCol="0">
            <a:spAutoFit/>
          </a:bodyPr>
          <a:lstStyle/>
          <a:p>
            <a:r>
              <a:rPr lang="en-US" sz="1300" dirty="0">
                <a:latin typeface="Century Gothic (Body)"/>
              </a:rPr>
              <a:t>Figure 9: Misclassification cost vs number of terminal nodes plot</a:t>
            </a:r>
            <a:endParaRPr lang="en-ZA" sz="1300" dirty="0">
              <a:latin typeface="Century Gothic (Body)"/>
            </a:endParaRPr>
          </a:p>
        </p:txBody>
      </p:sp>
    </p:spTree>
    <p:extLst>
      <p:ext uri="{BB962C8B-B14F-4D97-AF65-F5344CB8AC3E}">
        <p14:creationId xmlns:p14="http://schemas.microsoft.com/office/powerpoint/2010/main" val="421766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2637-CCEC-6B6E-4701-91A707493F9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2C9A05C-C8C0-8882-352F-D73EB8B3D39B}"/>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3" name="Content Placeholder 2">
            <a:extLst>
              <a:ext uri="{FF2B5EF4-FFF2-40B4-BE49-F238E27FC236}">
                <a16:creationId xmlns:a16="http://schemas.microsoft.com/office/drawing/2014/main" id="{9C090208-C01F-BE91-7E2F-E229C7410E41}"/>
              </a:ext>
            </a:extLst>
          </p:cNvPr>
          <p:cNvSpPr>
            <a:spLocks noGrp="1"/>
          </p:cNvSpPr>
          <p:nvPr>
            <p:ph idx="1"/>
          </p:nvPr>
        </p:nvSpPr>
        <p:spPr>
          <a:xfrm>
            <a:off x="464058" y="1825625"/>
            <a:ext cx="6698742" cy="3170918"/>
          </a:xfrm>
        </p:spPr>
        <p:txBody>
          <a:bodyPr>
            <a:normAutofit/>
          </a:bodyPr>
          <a:lstStyle/>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 Predictive Maintenance Strategy: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Real-time monitoring can improve maintenance planning.</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•Integration into Industry: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Implementing the model in industrial robotics can cut operational costs.</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 Recommendations for Implementation: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Adopt hybrid predictive techniques for enhanced robustness.</a:t>
            </a:r>
          </a:p>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endParaRPr kumimoji="0" lang="en-ZA" sz="1300" b="1"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4" name="Title 1">
            <a:extLst>
              <a:ext uri="{FF2B5EF4-FFF2-40B4-BE49-F238E27FC236}">
                <a16:creationId xmlns:a16="http://schemas.microsoft.com/office/drawing/2014/main" id="{B2FEC41A-3A9A-0A2B-F039-742B677E2E89}"/>
              </a:ext>
            </a:extLst>
          </p:cNvPr>
          <p:cNvSpPr>
            <a:spLocks noGrp="1"/>
          </p:cNvSpPr>
          <p:nvPr>
            <p:ph type="title"/>
          </p:nvPr>
        </p:nvSpPr>
        <p:spPr>
          <a:xfrm>
            <a:off x="1795463" y="216270"/>
            <a:ext cx="6064250" cy="1325563"/>
          </a:xfrm>
        </p:spPr>
        <p:txBody>
          <a:bodyPr>
            <a:normAutofit/>
          </a:bodyPr>
          <a:lstStyle/>
          <a:p>
            <a:r>
              <a:rPr sz="3300" dirty="0">
                <a:latin typeface="Century" panose="02040604050505020304" pitchFamily="18" charset="0"/>
              </a:rPr>
              <a:t>Practical Implications</a:t>
            </a:r>
          </a:p>
        </p:txBody>
      </p:sp>
    </p:spTree>
    <p:extLst>
      <p:ext uri="{BB962C8B-B14F-4D97-AF65-F5344CB8AC3E}">
        <p14:creationId xmlns:p14="http://schemas.microsoft.com/office/powerpoint/2010/main" val="420141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8299-EF73-6B6F-201B-D2222F0C39E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2739F9C-7799-8FE2-EA49-FE55262754F7}"/>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6F7339A3-ADF8-72C4-4284-B559C9206826}"/>
              </a:ext>
            </a:extLst>
          </p:cNvPr>
          <p:cNvSpPr>
            <a:spLocks noGrp="1"/>
          </p:cNvSpPr>
          <p:nvPr>
            <p:ph type="title"/>
          </p:nvPr>
        </p:nvSpPr>
        <p:spPr>
          <a:xfrm>
            <a:off x="1142129" y="318810"/>
            <a:ext cx="7577328" cy="1325563"/>
          </a:xfrm>
        </p:spPr>
        <p:txBody>
          <a:bodyPr>
            <a:normAutofit/>
          </a:bodyPr>
          <a:lstStyle/>
          <a:p>
            <a:r>
              <a:rPr kumimoji="0" lang="en-ZA" sz="3300" b="0" i="0" u="none" strike="noStrike" kern="1200" cap="none" spc="0" normalizeH="0" baseline="0" noProof="0" dirty="0">
                <a:ln>
                  <a:noFill/>
                </a:ln>
                <a:solidFill>
                  <a:prstClr val="black">
                    <a:lumMod val="85000"/>
                    <a:lumOff val="15000"/>
                  </a:prstClr>
                </a:solidFill>
                <a:effectLst/>
                <a:uLnTx/>
                <a:uFillTx/>
                <a:latin typeface="Century" panose="02040604050505020304" pitchFamily="18" charset="0"/>
              </a:rPr>
              <a:t>Conclusion &amp; Recommendations</a:t>
            </a:r>
            <a:endParaRPr lang="en-ZA" sz="3300" dirty="0">
              <a:latin typeface="Century" panose="02040604050505020304" pitchFamily="18" charset="0"/>
            </a:endParaRPr>
          </a:p>
        </p:txBody>
      </p:sp>
      <p:sp>
        <p:nvSpPr>
          <p:cNvPr id="3" name="Content Placeholder 2">
            <a:extLst>
              <a:ext uri="{FF2B5EF4-FFF2-40B4-BE49-F238E27FC236}">
                <a16:creationId xmlns:a16="http://schemas.microsoft.com/office/drawing/2014/main" id="{CF88A728-B9A2-3397-2173-CDB0707860F2}"/>
              </a:ext>
            </a:extLst>
          </p:cNvPr>
          <p:cNvSpPr>
            <a:spLocks noGrp="1"/>
          </p:cNvSpPr>
          <p:nvPr>
            <p:ph idx="1"/>
          </p:nvPr>
        </p:nvSpPr>
        <p:spPr>
          <a:xfrm>
            <a:off x="464058" y="1825624"/>
            <a:ext cx="7319228" cy="3366861"/>
          </a:xfrm>
        </p:spPr>
        <p:txBody>
          <a:bodyPr>
            <a:normAutofit/>
          </a:bodyPr>
          <a:lstStyle/>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 Conclusion: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Predictive maintenance using CART improves reliability.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Machine learning enhances failure prediction accuracy.</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 Recommendations: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Implement real-time predictive maintenance systems.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Further research on hybrid machine learning models.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Extend validation with industry-based case studies.</a:t>
            </a:r>
          </a:p>
          <a:p>
            <a:pPr marL="0" marR="0" lvl="0" indent="0" algn="l" defTabSz="457200" rtl="0" eaLnBrk="1" fontAlgn="auto" latinLnBrk="0" hangingPunct="1">
              <a:lnSpc>
                <a:spcPct val="90000"/>
              </a:lnSpc>
              <a:spcBef>
                <a:spcPts val="1000"/>
              </a:spcBef>
              <a:spcAft>
                <a:spcPts val="0"/>
              </a:spcAft>
              <a:buClr>
                <a:srgbClr val="A53010"/>
              </a:buClr>
              <a:buSzTx/>
              <a:buNone/>
              <a:tabLst/>
              <a:defRPr/>
            </a:pPr>
            <a:endParaRPr kumimoji="0" lang="en-US" sz="15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96902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4D232-2622-B1D7-E723-3400866CEDC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71B7F45-4FF8-7559-EAAC-0EEE50AD9A8A}"/>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880A38C2-832B-64B3-5728-8AC93DFFE70C}"/>
              </a:ext>
            </a:extLst>
          </p:cNvPr>
          <p:cNvSpPr>
            <a:spLocks noGrp="1"/>
          </p:cNvSpPr>
          <p:nvPr>
            <p:ph type="title"/>
          </p:nvPr>
        </p:nvSpPr>
        <p:spPr>
          <a:xfrm>
            <a:off x="1142129" y="318810"/>
            <a:ext cx="7577328" cy="1325563"/>
          </a:xfrm>
        </p:spPr>
        <p:txBody>
          <a:bodyPr>
            <a:normAutofit/>
          </a:bodyPr>
          <a:lstStyle/>
          <a:p>
            <a:r>
              <a:rPr lang="en-ZA" sz="3300" dirty="0">
                <a:latin typeface="Century" panose="02040604050505020304" pitchFamily="18" charset="0"/>
              </a:rPr>
              <a:t>Acknowledgments &amp; References</a:t>
            </a:r>
          </a:p>
        </p:txBody>
      </p:sp>
      <p:sp>
        <p:nvSpPr>
          <p:cNvPr id="3" name="Content Placeholder 2">
            <a:extLst>
              <a:ext uri="{FF2B5EF4-FFF2-40B4-BE49-F238E27FC236}">
                <a16:creationId xmlns:a16="http://schemas.microsoft.com/office/drawing/2014/main" id="{DBFB4DA0-2844-1E73-08F0-19D955B848D5}"/>
              </a:ext>
            </a:extLst>
          </p:cNvPr>
          <p:cNvSpPr>
            <a:spLocks noGrp="1"/>
          </p:cNvSpPr>
          <p:nvPr>
            <p:ph idx="1"/>
          </p:nvPr>
        </p:nvSpPr>
        <p:spPr>
          <a:xfrm>
            <a:off x="464058" y="1825624"/>
            <a:ext cx="7319228" cy="3366861"/>
          </a:xfrm>
        </p:spPr>
        <p:txBody>
          <a:bodyPr>
            <a:norm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Special thanks to my supervisor and co-supervisors.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Support from the University of Johannesburg.</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References available in the full thesis document</a:t>
            </a:r>
          </a:p>
        </p:txBody>
      </p:sp>
    </p:spTree>
    <p:extLst>
      <p:ext uri="{BB962C8B-B14F-4D97-AF65-F5344CB8AC3E}">
        <p14:creationId xmlns:p14="http://schemas.microsoft.com/office/powerpoint/2010/main" val="367242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4" name="Title 3">
            <a:extLst>
              <a:ext uri="{FF2B5EF4-FFF2-40B4-BE49-F238E27FC236}">
                <a16:creationId xmlns:a16="http://schemas.microsoft.com/office/drawing/2014/main" id="{E4ECDEB8-4FEE-938A-3513-FCE057C795CB}"/>
              </a:ext>
            </a:extLst>
          </p:cNvPr>
          <p:cNvSpPr>
            <a:spLocks noGrp="1"/>
          </p:cNvSpPr>
          <p:nvPr>
            <p:ph type="title"/>
          </p:nvPr>
        </p:nvSpPr>
        <p:spPr>
          <a:xfrm>
            <a:off x="1876646" y="230522"/>
            <a:ext cx="5591396" cy="439329"/>
          </a:xfrm>
        </p:spPr>
        <p:txBody>
          <a:bodyPr>
            <a:normAutofit fontScale="90000"/>
          </a:bodyPr>
          <a:lstStyle/>
          <a:p>
            <a:r>
              <a:rPr lang="en-US" dirty="0"/>
              <a:t>               </a:t>
            </a:r>
            <a:r>
              <a:rPr lang="en-US" sz="3700" dirty="0">
                <a:latin typeface="Century" panose="02040604050505020304" pitchFamily="18" charset="0"/>
                <a:cs typeface="Arial" panose="020B0604020202020204" pitchFamily="34" charset="0"/>
              </a:rPr>
              <a:t>Abstract</a:t>
            </a:r>
            <a:endParaRPr lang="en-ZA" sz="3700" dirty="0">
              <a:latin typeface="Century" panose="02040604050505020304" pitchFamily="18" charset="0"/>
              <a:cs typeface="Arial" panose="020B0604020202020204" pitchFamily="34" charset="0"/>
            </a:endParaRPr>
          </a:p>
        </p:txBody>
      </p:sp>
      <p:sp>
        <p:nvSpPr>
          <p:cNvPr id="5" name="Content Placeholder 4">
            <a:extLst>
              <a:ext uri="{FF2B5EF4-FFF2-40B4-BE49-F238E27FC236}">
                <a16:creationId xmlns:a16="http://schemas.microsoft.com/office/drawing/2014/main" id="{F7F1F61B-97D1-7FD7-1A12-79CDFE065CD6}"/>
              </a:ext>
            </a:extLst>
          </p:cNvPr>
          <p:cNvSpPr>
            <a:spLocks noGrp="1"/>
          </p:cNvSpPr>
          <p:nvPr>
            <p:ph idx="1"/>
          </p:nvPr>
        </p:nvSpPr>
        <p:spPr>
          <a:xfrm>
            <a:off x="552892" y="935722"/>
            <a:ext cx="8389940" cy="4406300"/>
          </a:xfrm>
        </p:spPr>
        <p:txBody>
          <a:bodyPr>
            <a:normAutofit/>
          </a:body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The integration of predictive maintenance models in industrial robotics has emerged as a crucial strategy for enhancing operational efficiency, reducing downtime, and improving system reliability. This study focuses on developing and validating a predictive maintenance model using Classification and Regression Trees (CART) with historical maintenance data from industrial robotic systems. The proposed model leverages machine learning algorithms to predict failure events by analysing critical performance indicators such as temperature, cycle time, vibration, current, and downtime.</a:t>
            </a:r>
            <a:endPar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Data-driven analysis and model development were conducted using Minitab’s predictive modelling environment, employing the Gini impurity criterion to optimize decision-making nodes. The dataset was divided into training and testing subsets, ensuring model reliability through cross-validation. Model evaluation metrics, including prediction accuracy, misclassification rates, and area under the ROC curve (AUC), were computed to assess the model's effectiveness.</a:t>
            </a:r>
            <a:endPar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Results from the study demonstrated high prediction accuracy, indicating the model's capability to anticipate potential failures and support proactive maintenance scheduling. The validation process confirmed the model’s practicality in enhancing system reliability while minimizing reactive maintenance costs. This research contributes to advancing predictive maintenance frameworks by integrating machine learning-driven insights with real-world industrial robotic applications.</a:t>
            </a:r>
            <a:endPar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Times New Roman" panose="02020603050405020304" pitchFamily="18" charset="0"/>
            </a:endParaRP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500" b="1"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Keywords:</a:t>
            </a:r>
            <a:r>
              <a:rPr kumimoji="0" lang="en-ZA" sz="15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 </a:t>
            </a: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Arial" panose="020B0604020202020204" pitchFamily="34" charset="0"/>
              </a:rPr>
              <a:t>Predictive Maintenance, Machine Learning, CART Model, Industrial Robotics, Failure Prediction, Gini Impurity, Model Validation, Data-Driven Analysis, Current, Downtime.</a:t>
            </a:r>
            <a:endPar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ea typeface="Times New Roman" panose="02020603050405020304" pitchFamily="18" charset="0"/>
              <a:cs typeface="Times New Roman" panose="02020603050405020304" pitchFamily="18" charset="0"/>
            </a:endParaRPr>
          </a:p>
          <a:p>
            <a:endParaRPr lang="en-ZA" dirty="0">
              <a:latin typeface="Century Gothic (Body)"/>
            </a:endParaRPr>
          </a:p>
        </p:txBody>
      </p:sp>
    </p:spTree>
    <p:extLst>
      <p:ext uri="{BB962C8B-B14F-4D97-AF65-F5344CB8AC3E}">
        <p14:creationId xmlns:p14="http://schemas.microsoft.com/office/powerpoint/2010/main" val="81114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71B76-BE11-3C9A-8709-37E0BD19127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25FE712-AAD2-2A33-AA68-BDEECD180C01}"/>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3" name="Title 2">
            <a:extLst>
              <a:ext uri="{FF2B5EF4-FFF2-40B4-BE49-F238E27FC236}">
                <a16:creationId xmlns:a16="http://schemas.microsoft.com/office/drawing/2014/main" id="{5B7B1CEF-98F4-0413-0E00-76B2A4154576}"/>
              </a:ext>
            </a:extLst>
          </p:cNvPr>
          <p:cNvSpPr>
            <a:spLocks noGrp="1"/>
          </p:cNvSpPr>
          <p:nvPr>
            <p:ph type="title"/>
          </p:nvPr>
        </p:nvSpPr>
        <p:spPr>
          <a:xfrm>
            <a:off x="1916761" y="324735"/>
            <a:ext cx="5931176" cy="652641"/>
          </a:xfrm>
        </p:spPr>
        <p:txBody>
          <a:bodyPr>
            <a:normAutofit/>
          </a:bodyPr>
          <a:lstStyle/>
          <a:p>
            <a:r>
              <a:rPr lang="en-US" sz="3300" dirty="0">
                <a:latin typeface="Century" panose="02040604050505020304" pitchFamily="18" charset="0"/>
                <a:cs typeface="Arial" panose="020B0604020202020204" pitchFamily="34" charset="0"/>
              </a:rPr>
              <a:t>Introduction and Motivation</a:t>
            </a:r>
            <a:endParaRPr lang="en-ZA" sz="3300" dirty="0">
              <a:latin typeface="Century" panose="02040604050505020304" pitchFamily="18" charset="0"/>
              <a:cs typeface="Arial" panose="020B0604020202020204" pitchFamily="34" charset="0"/>
            </a:endParaRPr>
          </a:p>
        </p:txBody>
      </p:sp>
      <p:sp>
        <p:nvSpPr>
          <p:cNvPr id="4" name="Content Placeholder 3">
            <a:extLst>
              <a:ext uri="{FF2B5EF4-FFF2-40B4-BE49-F238E27FC236}">
                <a16:creationId xmlns:a16="http://schemas.microsoft.com/office/drawing/2014/main" id="{69CBF0E2-B656-9F7C-9BA4-65F7162A83CD}"/>
              </a:ext>
            </a:extLst>
          </p:cNvPr>
          <p:cNvSpPr>
            <a:spLocks noGrp="1"/>
          </p:cNvSpPr>
          <p:nvPr>
            <p:ph idx="1"/>
          </p:nvPr>
        </p:nvSpPr>
        <p:spPr>
          <a:xfrm>
            <a:off x="545086" y="1237229"/>
            <a:ext cx="2969391" cy="3865123"/>
          </a:xfrm>
        </p:spPr>
        <p:txBody>
          <a:body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 The reliability of robotic systems is crucial in industrial applications.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Traditional maintenance is reactive, leading to unplanned downtimes.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Predictive maintenance integrates machine learning for proactive interventions.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This study focuses on CART-based predictive maintenance for industrial robotics.</a:t>
            </a:r>
          </a:p>
        </p:txBody>
      </p:sp>
      <p:sp>
        <p:nvSpPr>
          <p:cNvPr id="5" name="Content Placeholder 3">
            <a:extLst>
              <a:ext uri="{FF2B5EF4-FFF2-40B4-BE49-F238E27FC236}">
                <a16:creationId xmlns:a16="http://schemas.microsoft.com/office/drawing/2014/main" id="{6F0FA695-4CF1-578F-E3C1-175AEFC82F65}"/>
              </a:ext>
            </a:extLst>
          </p:cNvPr>
          <p:cNvSpPr txBox="1">
            <a:spLocks/>
          </p:cNvSpPr>
          <p:nvPr/>
        </p:nvSpPr>
        <p:spPr>
          <a:xfrm>
            <a:off x="4544095" y="1237228"/>
            <a:ext cx="2969391" cy="3589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Clr>
                <a:srgbClr val="A53010"/>
              </a:buClr>
              <a:buNone/>
              <a:defRPr/>
            </a:pPr>
            <a:endParaRPr lang="en-ZA" dirty="0"/>
          </a:p>
        </p:txBody>
      </p:sp>
      <p:pic>
        <p:nvPicPr>
          <p:cNvPr id="6" name="Picture 5" descr="A diagram of a system&#10;&#10;AI-generated content may be incorrect.">
            <a:extLst>
              <a:ext uri="{FF2B5EF4-FFF2-40B4-BE49-F238E27FC236}">
                <a16:creationId xmlns:a16="http://schemas.microsoft.com/office/drawing/2014/main" id="{AF98A8E3-6717-9586-EF85-EE383B886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3584449" y="1237229"/>
            <a:ext cx="5373688" cy="3115315"/>
          </a:xfrm>
          <a:prstGeom prst="rect">
            <a:avLst/>
          </a:prstGeom>
          <a:noFill/>
        </p:spPr>
      </p:pic>
      <p:sp>
        <p:nvSpPr>
          <p:cNvPr id="8" name="TextBox 7">
            <a:extLst>
              <a:ext uri="{FF2B5EF4-FFF2-40B4-BE49-F238E27FC236}">
                <a16:creationId xmlns:a16="http://schemas.microsoft.com/office/drawing/2014/main" id="{B6673995-381C-214F-48AE-89769C14A8C2}"/>
              </a:ext>
            </a:extLst>
          </p:cNvPr>
          <p:cNvSpPr txBox="1"/>
          <p:nvPr/>
        </p:nvSpPr>
        <p:spPr>
          <a:xfrm>
            <a:off x="4882349" y="4386735"/>
            <a:ext cx="3439886" cy="492443"/>
          </a:xfrm>
          <a:prstGeom prst="rect">
            <a:avLst/>
          </a:prstGeom>
          <a:noFill/>
        </p:spPr>
        <p:txBody>
          <a:bodyPr wrap="square" rtlCol="0">
            <a:spAutoFit/>
          </a:bodyPr>
          <a:lstStyle/>
          <a:p>
            <a:pPr algn="ctr"/>
            <a:r>
              <a:rPr lang="en-US" sz="1300" dirty="0">
                <a:latin typeface="Century Gothic (Body)"/>
              </a:rPr>
              <a:t>Figure showing: Basic Structure of a Robotic System</a:t>
            </a:r>
            <a:endParaRPr lang="en-ZA" sz="1300" dirty="0">
              <a:latin typeface="Century Gothic (Body)"/>
            </a:endParaRPr>
          </a:p>
        </p:txBody>
      </p:sp>
    </p:spTree>
    <p:extLst>
      <p:ext uri="{BB962C8B-B14F-4D97-AF65-F5344CB8AC3E}">
        <p14:creationId xmlns:p14="http://schemas.microsoft.com/office/powerpoint/2010/main" val="347756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69AA7-36E3-98FD-A5FA-EF3646AB59A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7BC58B0-203D-FEAF-6323-3FD36D107E24}"/>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09A30436-FDF5-22B6-6B71-D4B87FA52272}"/>
              </a:ext>
            </a:extLst>
          </p:cNvPr>
          <p:cNvSpPr>
            <a:spLocks noGrp="1"/>
          </p:cNvSpPr>
          <p:nvPr>
            <p:ph type="title"/>
          </p:nvPr>
        </p:nvSpPr>
        <p:spPr/>
        <p:txBody>
          <a:bodyPr>
            <a:normAutofit/>
          </a:bodyPr>
          <a:lstStyle/>
          <a:p>
            <a:r>
              <a:rPr lang="en-ZA" sz="3300" dirty="0">
                <a:latin typeface="Century" panose="02040604050505020304" pitchFamily="18" charset="0"/>
              </a:rPr>
              <a:t>Problem Statement &amp; Objectives</a:t>
            </a:r>
          </a:p>
        </p:txBody>
      </p:sp>
      <p:sp>
        <p:nvSpPr>
          <p:cNvPr id="3" name="Content Placeholder 2">
            <a:extLst>
              <a:ext uri="{FF2B5EF4-FFF2-40B4-BE49-F238E27FC236}">
                <a16:creationId xmlns:a16="http://schemas.microsoft.com/office/drawing/2014/main" id="{C8E4EA77-75A7-CAD5-7999-10DE73D6589D}"/>
              </a:ext>
            </a:extLst>
          </p:cNvPr>
          <p:cNvSpPr>
            <a:spLocks noGrp="1"/>
          </p:cNvSpPr>
          <p:nvPr>
            <p:ph idx="1"/>
          </p:nvPr>
        </p:nvSpPr>
        <p:spPr>
          <a:xfrm>
            <a:off x="628650" y="1825625"/>
            <a:ext cx="7886700" cy="1959991"/>
          </a:xfrm>
        </p:spPr>
        <p:txBody>
          <a:bodyPr>
            <a:normAutofit/>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lang="en-US" sz="1500" b="1" dirty="0">
                <a:solidFill>
                  <a:prstClr val="black">
                    <a:lumMod val="75000"/>
                    <a:lumOff val="25000"/>
                  </a:prstClr>
                </a:solidFill>
                <a:latin typeface="Century Gothic (Body)"/>
              </a:rPr>
              <a:t>• Problem: </a:t>
            </a: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Existing predictive maintenance models are insufficient for industrial robotics.</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Body)"/>
              </a:rPr>
              <a:t>• </a:t>
            </a: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Objectives</a:t>
            </a:r>
            <a:r>
              <a:rPr kumimoji="0" lang="en-US" sz="1500" b="0" i="0" u="none" strike="noStrike" kern="1200" cap="none" spc="0" normalizeH="0" baseline="0" noProof="0" dirty="0">
                <a:ln>
                  <a:noFill/>
                </a:ln>
                <a:solidFill>
                  <a:prstClr val="black">
                    <a:lumMod val="75000"/>
                    <a:lumOff val="25000"/>
                  </a:prstClr>
                </a:solidFill>
                <a:effectLst/>
                <a:uLnTx/>
                <a:uFillTx/>
                <a:latin typeface="Century Gothic (Body)"/>
              </a:rPr>
              <a:t>:</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Develop a machine learning-based predictive maintenance model.</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 Improve system reliability and reduce unplanned downtimes.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 Validate the model's effectiveness through simulations and testing.</a:t>
            </a:r>
          </a:p>
          <a:p>
            <a:endParaRPr lang="en-ZA" sz="1300" dirty="0"/>
          </a:p>
        </p:txBody>
      </p:sp>
    </p:spTree>
    <p:extLst>
      <p:ext uri="{BB962C8B-B14F-4D97-AF65-F5344CB8AC3E}">
        <p14:creationId xmlns:p14="http://schemas.microsoft.com/office/powerpoint/2010/main" val="12857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EE23-2EF6-AE4E-7A90-9E018E96BBB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DEF29E7-3165-4C6F-B714-FB05880D1701}"/>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CF034ACF-0ACB-A70F-A685-7EBAAC397C9C}"/>
              </a:ext>
            </a:extLst>
          </p:cNvPr>
          <p:cNvSpPr>
            <a:spLocks noGrp="1"/>
          </p:cNvSpPr>
          <p:nvPr>
            <p:ph type="title"/>
          </p:nvPr>
        </p:nvSpPr>
        <p:spPr/>
        <p:txBody>
          <a:bodyPr>
            <a:normAutofit/>
          </a:bodyPr>
          <a:lstStyle/>
          <a:p>
            <a:r>
              <a:rPr lang="en-ZA" sz="3300" dirty="0">
                <a:latin typeface="Century" panose="02040604050505020304" pitchFamily="18" charset="0"/>
              </a:rPr>
              <a:t>Significance of the Study</a:t>
            </a:r>
          </a:p>
        </p:txBody>
      </p:sp>
      <p:sp>
        <p:nvSpPr>
          <p:cNvPr id="3" name="Content Placeholder 2">
            <a:extLst>
              <a:ext uri="{FF2B5EF4-FFF2-40B4-BE49-F238E27FC236}">
                <a16:creationId xmlns:a16="http://schemas.microsoft.com/office/drawing/2014/main" id="{8EF40451-02B7-01AB-F1C5-84B244068DAA}"/>
              </a:ext>
            </a:extLst>
          </p:cNvPr>
          <p:cNvSpPr>
            <a:spLocks noGrp="1"/>
          </p:cNvSpPr>
          <p:nvPr>
            <p:ph idx="1"/>
          </p:nvPr>
        </p:nvSpPr>
        <p:spPr>
          <a:xfrm>
            <a:off x="628650" y="1690689"/>
            <a:ext cx="3098828" cy="3322447"/>
          </a:xfrm>
        </p:spPr>
        <p:txBody>
          <a:bodyPr/>
          <a:lstStyle/>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Enhances predictive maintenance techniques for industrial robotics.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Integrates machine learning for proactive maintenance planning.</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Reduces maintenance costs and operational downtimes.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Contributes to sustainable manufacturing practices.</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**see Figure  2 : Basic Industrial Robot Structure here**</a:t>
            </a:r>
          </a:p>
          <a:p>
            <a:endParaRPr lang="en-ZA" dirty="0"/>
          </a:p>
        </p:txBody>
      </p:sp>
      <p:pic>
        <p:nvPicPr>
          <p:cNvPr id="4" name="Picture 3">
            <a:extLst>
              <a:ext uri="{FF2B5EF4-FFF2-40B4-BE49-F238E27FC236}">
                <a16:creationId xmlns:a16="http://schemas.microsoft.com/office/drawing/2014/main" id="{19708989-44FA-F68E-BDE7-0B024BFB18BA}"/>
              </a:ext>
            </a:extLst>
          </p:cNvPr>
          <p:cNvPicPr>
            <a:picLocks noChangeAspect="1"/>
          </p:cNvPicPr>
          <p:nvPr/>
        </p:nvPicPr>
        <p:blipFill>
          <a:blip r:embed="rId4"/>
          <a:stretch>
            <a:fillRect/>
          </a:stretch>
        </p:blipFill>
        <p:spPr>
          <a:xfrm>
            <a:off x="3727478" y="1773936"/>
            <a:ext cx="5218628" cy="2511655"/>
          </a:xfrm>
          <a:prstGeom prst="rect">
            <a:avLst/>
          </a:prstGeom>
        </p:spPr>
      </p:pic>
      <p:sp>
        <p:nvSpPr>
          <p:cNvPr id="5" name="TextBox 4">
            <a:extLst>
              <a:ext uri="{FF2B5EF4-FFF2-40B4-BE49-F238E27FC236}">
                <a16:creationId xmlns:a16="http://schemas.microsoft.com/office/drawing/2014/main" id="{5086A663-DA9F-0D85-9748-F852ABF4EAD0}"/>
              </a:ext>
            </a:extLst>
          </p:cNvPr>
          <p:cNvSpPr txBox="1"/>
          <p:nvPr/>
        </p:nvSpPr>
        <p:spPr>
          <a:xfrm>
            <a:off x="4637750" y="4552196"/>
            <a:ext cx="3265714" cy="492443"/>
          </a:xfrm>
          <a:prstGeom prst="rect">
            <a:avLst/>
          </a:prstGeom>
          <a:noFill/>
        </p:spPr>
        <p:txBody>
          <a:bodyPr wrap="square" rtlCol="0">
            <a:spAutoFit/>
          </a:bodyPr>
          <a:lstStyle/>
          <a:p>
            <a:r>
              <a:rPr lang="en-US" sz="1300" dirty="0">
                <a:solidFill>
                  <a:prstClr val="black"/>
                </a:solidFill>
                <a:latin typeface="Century Gothic (Body)"/>
              </a:rPr>
              <a:t>Figure showing : Basic Industrial Robot Structure here</a:t>
            </a:r>
            <a:endParaRPr lang="en-ZA" sz="1300" dirty="0">
              <a:solidFill>
                <a:prstClr val="black"/>
              </a:solidFill>
              <a:latin typeface="Century Gothic (Body)"/>
            </a:endParaRPr>
          </a:p>
        </p:txBody>
      </p:sp>
    </p:spTree>
    <p:extLst>
      <p:ext uri="{BB962C8B-B14F-4D97-AF65-F5344CB8AC3E}">
        <p14:creationId xmlns:p14="http://schemas.microsoft.com/office/powerpoint/2010/main" val="8615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2234E-018E-D995-BBB5-3B292F5499A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8CC2008-2788-9A4A-B9CD-9D20F1E99325}"/>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557D813B-91C1-87C9-FC92-604AFCE6C34B}"/>
              </a:ext>
            </a:extLst>
          </p:cNvPr>
          <p:cNvSpPr>
            <a:spLocks noGrp="1"/>
          </p:cNvSpPr>
          <p:nvPr>
            <p:ph type="title"/>
          </p:nvPr>
        </p:nvSpPr>
        <p:spPr/>
        <p:txBody>
          <a:bodyPr>
            <a:normAutofit/>
          </a:bodyPr>
          <a:lstStyle/>
          <a:p>
            <a:r>
              <a:rPr lang="en-ZA" sz="3300" dirty="0">
                <a:latin typeface="Century" panose="02040604050505020304" pitchFamily="18" charset="0"/>
              </a:rPr>
              <a:t>Literature Review</a:t>
            </a:r>
          </a:p>
        </p:txBody>
      </p:sp>
      <p:sp>
        <p:nvSpPr>
          <p:cNvPr id="3" name="Content Placeholder 2">
            <a:extLst>
              <a:ext uri="{FF2B5EF4-FFF2-40B4-BE49-F238E27FC236}">
                <a16:creationId xmlns:a16="http://schemas.microsoft.com/office/drawing/2014/main" id="{16284B03-D42E-1FDA-C890-67F8812E83BA}"/>
              </a:ext>
            </a:extLst>
          </p:cNvPr>
          <p:cNvSpPr>
            <a:spLocks noGrp="1"/>
          </p:cNvSpPr>
          <p:nvPr>
            <p:ph idx="1"/>
          </p:nvPr>
        </p:nvSpPr>
        <p:spPr/>
        <p:txBody>
          <a:bodyPr/>
          <a:lstStyle/>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Body)"/>
              </a:rPr>
              <a:t>• </a:t>
            </a: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Traditional maintenance models</a:t>
            </a:r>
            <a:r>
              <a:rPr kumimoji="0" lang="en-US" sz="1800" b="0" i="0" u="none" strike="noStrike" kern="1200" cap="none" spc="0" normalizeH="0" baseline="0" noProof="0" dirty="0">
                <a:ln>
                  <a:noFill/>
                </a:ln>
                <a:solidFill>
                  <a:prstClr val="black">
                    <a:lumMod val="75000"/>
                    <a:lumOff val="25000"/>
                  </a:prstClr>
                </a:solidFill>
                <a:effectLst/>
                <a:uLnTx/>
                <a:uFillTx/>
                <a:latin typeface="Century Gothic (Body)"/>
              </a:rPr>
              <a:t>: </a:t>
            </a: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Reactive, Preventive, Condition-based.</a:t>
            </a:r>
          </a:p>
          <a:p>
            <a:pPr marL="0" marR="0" lvl="0" indent="0" algn="l" defTabSz="457200" rtl="0" eaLnBrk="1" fontAlgn="auto" latinLnBrk="0" hangingPunct="1">
              <a:lnSpc>
                <a:spcPct val="100000"/>
              </a:lnSpc>
              <a:spcBef>
                <a:spcPts val="1000"/>
              </a:spcBef>
              <a:spcAft>
                <a:spcPts val="0"/>
              </a:spcAft>
              <a:buClr>
                <a:srgbClr val="A53010"/>
              </a:buClr>
              <a:buSzTx/>
              <a:buFont typeface="Wingdings 3" charset="2"/>
              <a:buNone/>
              <a:tabLst/>
              <a:defRPr/>
            </a:pPr>
            <a:r>
              <a:rPr kumimoji="0" lang="en-US" sz="1500" b="0" i="0" u="none" strike="noStrike" kern="1200" cap="none" spc="0" normalizeH="0" baseline="0" noProof="0" dirty="0">
                <a:ln>
                  <a:noFill/>
                </a:ln>
                <a:solidFill>
                  <a:prstClr val="black">
                    <a:lumMod val="75000"/>
                    <a:lumOff val="25000"/>
                  </a:prstClr>
                </a:solidFill>
                <a:effectLst/>
                <a:uLnTx/>
                <a:uFillTx/>
                <a:latin typeface="Century Gothic (Body)"/>
              </a:rPr>
              <a:t>• </a:t>
            </a: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Machine learning for predictive maintenance:</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 Supervised learning (CART, Random Forests, ANN)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 Unsupervised learning (Clustering, Anomaly Detection)</a:t>
            </a:r>
          </a:p>
          <a:p>
            <a:pPr marL="0" indent="0" defTabSz="457200">
              <a:lnSpc>
                <a:spcPct val="100000"/>
              </a:lnSpc>
              <a:buClr>
                <a:srgbClr val="A53010"/>
              </a:buClr>
              <a:buNone/>
              <a:defRPr/>
            </a:pPr>
            <a:r>
              <a:rPr lang="en-US" sz="1500" dirty="0">
                <a:solidFill>
                  <a:prstClr val="black">
                    <a:lumMod val="75000"/>
                    <a:lumOff val="25000"/>
                  </a:prstClr>
                </a:solidFill>
                <a:latin typeface="Century Gothic (Body)"/>
              </a:rPr>
              <a:t>• </a:t>
            </a:r>
            <a:r>
              <a:rPr lang="en-US" sz="1500" b="1" dirty="0">
                <a:solidFill>
                  <a:prstClr val="black">
                    <a:lumMod val="75000"/>
                    <a:lumOff val="25000"/>
                  </a:prstClr>
                </a:solidFill>
                <a:latin typeface="Century Gothic (Body)"/>
              </a:rPr>
              <a:t>Identified </a:t>
            </a:r>
            <a:r>
              <a:rPr kumimoji="0" lang="en-US" sz="1500" b="1" i="0" u="none" strike="noStrike" kern="1200" cap="none" spc="0" normalizeH="0" baseline="0" noProof="0" dirty="0">
                <a:ln>
                  <a:noFill/>
                </a:ln>
                <a:solidFill>
                  <a:prstClr val="black">
                    <a:lumMod val="75000"/>
                    <a:lumOff val="25000"/>
                  </a:prstClr>
                </a:solidFill>
                <a:effectLst/>
                <a:uLnTx/>
                <a:uFillTx/>
                <a:latin typeface="Century Gothic (Body)"/>
              </a:rPr>
              <a:t>gaps</a:t>
            </a:r>
            <a:r>
              <a:rPr kumimoji="0" lang="en-US" sz="1500" b="0" i="0" u="none" strike="noStrike" kern="1200" cap="none" spc="0" normalizeH="0" baseline="0" noProof="0" dirty="0">
                <a:ln>
                  <a:noFill/>
                </a:ln>
                <a:solidFill>
                  <a:prstClr val="black">
                    <a:lumMod val="75000"/>
                    <a:lumOff val="25000"/>
                  </a:prstClr>
                </a:solidFill>
                <a:effectLst/>
                <a:uLnTx/>
                <a:uFillTx/>
                <a:latin typeface="Century Gothic (Body)"/>
              </a:rPr>
              <a:t>: </a:t>
            </a:r>
            <a:r>
              <a:rPr kumimoji="0" lang="en-US" sz="1300" b="0" i="0" u="none" strike="noStrike" kern="1200" cap="none" spc="0" normalizeH="0" baseline="0" noProof="0" dirty="0">
                <a:ln>
                  <a:noFill/>
                </a:ln>
                <a:solidFill>
                  <a:prstClr val="black">
                    <a:lumMod val="75000"/>
                    <a:lumOff val="25000"/>
                  </a:prstClr>
                </a:solidFill>
                <a:effectLst/>
                <a:uLnTx/>
                <a:uFillTx/>
                <a:latin typeface="Century Gothic (Body)"/>
              </a:rPr>
              <a:t>Limited real-time adaptation and industry-specific frameworks.</a:t>
            </a:r>
          </a:p>
          <a:p>
            <a:pPr marL="0" indent="0">
              <a:buNone/>
            </a:pPr>
            <a:endParaRPr lang="en-ZA" dirty="0"/>
          </a:p>
        </p:txBody>
      </p:sp>
    </p:spTree>
    <p:extLst>
      <p:ext uri="{BB962C8B-B14F-4D97-AF65-F5344CB8AC3E}">
        <p14:creationId xmlns:p14="http://schemas.microsoft.com/office/powerpoint/2010/main" val="383745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88AAA-5334-4A66-937D-316CAD417F6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36BAAA3-7FA7-A723-BAE5-735F1C15D554}"/>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E8B0DBEA-47A9-D505-E07F-8C9C0D763E4D}"/>
              </a:ext>
            </a:extLst>
          </p:cNvPr>
          <p:cNvSpPr>
            <a:spLocks noGrp="1"/>
          </p:cNvSpPr>
          <p:nvPr>
            <p:ph type="title"/>
          </p:nvPr>
        </p:nvSpPr>
        <p:spPr>
          <a:xfrm>
            <a:off x="2834639" y="159471"/>
            <a:ext cx="4233673" cy="914634"/>
          </a:xfrm>
        </p:spPr>
        <p:txBody>
          <a:bodyPr>
            <a:normAutofit/>
          </a:bodyPr>
          <a:lstStyle/>
          <a:p>
            <a:r>
              <a:rPr kumimoji="0" lang="en-ZA" sz="3300" b="0" i="0" u="none" strike="noStrike" kern="1200" cap="none" spc="0" normalizeH="0" baseline="0" noProof="0" dirty="0">
                <a:ln>
                  <a:noFill/>
                </a:ln>
                <a:solidFill>
                  <a:prstClr val="black">
                    <a:lumMod val="85000"/>
                    <a:lumOff val="15000"/>
                  </a:prstClr>
                </a:solidFill>
                <a:effectLst/>
                <a:uLnTx/>
                <a:uFillTx/>
                <a:latin typeface="Century" panose="02040604050505020304" pitchFamily="18" charset="0"/>
              </a:rPr>
              <a:t>Methodology</a:t>
            </a:r>
            <a:endParaRPr lang="en-ZA" sz="3300" dirty="0">
              <a:latin typeface="Century" panose="02040604050505020304" pitchFamily="18" charset="0"/>
            </a:endParaRPr>
          </a:p>
        </p:txBody>
      </p:sp>
      <p:sp>
        <p:nvSpPr>
          <p:cNvPr id="3" name="Content Placeholder 2">
            <a:extLst>
              <a:ext uri="{FF2B5EF4-FFF2-40B4-BE49-F238E27FC236}">
                <a16:creationId xmlns:a16="http://schemas.microsoft.com/office/drawing/2014/main" id="{5F6D4F30-576F-D810-F047-D41FA10F5044}"/>
              </a:ext>
            </a:extLst>
          </p:cNvPr>
          <p:cNvSpPr>
            <a:spLocks noGrp="1"/>
          </p:cNvSpPr>
          <p:nvPr>
            <p:ph idx="1"/>
          </p:nvPr>
        </p:nvSpPr>
        <p:spPr>
          <a:xfrm>
            <a:off x="237744" y="1279761"/>
            <a:ext cx="3986784" cy="3493407"/>
          </a:xfrm>
        </p:spPr>
        <p:txBody>
          <a:bodyPr/>
          <a:lstStyle/>
          <a:p>
            <a:pPr marL="0" lvl="0" indent="0" defTabSz="457200">
              <a:buClr>
                <a:srgbClr val="A53010"/>
              </a:buClr>
              <a:buNone/>
              <a:defRPr/>
            </a:pPr>
            <a:r>
              <a:rPr lang="en-ZA" sz="1300" b="1" dirty="0">
                <a:solidFill>
                  <a:prstClr val="black">
                    <a:lumMod val="75000"/>
                    <a:lumOff val="25000"/>
                  </a:prstClr>
                </a:solidFill>
                <a:latin typeface="Century Gothic (Body)"/>
              </a:rPr>
              <a:t> </a:t>
            </a:r>
            <a:r>
              <a:rPr lang="en-ZA" sz="1500" b="1" dirty="0">
                <a:solidFill>
                  <a:prstClr val="black">
                    <a:lumMod val="75000"/>
                    <a:lumOff val="25000"/>
                  </a:prstClr>
                </a:solidFill>
                <a:latin typeface="Century Gothic (Body)"/>
              </a:rPr>
              <a:t>• Data </a:t>
            </a:r>
            <a:r>
              <a:rPr kumimoji="0" lang="en-ZA" sz="1500" b="1" i="0" u="none" strike="noStrike" kern="1200" cap="none" spc="0" normalizeH="0" baseline="0" noProof="0" dirty="0">
                <a:ln>
                  <a:noFill/>
                </a:ln>
                <a:solidFill>
                  <a:prstClr val="black">
                    <a:lumMod val="75000"/>
                    <a:lumOff val="25000"/>
                  </a:prstClr>
                </a:solidFill>
                <a:effectLst/>
                <a:uLnTx/>
                <a:uFillTx/>
                <a:latin typeface="Century Gothic (Body)"/>
              </a:rPr>
              <a:t>Collection:</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rPr>
              <a:t>   Sensor data (Temperature, Vibration, Current, Cycle Time, Downtime)</a:t>
            </a:r>
          </a:p>
          <a:p>
            <a:pPr marL="0" lvl="0" indent="0" defTabSz="457200">
              <a:buClr>
                <a:srgbClr val="A53010"/>
              </a:buClr>
              <a:buNone/>
              <a:defRPr/>
            </a:pPr>
            <a:r>
              <a:rPr lang="en-ZA" sz="1300" b="1" dirty="0">
                <a:solidFill>
                  <a:prstClr val="black">
                    <a:lumMod val="75000"/>
                    <a:lumOff val="25000"/>
                  </a:prstClr>
                </a:solidFill>
                <a:latin typeface="Century Gothic (Body)"/>
              </a:rPr>
              <a:t> </a:t>
            </a:r>
            <a:r>
              <a:rPr lang="en-ZA" sz="1500" b="1" dirty="0">
                <a:solidFill>
                  <a:prstClr val="black">
                    <a:lumMod val="75000"/>
                    <a:lumOff val="25000"/>
                  </a:prstClr>
                </a:solidFill>
                <a:latin typeface="Century Gothic (Body)"/>
              </a:rPr>
              <a:t>• Model </a:t>
            </a:r>
            <a:r>
              <a:rPr kumimoji="0" lang="en-ZA" sz="1500" b="1" i="0" u="none" strike="noStrike" kern="1200" cap="none" spc="0" normalizeH="0" baseline="0" noProof="0" dirty="0">
                <a:ln>
                  <a:noFill/>
                </a:ln>
                <a:solidFill>
                  <a:prstClr val="black">
                    <a:lumMod val="75000"/>
                    <a:lumOff val="25000"/>
                  </a:prstClr>
                </a:solidFill>
                <a:effectLst/>
                <a:uLnTx/>
                <a:uFillTx/>
                <a:latin typeface="Century Gothic (Body)"/>
              </a:rPr>
              <a:t>Development:</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rPr>
              <a:t>Classification and Regression Trees (CART)</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rPr>
              <a:t>Model training and validation using Minitab.</a:t>
            </a:r>
          </a:p>
          <a:p>
            <a:pPr marL="0" lvl="0" indent="0" defTabSz="457200">
              <a:buClr>
                <a:srgbClr val="A53010"/>
              </a:buClr>
              <a:buNone/>
              <a:defRPr/>
            </a:pPr>
            <a:r>
              <a:rPr lang="en-ZA" sz="1500" b="1" dirty="0">
                <a:solidFill>
                  <a:prstClr val="black">
                    <a:lumMod val="75000"/>
                    <a:lumOff val="25000"/>
                  </a:prstClr>
                </a:solidFill>
                <a:latin typeface="Century Gothic (Body)"/>
              </a:rPr>
              <a:t>• </a:t>
            </a:r>
            <a:r>
              <a:rPr kumimoji="0" lang="en-ZA" sz="1500" b="1" i="0" u="none" strike="noStrike" kern="1200" cap="none" spc="0" normalizeH="0" baseline="0" noProof="0" dirty="0">
                <a:ln>
                  <a:noFill/>
                </a:ln>
                <a:solidFill>
                  <a:prstClr val="black">
                    <a:lumMod val="75000"/>
                    <a:lumOff val="25000"/>
                  </a:prstClr>
                </a:solidFill>
                <a:effectLst/>
                <a:uLnTx/>
                <a:uFillTx/>
                <a:latin typeface="Century Gothic (Body)"/>
              </a:rPr>
              <a:t>Model Evaluation:</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300" b="0" i="0" u="none" strike="noStrike" kern="1200" cap="none" spc="0" normalizeH="0" baseline="0" noProof="0" dirty="0">
                <a:ln>
                  <a:noFill/>
                </a:ln>
                <a:solidFill>
                  <a:prstClr val="black">
                    <a:lumMod val="75000"/>
                    <a:lumOff val="25000"/>
                  </a:prstClr>
                </a:solidFill>
                <a:effectLst/>
                <a:uLnTx/>
                <a:uFillTx/>
                <a:latin typeface="Century Gothic (Body)"/>
              </a:rPr>
              <a:t>Cross-validation, Misclassification Rate, ROC Curve.</a:t>
            </a:r>
          </a:p>
          <a:p>
            <a:endParaRPr lang="en-ZA" dirty="0"/>
          </a:p>
        </p:txBody>
      </p:sp>
      <p:pic>
        <p:nvPicPr>
          <p:cNvPr id="4" name="Picture 3">
            <a:extLst>
              <a:ext uri="{FF2B5EF4-FFF2-40B4-BE49-F238E27FC236}">
                <a16:creationId xmlns:a16="http://schemas.microsoft.com/office/drawing/2014/main" id="{9028B645-7FB7-C57B-AFCF-2CA963557D3B}"/>
              </a:ext>
            </a:extLst>
          </p:cNvPr>
          <p:cNvPicPr>
            <a:picLocks noChangeAspect="1"/>
          </p:cNvPicPr>
          <p:nvPr/>
        </p:nvPicPr>
        <p:blipFill>
          <a:blip r:embed="rId4"/>
          <a:stretch>
            <a:fillRect/>
          </a:stretch>
        </p:blipFill>
        <p:spPr>
          <a:xfrm>
            <a:off x="4224528" y="1074105"/>
            <a:ext cx="4636008" cy="3493407"/>
          </a:xfrm>
          <a:prstGeom prst="rect">
            <a:avLst/>
          </a:prstGeom>
        </p:spPr>
      </p:pic>
      <p:pic>
        <p:nvPicPr>
          <p:cNvPr id="5" name="Picture 4">
            <a:extLst>
              <a:ext uri="{FF2B5EF4-FFF2-40B4-BE49-F238E27FC236}">
                <a16:creationId xmlns:a16="http://schemas.microsoft.com/office/drawing/2014/main" id="{8B177AF4-6040-D148-BA7D-427AFDC0825C}"/>
              </a:ext>
            </a:extLst>
          </p:cNvPr>
          <p:cNvPicPr>
            <a:picLocks noChangeAspect="1"/>
          </p:cNvPicPr>
          <p:nvPr/>
        </p:nvPicPr>
        <p:blipFill>
          <a:blip r:embed="rId5"/>
          <a:stretch>
            <a:fillRect/>
          </a:stretch>
        </p:blipFill>
        <p:spPr>
          <a:xfrm>
            <a:off x="4123944" y="4662946"/>
            <a:ext cx="4352921" cy="377985"/>
          </a:xfrm>
          <a:prstGeom prst="rect">
            <a:avLst/>
          </a:prstGeom>
        </p:spPr>
      </p:pic>
    </p:spTree>
    <p:extLst>
      <p:ext uri="{BB962C8B-B14F-4D97-AF65-F5344CB8AC3E}">
        <p14:creationId xmlns:p14="http://schemas.microsoft.com/office/powerpoint/2010/main" val="242737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ED944-79CA-4F5C-7297-A3C88A0DF54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D4FE1C1-6353-F602-5DA8-6FB68589D07E}"/>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36A6B56B-9708-3D1E-DD4D-134D9389195A}"/>
              </a:ext>
            </a:extLst>
          </p:cNvPr>
          <p:cNvSpPr>
            <a:spLocks noGrp="1"/>
          </p:cNvSpPr>
          <p:nvPr>
            <p:ph type="title"/>
          </p:nvPr>
        </p:nvSpPr>
        <p:spPr>
          <a:xfrm>
            <a:off x="628650" y="222233"/>
            <a:ext cx="5230368" cy="997330"/>
          </a:xfrm>
        </p:spPr>
        <p:txBody>
          <a:bodyPr/>
          <a:lstStyle/>
          <a:p>
            <a:r>
              <a:rPr kumimoji="0" lang="en-ZA" sz="3300" b="0" i="0" u="none" strike="noStrike" kern="1200" cap="none" spc="0" normalizeH="0" baseline="0" noProof="0" dirty="0">
                <a:ln>
                  <a:noFill/>
                </a:ln>
                <a:solidFill>
                  <a:prstClr val="black">
                    <a:lumMod val="85000"/>
                    <a:lumOff val="15000"/>
                  </a:prstClr>
                </a:solidFill>
                <a:effectLst/>
                <a:uLnTx/>
                <a:uFillTx/>
                <a:latin typeface="Century" panose="02040604050505020304" pitchFamily="18" charset="0"/>
              </a:rPr>
              <a:t>Exploratory Data Analysis (EDA)</a:t>
            </a:r>
            <a:endParaRPr lang="en-ZA" dirty="0">
              <a:latin typeface="Century" panose="02040604050505020304" pitchFamily="18" charset="0"/>
            </a:endParaRPr>
          </a:p>
        </p:txBody>
      </p:sp>
      <p:sp>
        <p:nvSpPr>
          <p:cNvPr id="3" name="Content Placeholder 2">
            <a:extLst>
              <a:ext uri="{FF2B5EF4-FFF2-40B4-BE49-F238E27FC236}">
                <a16:creationId xmlns:a16="http://schemas.microsoft.com/office/drawing/2014/main" id="{B4941B8A-55C4-4049-4190-4D673DCEED56}"/>
              </a:ext>
            </a:extLst>
          </p:cNvPr>
          <p:cNvSpPr>
            <a:spLocks noGrp="1"/>
          </p:cNvSpPr>
          <p:nvPr>
            <p:ph idx="1"/>
          </p:nvPr>
        </p:nvSpPr>
        <p:spPr>
          <a:xfrm>
            <a:off x="628650" y="1459865"/>
            <a:ext cx="3586734" cy="3615055"/>
          </a:xfrm>
        </p:spPr>
        <p:txBody>
          <a:bodyPr/>
          <a:lstStyle/>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Descriptive Statistics: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Summarized mean, standard deviation, and quartiles for each variable.</a:t>
            </a:r>
          </a:p>
          <a:p>
            <a:pPr marL="0" lvl="0" indent="0" defTabSz="457200">
              <a:buClr>
                <a:srgbClr val="A53010"/>
              </a:buClr>
              <a:buNone/>
              <a:defRPr/>
            </a:pPr>
            <a:r>
              <a:rPr lang="en-US" sz="1500" b="1" dirty="0">
                <a:solidFill>
                  <a:prstClr val="black">
                    <a:lumMod val="75000"/>
                    <a:lumOff val="25000"/>
                  </a:prstClr>
                </a:solidFill>
                <a:latin typeface="Century Gothic" panose="020B0502020202020204"/>
              </a:rPr>
              <a:t>• </a:t>
            </a:r>
            <a:r>
              <a:rPr kumimoji="0" lang="en-US" sz="1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Run Charts: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Time-series visualization of fluctuations and trends.</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5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Bivariate Correlation Analysis: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Evaluated relationships between predictors and failure likelihood.</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US" sz="13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**[see 4 Figures showing : Time Series Run Charts ]**</a:t>
            </a:r>
          </a:p>
          <a:p>
            <a:endParaRPr lang="en-ZA" dirty="0"/>
          </a:p>
        </p:txBody>
      </p:sp>
      <p:pic>
        <p:nvPicPr>
          <p:cNvPr id="5" name="Picture 4" descr="A graph of blue and gray dots&#10;&#10;Description automatically generated">
            <a:extLst>
              <a:ext uri="{FF2B5EF4-FFF2-40B4-BE49-F238E27FC236}">
                <a16:creationId xmlns:a16="http://schemas.microsoft.com/office/drawing/2014/main" id="{D654DA45-3991-BC66-2E02-ABECD047CFF7}"/>
              </a:ext>
            </a:extLst>
          </p:cNvPr>
          <p:cNvPicPr>
            <a:picLocks noChangeAspect="1"/>
          </p:cNvPicPr>
          <p:nvPr/>
        </p:nvPicPr>
        <p:blipFill rotWithShape="1">
          <a:blip r:embed="rId4"/>
          <a:srcRect t="2562" b="2878"/>
          <a:stretch/>
        </p:blipFill>
        <p:spPr bwMode="auto">
          <a:xfrm>
            <a:off x="4345074" y="831533"/>
            <a:ext cx="1990949" cy="1256663"/>
          </a:xfrm>
          <a:prstGeom prst="rect">
            <a:avLst/>
          </a:prstGeom>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12073B2-AFCB-1A38-EE74-AE398829B2F3}"/>
              </a:ext>
            </a:extLst>
          </p:cNvPr>
          <p:cNvPicPr>
            <a:picLocks noChangeAspect="1"/>
          </p:cNvPicPr>
          <p:nvPr/>
        </p:nvPicPr>
        <p:blipFill>
          <a:blip r:embed="rId5"/>
          <a:stretch>
            <a:fillRect/>
          </a:stretch>
        </p:blipFill>
        <p:spPr>
          <a:xfrm>
            <a:off x="6676126" y="810929"/>
            <a:ext cx="1981529" cy="1322670"/>
          </a:xfrm>
          <a:prstGeom prst="rect">
            <a:avLst/>
          </a:prstGeom>
        </p:spPr>
      </p:pic>
      <p:pic>
        <p:nvPicPr>
          <p:cNvPr id="8" name="Picture 7">
            <a:extLst>
              <a:ext uri="{FF2B5EF4-FFF2-40B4-BE49-F238E27FC236}">
                <a16:creationId xmlns:a16="http://schemas.microsoft.com/office/drawing/2014/main" id="{145CAF1D-EB5C-137F-F8F0-D57F47924F69}"/>
              </a:ext>
            </a:extLst>
          </p:cNvPr>
          <p:cNvPicPr>
            <a:picLocks noChangeAspect="1"/>
          </p:cNvPicPr>
          <p:nvPr/>
        </p:nvPicPr>
        <p:blipFill rotWithShape="1">
          <a:blip r:embed="rId6"/>
          <a:srcRect t="2114" b="2985"/>
          <a:stretch/>
        </p:blipFill>
        <p:spPr bwMode="auto">
          <a:xfrm>
            <a:off x="4345074" y="2364509"/>
            <a:ext cx="1990949" cy="1261194"/>
          </a:xfrm>
          <a:prstGeom prst="rect">
            <a:avLst/>
          </a:prstGeom>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699B21A-A29F-BC9B-ED80-28E5D99345BE}"/>
              </a:ext>
            </a:extLst>
          </p:cNvPr>
          <p:cNvPicPr>
            <a:picLocks noChangeAspect="1"/>
          </p:cNvPicPr>
          <p:nvPr/>
        </p:nvPicPr>
        <p:blipFill>
          <a:blip r:embed="rId7"/>
          <a:stretch>
            <a:fillRect/>
          </a:stretch>
        </p:blipFill>
        <p:spPr>
          <a:xfrm>
            <a:off x="6676125" y="2382522"/>
            <a:ext cx="1981529" cy="1322670"/>
          </a:xfrm>
          <a:prstGeom prst="rect">
            <a:avLst/>
          </a:prstGeom>
        </p:spPr>
      </p:pic>
      <p:pic>
        <p:nvPicPr>
          <p:cNvPr id="10" name="Picture 9" descr="A graph of a run chart&#10;&#10;Description automatically generated">
            <a:extLst>
              <a:ext uri="{FF2B5EF4-FFF2-40B4-BE49-F238E27FC236}">
                <a16:creationId xmlns:a16="http://schemas.microsoft.com/office/drawing/2014/main" id="{A9D857FA-E3AC-7A66-3D4E-79F6D9EFE12D}"/>
              </a:ext>
            </a:extLst>
          </p:cNvPr>
          <p:cNvPicPr>
            <a:picLocks noChangeAspect="1"/>
          </p:cNvPicPr>
          <p:nvPr/>
        </p:nvPicPr>
        <p:blipFill>
          <a:blip r:embed="rId8"/>
          <a:stretch>
            <a:fillRect/>
          </a:stretch>
        </p:blipFill>
        <p:spPr>
          <a:xfrm>
            <a:off x="5399058" y="3770428"/>
            <a:ext cx="2115433" cy="1172904"/>
          </a:xfrm>
          <a:prstGeom prst="rect">
            <a:avLst/>
          </a:prstGeom>
          <a:ln>
            <a:solidFill>
              <a:schemeClr val="tx1"/>
            </a:solidFill>
          </a:ln>
        </p:spPr>
      </p:pic>
    </p:spTree>
    <p:extLst>
      <p:ext uri="{BB962C8B-B14F-4D97-AF65-F5344CB8AC3E}">
        <p14:creationId xmlns:p14="http://schemas.microsoft.com/office/powerpoint/2010/main" val="4028222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AC1C5-981F-A62E-28FB-D3C9B9340F5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76042C3-7A15-340C-296E-E69CE52413B1}"/>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itle 1">
            <a:extLst>
              <a:ext uri="{FF2B5EF4-FFF2-40B4-BE49-F238E27FC236}">
                <a16:creationId xmlns:a16="http://schemas.microsoft.com/office/drawing/2014/main" id="{CD77824B-4E8A-39BC-57D8-3D5AF1E20DC4}"/>
              </a:ext>
            </a:extLst>
          </p:cNvPr>
          <p:cNvSpPr>
            <a:spLocks noGrp="1"/>
          </p:cNvSpPr>
          <p:nvPr>
            <p:ph type="title"/>
          </p:nvPr>
        </p:nvSpPr>
        <p:spPr>
          <a:xfrm>
            <a:off x="1517904" y="365127"/>
            <a:ext cx="5797296" cy="1107489"/>
          </a:xfrm>
        </p:spPr>
        <p:txBody>
          <a:bodyPr>
            <a:normAutofit/>
          </a:bodyPr>
          <a:lstStyle/>
          <a:p>
            <a:r>
              <a:rPr lang="en-ZA" sz="3300" dirty="0">
                <a:latin typeface="Century" panose="02040604050505020304" pitchFamily="18" charset="0"/>
              </a:rPr>
              <a:t>Regression &amp; CART Model Development</a:t>
            </a:r>
          </a:p>
        </p:txBody>
      </p:sp>
      <p:sp>
        <p:nvSpPr>
          <p:cNvPr id="3" name="Content Placeholder 2">
            <a:extLst>
              <a:ext uri="{FF2B5EF4-FFF2-40B4-BE49-F238E27FC236}">
                <a16:creationId xmlns:a16="http://schemas.microsoft.com/office/drawing/2014/main" id="{B6EB7BD0-9503-AD81-92D1-C3FB356BBADC}"/>
              </a:ext>
            </a:extLst>
          </p:cNvPr>
          <p:cNvSpPr>
            <a:spLocks noGrp="1"/>
          </p:cNvSpPr>
          <p:nvPr>
            <p:ph idx="1"/>
          </p:nvPr>
        </p:nvSpPr>
        <p:spPr>
          <a:xfrm>
            <a:off x="464058" y="1825625"/>
            <a:ext cx="3623310" cy="2810383"/>
          </a:xfrm>
        </p:spPr>
        <p:txBody>
          <a:bodyPr>
            <a:normAutofit fontScale="85000" lnSpcReduction="20000"/>
          </a:bodyPr>
          <a:lstStyle/>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r>
              <a:rPr kumimoji="0" lang="en-ZA" sz="1800" b="1" i="0" u="none" strike="noStrike" kern="1200" cap="none" spc="0" normalizeH="0" baseline="0" noProof="0" dirty="0">
                <a:ln>
                  <a:noFill/>
                </a:ln>
                <a:solidFill>
                  <a:prstClr val="black"/>
                </a:solidFill>
                <a:effectLst/>
                <a:uLnTx/>
                <a:uFillTx/>
                <a:latin typeface="Century Gothic (Body)"/>
              </a:rPr>
              <a:t>• Regression Analysis: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500" b="0" i="0" u="none" strike="noStrike" kern="1200" cap="none" spc="0" normalizeH="0" baseline="0" noProof="0" dirty="0">
                <a:ln>
                  <a:noFill/>
                </a:ln>
                <a:solidFill>
                  <a:prstClr val="black"/>
                </a:solidFill>
                <a:effectLst/>
                <a:uLnTx/>
                <a:uFillTx/>
                <a:latin typeface="Century Gothic (Body)"/>
              </a:rPr>
              <a:t>Logistic regression applied to quantify failure probabilities.</a:t>
            </a:r>
          </a:p>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r>
              <a:rPr kumimoji="0" lang="en-ZA" sz="1800" b="0" i="0" u="none" strike="noStrike" kern="1200" cap="none" spc="0" normalizeH="0" baseline="0" noProof="0" dirty="0">
                <a:ln>
                  <a:noFill/>
                </a:ln>
                <a:solidFill>
                  <a:prstClr val="black"/>
                </a:solidFill>
                <a:effectLst/>
                <a:uLnTx/>
                <a:uFillTx/>
                <a:latin typeface="Century Gothic (Body)"/>
              </a:rPr>
              <a:t>• </a:t>
            </a:r>
            <a:r>
              <a:rPr kumimoji="0" lang="en-ZA" sz="1800" b="1" i="0" u="none" strike="noStrike" kern="1200" cap="none" spc="0" normalizeH="0" baseline="0" noProof="0" dirty="0">
                <a:ln>
                  <a:noFill/>
                </a:ln>
                <a:solidFill>
                  <a:prstClr val="black"/>
                </a:solidFill>
                <a:effectLst/>
                <a:uLnTx/>
                <a:uFillTx/>
                <a:latin typeface="Century Gothic (Body)"/>
              </a:rPr>
              <a:t>CART Model Training:</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500" b="0" i="0" u="none" strike="noStrike" kern="1200" cap="none" spc="0" normalizeH="0" baseline="0" noProof="0" dirty="0">
                <a:ln>
                  <a:noFill/>
                </a:ln>
                <a:solidFill>
                  <a:prstClr val="black"/>
                </a:solidFill>
                <a:effectLst/>
                <a:uLnTx/>
                <a:uFillTx/>
                <a:latin typeface="Century Gothic (Body)"/>
              </a:rPr>
              <a:t>Gini Impurity used for splitting nodes.</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500" b="0" i="0" u="none" strike="noStrike" kern="1200" cap="none" spc="0" normalizeH="0" baseline="0" noProof="0" dirty="0">
                <a:ln>
                  <a:noFill/>
                </a:ln>
                <a:solidFill>
                  <a:prstClr val="black"/>
                </a:solidFill>
                <a:effectLst/>
                <a:uLnTx/>
                <a:uFillTx/>
                <a:latin typeface="Century Gothic (Body)"/>
              </a:rPr>
              <a:t>Overfitting controlled by limiting max depth.</a:t>
            </a:r>
          </a:p>
          <a:p>
            <a:pPr marL="0" marR="0" lvl="0" indent="0" algn="l" defTabSz="457200" rtl="0" eaLnBrk="1" fontAlgn="auto" latinLnBrk="0" hangingPunct="1">
              <a:lnSpc>
                <a:spcPct val="90000"/>
              </a:lnSpc>
              <a:spcBef>
                <a:spcPts val="1000"/>
              </a:spcBef>
              <a:spcAft>
                <a:spcPts val="0"/>
              </a:spcAft>
              <a:buClr>
                <a:srgbClr val="A53010"/>
              </a:buClr>
              <a:buSzTx/>
              <a:buFont typeface="Wingdings 3" charset="2"/>
              <a:buNone/>
              <a:tabLst/>
              <a:defRPr/>
            </a:pPr>
            <a:r>
              <a:rPr kumimoji="0" lang="en-ZA" sz="1800" b="1" i="0" u="none" strike="noStrike" kern="1200" cap="none" spc="0" normalizeH="0" baseline="0" noProof="0" dirty="0">
                <a:ln>
                  <a:noFill/>
                </a:ln>
                <a:solidFill>
                  <a:prstClr val="black"/>
                </a:solidFill>
                <a:effectLst/>
                <a:uLnTx/>
                <a:uFillTx/>
                <a:latin typeface="Century Gothic (Body)"/>
              </a:rPr>
              <a:t>• Predictor Significance Analysis</a:t>
            </a:r>
            <a:r>
              <a:rPr kumimoji="0" lang="en-ZA" sz="1800" b="0" i="0" u="none" strike="noStrike" kern="1200" cap="none" spc="0" normalizeH="0" baseline="0" noProof="0" dirty="0">
                <a:ln>
                  <a:noFill/>
                </a:ln>
                <a:solidFill>
                  <a:prstClr val="black"/>
                </a:solidFill>
                <a:effectLst/>
                <a:uLnTx/>
                <a:uFillTx/>
                <a:latin typeface="Century Gothic (Body)"/>
              </a:rPr>
              <a:t>:</a:t>
            </a:r>
          </a:p>
          <a:p>
            <a:pPr marL="342900" marR="0" lvl="0" indent="-342900" algn="l" defTabSz="457200" rtl="0" eaLnBrk="1" fontAlgn="auto" latinLnBrk="0" hangingPunct="1">
              <a:lnSpc>
                <a:spcPct val="90000"/>
              </a:lnSpc>
              <a:spcBef>
                <a:spcPts val="1000"/>
              </a:spcBef>
              <a:spcAft>
                <a:spcPts val="0"/>
              </a:spcAft>
              <a:buClr>
                <a:srgbClr val="A53010"/>
              </a:buClr>
              <a:buSzTx/>
              <a:buFont typeface="Wingdings 3" charset="2"/>
              <a:buChar char=""/>
              <a:tabLst/>
              <a:defRPr/>
            </a:pPr>
            <a:r>
              <a:rPr kumimoji="0" lang="en-ZA" sz="1500" b="0" i="0" u="none" strike="noStrike" kern="1200" cap="none" spc="0" normalizeH="0" baseline="0" noProof="0" dirty="0">
                <a:ln>
                  <a:noFill/>
                </a:ln>
                <a:solidFill>
                  <a:prstClr val="black"/>
                </a:solidFill>
                <a:effectLst/>
                <a:uLnTx/>
                <a:uFillTx/>
                <a:latin typeface="Century Gothic (Body)"/>
              </a:rPr>
              <a:t>Feature importance rankings from CART.</a:t>
            </a:r>
          </a:p>
          <a:p>
            <a:pPr marL="0" marR="0" lvl="0" indent="0" algn="l" defTabSz="457200" rtl="0" eaLnBrk="1" fontAlgn="auto" latinLnBrk="0" hangingPunct="1">
              <a:lnSpc>
                <a:spcPct val="90000"/>
              </a:lnSpc>
              <a:spcBef>
                <a:spcPts val="1000"/>
              </a:spcBef>
              <a:spcAft>
                <a:spcPts val="0"/>
              </a:spcAft>
              <a:buClr>
                <a:srgbClr val="A53010"/>
              </a:buClr>
              <a:buSz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a:ea typeface="+mn-ea"/>
                <a:cs typeface="+mn-cs"/>
              </a:rPr>
              <a:t>**See Table showing : Regression Coefficients and Summary **</a:t>
            </a:r>
          </a:p>
          <a:p>
            <a:pPr marL="0" indent="0">
              <a:buNone/>
            </a:pPr>
            <a:endParaRPr lang="en-ZA" dirty="0"/>
          </a:p>
        </p:txBody>
      </p:sp>
      <p:pic>
        <p:nvPicPr>
          <p:cNvPr id="4" name="Picture 3">
            <a:extLst>
              <a:ext uri="{FF2B5EF4-FFF2-40B4-BE49-F238E27FC236}">
                <a16:creationId xmlns:a16="http://schemas.microsoft.com/office/drawing/2014/main" id="{C543F50C-556C-50C4-DA11-4C488B4B7BEE}"/>
              </a:ext>
            </a:extLst>
          </p:cNvPr>
          <p:cNvPicPr>
            <a:picLocks noChangeAspect="1"/>
          </p:cNvPicPr>
          <p:nvPr/>
        </p:nvPicPr>
        <p:blipFill>
          <a:blip r:embed="rId4"/>
          <a:stretch>
            <a:fillRect/>
          </a:stretch>
        </p:blipFill>
        <p:spPr>
          <a:xfrm>
            <a:off x="4326046" y="1587493"/>
            <a:ext cx="4088720" cy="1841507"/>
          </a:xfrm>
          <a:prstGeom prst="rect">
            <a:avLst/>
          </a:prstGeom>
        </p:spPr>
      </p:pic>
      <p:pic>
        <p:nvPicPr>
          <p:cNvPr id="5" name="Picture 4">
            <a:extLst>
              <a:ext uri="{FF2B5EF4-FFF2-40B4-BE49-F238E27FC236}">
                <a16:creationId xmlns:a16="http://schemas.microsoft.com/office/drawing/2014/main" id="{77210415-BB90-B61A-AC2A-032D23897D7E}"/>
              </a:ext>
            </a:extLst>
          </p:cNvPr>
          <p:cNvPicPr>
            <a:picLocks noChangeAspect="1"/>
          </p:cNvPicPr>
          <p:nvPr/>
        </p:nvPicPr>
        <p:blipFill>
          <a:blip r:embed="rId5"/>
          <a:stretch>
            <a:fillRect/>
          </a:stretch>
        </p:blipFill>
        <p:spPr>
          <a:xfrm>
            <a:off x="4416550" y="3432357"/>
            <a:ext cx="4441699" cy="1556657"/>
          </a:xfrm>
          <a:prstGeom prst="rect">
            <a:avLst/>
          </a:prstGeom>
        </p:spPr>
      </p:pic>
      <p:cxnSp>
        <p:nvCxnSpPr>
          <p:cNvPr id="10" name="Straight Connector 9">
            <a:extLst>
              <a:ext uri="{FF2B5EF4-FFF2-40B4-BE49-F238E27FC236}">
                <a16:creationId xmlns:a16="http://schemas.microsoft.com/office/drawing/2014/main" id="{EF69F8FC-8BBE-BF3C-7E1E-407709B84F97}"/>
              </a:ext>
            </a:extLst>
          </p:cNvPr>
          <p:cNvCxnSpPr/>
          <p:nvPr/>
        </p:nvCxnSpPr>
        <p:spPr>
          <a:xfrm>
            <a:off x="4416552" y="3432357"/>
            <a:ext cx="0" cy="129839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071A644-9DED-1281-BEC6-066482279C3B}"/>
              </a:ext>
            </a:extLst>
          </p:cNvPr>
          <p:cNvCxnSpPr/>
          <p:nvPr/>
        </p:nvCxnSpPr>
        <p:spPr>
          <a:xfrm>
            <a:off x="4326046" y="3206750"/>
            <a:ext cx="3922604"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D2810AB-57D8-000F-AEC1-AFD49347BED4}"/>
              </a:ext>
            </a:extLst>
          </p:cNvPr>
          <p:cNvCxnSpPr/>
          <p:nvPr/>
        </p:nvCxnSpPr>
        <p:spPr>
          <a:xfrm>
            <a:off x="8178800" y="1587493"/>
            <a:ext cx="0" cy="1619257"/>
          </a:xfrm>
          <a:prstGeom prst="line">
            <a:avLst/>
          </a:prstGeom>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0C90BEE6-B586-055E-4977-C25A1FDB7709}"/>
              </a:ext>
            </a:extLst>
          </p:cNvPr>
          <p:cNvSpPr txBox="1"/>
          <p:nvPr/>
        </p:nvSpPr>
        <p:spPr>
          <a:xfrm>
            <a:off x="8201025" y="2907784"/>
            <a:ext cx="69850" cy="369332"/>
          </a:xfrm>
          <a:prstGeom prst="rect">
            <a:avLst/>
          </a:prstGeom>
          <a:solidFill>
            <a:schemeClr val="bg1"/>
          </a:solidFill>
          <a:ln>
            <a:solidFill>
              <a:schemeClr val="bg1"/>
            </a:solidFill>
          </a:ln>
        </p:spPr>
        <p:txBody>
          <a:bodyPr wrap="square" rtlCol="0">
            <a:spAutoFit/>
          </a:bodyPr>
          <a:lstStyle/>
          <a:p>
            <a:endParaRPr lang="en-ZA" dirty="0"/>
          </a:p>
        </p:txBody>
      </p:sp>
    </p:spTree>
    <p:extLst>
      <p:ext uri="{BB962C8B-B14F-4D97-AF65-F5344CB8AC3E}">
        <p14:creationId xmlns:p14="http://schemas.microsoft.com/office/powerpoint/2010/main" val="3630020018"/>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EE08C80-CAFE-4256-B7DD-731DE05B3ABA}">
  <ds:schemaRefs>
    <ds:schemaRef ds:uri="http://schemas.microsoft.com/sharepoint/v3/contenttype/forms"/>
  </ds:schemaRefs>
</ds:datastoreItem>
</file>

<file path=customXml/itemProps2.xml><?xml version="1.0" encoding="utf-8"?>
<ds:datastoreItem xmlns:ds="http://schemas.openxmlformats.org/officeDocument/2006/customXml" ds:itemID="{29D4BA69-6D9D-4EF0-8C3B-6F07C95909F3}">
  <ds:schemaRefs>
    <ds:schemaRef ds:uri="http://schemas.microsoft.com/sharepoint/events"/>
  </ds:schemaRefs>
</ds:datastoreItem>
</file>

<file path=customXml/itemProps3.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916D763-064C-4618-8043-9E4E87EBFB5A}">
  <ds:schemaRefs>
    <ds:schemaRef ds:uri="http://purl.org/dc/elements/1.1/"/>
    <ds:schemaRef ds:uri="http://www.w3.org/XML/1998/namespace"/>
    <ds:schemaRef ds:uri="http://schemas.microsoft.com/office/2006/documentManagement/types"/>
    <ds:schemaRef ds:uri="http://schemas.microsoft.com/office/infopath/2007/PartnerControls"/>
    <ds:schemaRef ds:uri="2cbf3bcb-b53f-40ae-9a8b-f89a0694648c"/>
    <ds:schemaRef ds:uri="http://purl.org/dc/terms/"/>
    <ds:schemaRef ds:uri="http://purl.org/dc/dcmitype/"/>
    <ds:schemaRef ds:uri="http://schemas.openxmlformats.org/package/2006/metadata/core-properties"/>
    <ds:schemaRef ds:uri="6ec8e17d-ae70-4a68-a6f2-db4d9035aa92"/>
    <ds:schemaRef ds:uri="6cd347a1-3f35-4331-895e-b3aa13c5e28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1609</TotalTime>
  <Words>905</Words>
  <Application>Microsoft Office PowerPoint</Application>
  <PresentationFormat>On-screen Show (4:3)</PresentationFormat>
  <Paragraphs>111</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Century</vt:lpstr>
      <vt:lpstr>Century Gothic</vt:lpstr>
      <vt:lpstr>Century Gothic (Body)</vt:lpstr>
      <vt:lpstr>Wingdings 3</vt:lpstr>
      <vt:lpstr>Office Theme</vt:lpstr>
      <vt:lpstr>PowerPoint Presentation</vt:lpstr>
      <vt:lpstr>               Abstract</vt:lpstr>
      <vt:lpstr>Introduction and Motivation</vt:lpstr>
      <vt:lpstr>Problem Statement &amp; Objectives</vt:lpstr>
      <vt:lpstr>Significance of the Study</vt:lpstr>
      <vt:lpstr>Literature Review</vt:lpstr>
      <vt:lpstr>Methodology</vt:lpstr>
      <vt:lpstr>Exploratory Data Analysis (EDA)</vt:lpstr>
      <vt:lpstr>Regression &amp; CART Model Development</vt:lpstr>
      <vt:lpstr>Model Performance Metrics</vt:lpstr>
      <vt:lpstr>Findings &amp; Discussion - Key Insights</vt:lpstr>
      <vt:lpstr>Practical Implications</vt:lpstr>
      <vt:lpstr>Conclusion &amp; Recommendations</vt:lpstr>
      <vt:lpstr>Acknowledgments &amp;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Phathutshedzo Mathivha</cp:lastModifiedBy>
  <cp:revision>118</cp:revision>
  <dcterms:created xsi:type="dcterms:W3CDTF">2018-11-08T10:23:44Z</dcterms:created>
  <dcterms:modified xsi:type="dcterms:W3CDTF">2025-10-02T07:19:33Z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