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577" r:id="rId5"/>
    <p:sldId id="2581" r:id="rId6"/>
    <p:sldId id="2593" r:id="rId7"/>
    <p:sldId id="2580" r:id="rId8"/>
    <p:sldId id="2582" r:id="rId9"/>
    <p:sldId id="2584" r:id="rId10"/>
    <p:sldId id="2592" r:id="rId11"/>
    <p:sldId id="2594" r:id="rId12"/>
    <p:sldId id="2591" r:id="rId13"/>
    <p:sldId id="2595" r:id="rId14"/>
    <p:sldId id="2586" r:id="rId15"/>
    <p:sldId id="2589" r:id="rId16"/>
    <p:sldId id="2588" r:id="rId17"/>
    <p:sldId id="2585" r:id="rId18"/>
    <p:sldId id="2590" r:id="rId19"/>
    <p:sldId id="2587" r:id="rId20"/>
    <p:sldId id="2578" r:id="rId21"/>
    <p:sldId id="258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313A"/>
    <a:srgbClr val="D2B42A"/>
    <a:srgbClr val="F2F2F2"/>
    <a:srgbClr val="D3CDBD"/>
    <a:srgbClr val="627F98"/>
    <a:srgbClr val="414042"/>
    <a:srgbClr val="273892"/>
    <a:srgbClr val="006B99"/>
    <a:srgbClr val="5A9A3B"/>
    <a:srgbClr val="0B53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3390A9-7767-4E58-8828-EA610E927FF7}" v="431" dt="2025-10-06T19:44:09.3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10"/>
    <p:restoredTop sz="64706" autoAdjust="0"/>
  </p:normalViewPr>
  <p:slideViewPr>
    <p:cSldViewPr snapToGrid="0" snapToObjects="1">
      <p:cViewPr varScale="1">
        <p:scale>
          <a:sx n="50" d="100"/>
          <a:sy n="50" d="100"/>
        </p:scale>
        <p:origin x="2002" y="29"/>
      </p:cViewPr>
      <p:guideLst>
        <p:guide orient="horz" pos="2160"/>
        <p:guide pos="1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 Id="rId30" Type="http://schemas.openxmlformats.org/officeDocument/2006/relationships/customXml" Target="../customXml/item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pho Roberts" userId="31e47f97-f032-421d-8e4d-cfe5f16ed623" providerId="ADAL" clId="{1514B149-7735-43BD-B30D-37C428EB5E0E}"/>
    <pc:docChg chg="modSld">
      <pc:chgData name="Mpho Roberts" userId="31e47f97-f032-421d-8e4d-cfe5f16ed623" providerId="ADAL" clId="{1514B149-7735-43BD-B30D-37C428EB5E0E}" dt="2025-09-15T07:49:44.806" v="1" actId="20577"/>
      <pc:docMkLst>
        <pc:docMk/>
      </pc:docMkLst>
      <pc:sldChg chg="modSp mod">
        <pc:chgData name="Mpho Roberts" userId="31e47f97-f032-421d-8e4d-cfe5f16ed623" providerId="ADAL" clId="{1514B149-7735-43BD-B30D-37C428EB5E0E}" dt="2025-09-15T07:49:44.806" v="1" actId="20577"/>
        <pc:sldMkLst>
          <pc:docMk/>
          <pc:sldMk cId="2398887471" sldId="2577"/>
        </pc:sldMkLst>
        <pc:spChg chg="mod">
          <ac:chgData name="Mpho Roberts" userId="31e47f97-f032-421d-8e4d-cfe5f16ed623" providerId="ADAL" clId="{1514B149-7735-43BD-B30D-37C428EB5E0E}" dt="2025-09-15T07:49:44.806" v="1" actId="20577"/>
          <ac:spMkLst>
            <pc:docMk/>
            <pc:sldMk cId="2398887471" sldId="2577"/>
            <ac:spMk id="9" creationId="{99369423-4749-FA40-9148-41BAAD5B3B73}"/>
          </ac:spMkLst>
        </pc:spChg>
      </pc:sldChg>
    </pc:docChg>
  </pc:docChgLst>
  <pc:docChgLst>
    <pc:chgData name="Mmaphuthi Nkwana" userId="8b98f104-58d4-4a4f-b0ce-73aaf060818e" providerId="ADAL" clId="{AA3390A9-7767-4E58-8828-EA610E927FF7}"/>
    <pc:docChg chg="undo redo custSel addSld delSld modSld sldOrd">
      <pc:chgData name="Mmaphuthi Nkwana" userId="8b98f104-58d4-4a4f-b0ce-73aaf060818e" providerId="ADAL" clId="{AA3390A9-7767-4E58-8828-EA610E927FF7}" dt="2025-10-07T09:49:08.815" v="19731" actId="20577"/>
      <pc:docMkLst>
        <pc:docMk/>
      </pc:docMkLst>
      <pc:sldChg chg="modSp mod">
        <pc:chgData name="Mmaphuthi Nkwana" userId="8b98f104-58d4-4a4f-b0ce-73aaf060818e" providerId="ADAL" clId="{AA3390A9-7767-4E58-8828-EA610E927FF7}" dt="2025-09-30T19:05:04.673" v="3838" actId="1076"/>
        <pc:sldMkLst>
          <pc:docMk/>
          <pc:sldMk cId="2398887471" sldId="2577"/>
        </pc:sldMkLst>
        <pc:spChg chg="mod">
          <ac:chgData name="Mmaphuthi Nkwana" userId="8b98f104-58d4-4a4f-b0ce-73aaf060818e" providerId="ADAL" clId="{AA3390A9-7767-4E58-8828-EA610E927FF7}" dt="2025-09-30T19:05:04.673" v="3838" actId="1076"/>
          <ac:spMkLst>
            <pc:docMk/>
            <pc:sldMk cId="2398887471" sldId="2577"/>
            <ac:spMk id="9" creationId="{99369423-4749-FA40-9148-41BAAD5B3B73}"/>
          </ac:spMkLst>
        </pc:spChg>
        <pc:spChg chg="mod">
          <ac:chgData name="Mmaphuthi Nkwana" userId="8b98f104-58d4-4a4f-b0ce-73aaf060818e" providerId="ADAL" clId="{AA3390A9-7767-4E58-8828-EA610E927FF7}" dt="2025-09-26T16:36:51.958" v="126" actId="20577"/>
          <ac:spMkLst>
            <pc:docMk/>
            <pc:sldMk cId="2398887471" sldId="2577"/>
            <ac:spMk id="17" creationId="{A02E626A-4E65-DE4C-BE69-16CBB2D97DA0}"/>
          </ac:spMkLst>
        </pc:spChg>
      </pc:sldChg>
      <pc:sldChg chg="modSp mod modNotesTx">
        <pc:chgData name="Mmaphuthi Nkwana" userId="8b98f104-58d4-4a4f-b0ce-73aaf060818e" providerId="ADAL" clId="{AA3390A9-7767-4E58-8828-EA610E927FF7}" dt="2025-10-05T17:26:24.704" v="19035" actId="20577"/>
        <pc:sldMkLst>
          <pc:docMk/>
          <pc:sldMk cId="2760590014" sldId="2578"/>
        </pc:sldMkLst>
        <pc:spChg chg="mod">
          <ac:chgData name="Mmaphuthi Nkwana" userId="8b98f104-58d4-4a4f-b0ce-73aaf060818e" providerId="ADAL" clId="{AA3390A9-7767-4E58-8828-EA610E927FF7}" dt="2025-10-05T17:24:49.330" v="18637" actId="404"/>
          <ac:spMkLst>
            <pc:docMk/>
            <pc:sldMk cId="2760590014" sldId="2578"/>
            <ac:spMk id="20" creationId="{1B93354C-C428-894D-8EF4-53EF36AB400F}"/>
          </ac:spMkLst>
        </pc:spChg>
        <pc:picChg chg="mod">
          <ac:chgData name="Mmaphuthi Nkwana" userId="8b98f104-58d4-4a4f-b0ce-73aaf060818e" providerId="ADAL" clId="{AA3390A9-7767-4E58-8828-EA610E927FF7}" dt="2025-10-05T17:24:20.249" v="18560" actId="14100"/>
          <ac:picMkLst>
            <pc:docMk/>
            <pc:sldMk cId="2760590014" sldId="2578"/>
            <ac:picMk id="6" creationId="{E2768E4E-1A25-ED43-B636-C1F7DA59346E}"/>
          </ac:picMkLst>
        </pc:picChg>
      </pc:sldChg>
      <pc:sldChg chg="modSp del mod">
        <pc:chgData name="Mmaphuthi Nkwana" userId="8b98f104-58d4-4a4f-b0ce-73aaf060818e" providerId="ADAL" clId="{AA3390A9-7767-4E58-8828-EA610E927FF7}" dt="2025-09-30T19:06:23.340" v="3841" actId="47"/>
        <pc:sldMkLst>
          <pc:docMk/>
          <pc:sldMk cId="811149355" sldId="2579"/>
        </pc:sldMkLst>
      </pc:sldChg>
      <pc:sldChg chg="addSp modSp add mod ord modNotesTx">
        <pc:chgData name="Mmaphuthi Nkwana" userId="8b98f104-58d4-4a4f-b0ce-73aaf060818e" providerId="ADAL" clId="{AA3390A9-7767-4E58-8828-EA610E927FF7}" dt="2025-10-05T21:07:18.189" v="19448" actId="1076"/>
        <pc:sldMkLst>
          <pc:docMk/>
          <pc:sldMk cId="2163149140" sldId="2580"/>
        </pc:sldMkLst>
        <pc:spChg chg="mod ord">
          <ac:chgData name="Mmaphuthi Nkwana" userId="8b98f104-58d4-4a4f-b0ce-73aaf060818e" providerId="ADAL" clId="{AA3390A9-7767-4E58-8828-EA610E927FF7}" dt="2025-10-05T21:07:18.189" v="19448" actId="1076"/>
          <ac:spMkLst>
            <pc:docMk/>
            <pc:sldMk cId="2163149140" sldId="2580"/>
            <ac:spMk id="2" creationId="{8936C980-EBF2-F3CE-F465-37A190A28993}"/>
          </ac:spMkLst>
        </pc:spChg>
        <pc:spChg chg="add mod">
          <ac:chgData name="Mmaphuthi Nkwana" userId="8b98f104-58d4-4a4f-b0ce-73aaf060818e" providerId="ADAL" clId="{AA3390A9-7767-4E58-8828-EA610E927FF7}" dt="2025-10-05T11:28:39.340" v="13286" actId="20577"/>
          <ac:spMkLst>
            <pc:docMk/>
            <pc:sldMk cId="2163149140" sldId="2580"/>
            <ac:spMk id="9" creationId="{B1B218F6-F887-8E94-B49C-BFE059ED4D28}"/>
          </ac:spMkLst>
        </pc:spChg>
        <pc:picChg chg="add mod ord">
          <ac:chgData name="Mmaphuthi Nkwana" userId="8b98f104-58d4-4a4f-b0ce-73aaf060818e" providerId="ADAL" clId="{AA3390A9-7767-4E58-8828-EA610E927FF7}" dt="2025-10-02T20:21:05.502" v="12245" actId="166"/>
          <ac:picMkLst>
            <pc:docMk/>
            <pc:sldMk cId="2163149140" sldId="2580"/>
            <ac:picMk id="3" creationId="{F237C235-3E7C-FB94-7AFB-6AAD1CBD3A99}"/>
          </ac:picMkLst>
        </pc:picChg>
        <pc:picChg chg="add mod">
          <ac:chgData name="Mmaphuthi Nkwana" userId="8b98f104-58d4-4a4f-b0ce-73aaf060818e" providerId="ADAL" clId="{AA3390A9-7767-4E58-8828-EA610E927FF7}" dt="2025-10-02T20:21:37.052" v="12254" actId="14100"/>
          <ac:picMkLst>
            <pc:docMk/>
            <pc:sldMk cId="2163149140" sldId="2580"/>
            <ac:picMk id="5" creationId="{624DCAD8-8087-7055-61FB-5C7888EAADE7}"/>
          </ac:picMkLst>
        </pc:picChg>
        <pc:picChg chg="mod">
          <ac:chgData name="Mmaphuthi Nkwana" userId="8b98f104-58d4-4a4f-b0ce-73aaf060818e" providerId="ADAL" clId="{AA3390A9-7767-4E58-8828-EA610E927FF7}" dt="2025-09-26T16:46:41.939" v="170" actId="1038"/>
          <ac:picMkLst>
            <pc:docMk/>
            <pc:sldMk cId="2163149140" sldId="2580"/>
            <ac:picMk id="7" creationId="{2FF454B5-1A89-4873-BF8E-12B504728EB3}"/>
          </ac:picMkLst>
        </pc:picChg>
        <pc:picChg chg="add mod">
          <ac:chgData name="Mmaphuthi Nkwana" userId="8b98f104-58d4-4a4f-b0ce-73aaf060818e" providerId="ADAL" clId="{AA3390A9-7767-4E58-8828-EA610E927FF7}" dt="2025-10-02T20:20:59.352" v="12244" actId="14100"/>
          <ac:picMkLst>
            <pc:docMk/>
            <pc:sldMk cId="2163149140" sldId="2580"/>
            <ac:picMk id="8" creationId="{148F0558-765D-8841-012E-31E31E78592C}"/>
          </ac:picMkLst>
        </pc:picChg>
      </pc:sldChg>
      <pc:sldChg chg="addSp modSp add mod modNotesTx">
        <pc:chgData name="Mmaphuthi Nkwana" userId="8b98f104-58d4-4a4f-b0ce-73aaf060818e" providerId="ADAL" clId="{AA3390A9-7767-4E58-8828-EA610E927FF7}" dt="2025-10-02T10:55:57.896" v="12233" actId="732"/>
        <pc:sldMkLst>
          <pc:docMk/>
          <pc:sldMk cId="2219014816" sldId="2581"/>
        </pc:sldMkLst>
        <pc:spChg chg="mod">
          <ac:chgData name="Mmaphuthi Nkwana" userId="8b98f104-58d4-4a4f-b0ce-73aaf060818e" providerId="ADAL" clId="{AA3390A9-7767-4E58-8828-EA610E927FF7}" dt="2025-09-30T19:06:33.675" v="3842" actId="1076"/>
          <ac:spMkLst>
            <pc:docMk/>
            <pc:sldMk cId="2219014816" sldId="2581"/>
            <ac:spMk id="2" creationId="{E10DD1EF-2E5A-3823-1A12-526ECC3FFD7C}"/>
          </ac:spMkLst>
        </pc:spChg>
        <pc:picChg chg="add mod ord modCrop">
          <ac:chgData name="Mmaphuthi Nkwana" userId="8b98f104-58d4-4a4f-b0ce-73aaf060818e" providerId="ADAL" clId="{AA3390A9-7767-4E58-8828-EA610E927FF7}" dt="2025-10-02T10:55:57.896" v="12233" actId="732"/>
          <ac:picMkLst>
            <pc:docMk/>
            <pc:sldMk cId="2219014816" sldId="2581"/>
            <ac:picMk id="4" creationId="{A643088C-593D-E87D-717A-A97157C440ED}"/>
          </ac:picMkLst>
        </pc:picChg>
      </pc:sldChg>
      <pc:sldChg chg="addSp delSp modSp add mod modNotesTx">
        <pc:chgData name="Mmaphuthi Nkwana" userId="8b98f104-58d4-4a4f-b0ce-73aaf060818e" providerId="ADAL" clId="{AA3390A9-7767-4E58-8828-EA610E927FF7}" dt="2025-10-05T16:26:16.609" v="14502" actId="20577"/>
        <pc:sldMkLst>
          <pc:docMk/>
          <pc:sldMk cId="1578866600" sldId="2582"/>
        </pc:sldMkLst>
        <pc:spChg chg="mod">
          <ac:chgData name="Mmaphuthi Nkwana" userId="8b98f104-58d4-4a4f-b0ce-73aaf060818e" providerId="ADAL" clId="{AA3390A9-7767-4E58-8828-EA610E927FF7}" dt="2025-09-29T16:07:27.959" v="276" actId="20577"/>
          <ac:spMkLst>
            <pc:docMk/>
            <pc:sldMk cId="1578866600" sldId="2582"/>
            <ac:spMk id="2" creationId="{79806DF0-5FF6-F646-F66D-EEFA364DA7E5}"/>
          </ac:spMkLst>
        </pc:spChg>
        <pc:picChg chg="add mod">
          <ac:chgData name="Mmaphuthi Nkwana" userId="8b98f104-58d4-4a4f-b0ce-73aaf060818e" providerId="ADAL" clId="{AA3390A9-7767-4E58-8828-EA610E927FF7}" dt="2025-09-29T16:07:39.161" v="278" actId="1076"/>
          <ac:picMkLst>
            <pc:docMk/>
            <pc:sldMk cId="1578866600" sldId="2582"/>
            <ac:picMk id="1026" creationId="{55A67B99-5F55-D3AD-83B9-156E978E2DD5}"/>
          </ac:picMkLst>
        </pc:picChg>
      </pc:sldChg>
      <pc:sldChg chg="addSp delSp modSp add mod ord">
        <pc:chgData name="Mmaphuthi Nkwana" userId="8b98f104-58d4-4a4f-b0ce-73aaf060818e" providerId="ADAL" clId="{AA3390A9-7767-4E58-8828-EA610E927FF7}" dt="2025-09-29T16:05:14.290" v="222"/>
        <pc:sldMkLst>
          <pc:docMk/>
          <pc:sldMk cId="3647962519" sldId="2583"/>
        </pc:sldMkLst>
        <pc:spChg chg="mod">
          <ac:chgData name="Mmaphuthi Nkwana" userId="8b98f104-58d4-4a4f-b0ce-73aaf060818e" providerId="ADAL" clId="{AA3390A9-7767-4E58-8828-EA610E927FF7}" dt="2025-09-29T16:03:42.247" v="196" actId="20577"/>
          <ac:spMkLst>
            <pc:docMk/>
            <pc:sldMk cId="3647962519" sldId="2583"/>
            <ac:spMk id="2" creationId="{36E22CB0-0539-309C-BCE6-292250C7ABA0}"/>
          </ac:spMkLst>
        </pc:spChg>
        <pc:spChg chg="add mod">
          <ac:chgData name="Mmaphuthi Nkwana" userId="8b98f104-58d4-4a4f-b0ce-73aaf060818e" providerId="ADAL" clId="{AA3390A9-7767-4E58-8828-EA610E927FF7}" dt="2025-09-29T16:05:06.390" v="220" actId="404"/>
          <ac:spMkLst>
            <pc:docMk/>
            <pc:sldMk cId="3647962519" sldId="2583"/>
            <ac:spMk id="3" creationId="{848CF872-C48B-FD5A-1D2F-852FEE2823E4}"/>
          </ac:spMkLst>
        </pc:spChg>
      </pc:sldChg>
      <pc:sldChg chg="addSp delSp modSp add mod modNotesTx">
        <pc:chgData name="Mmaphuthi Nkwana" userId="8b98f104-58d4-4a4f-b0ce-73aaf060818e" providerId="ADAL" clId="{AA3390A9-7767-4E58-8828-EA610E927FF7}" dt="2025-10-06T08:24:18.908" v="19563" actId="1076"/>
        <pc:sldMkLst>
          <pc:docMk/>
          <pc:sldMk cId="3524504546" sldId="2584"/>
        </pc:sldMkLst>
        <pc:spChg chg="mod">
          <ac:chgData name="Mmaphuthi Nkwana" userId="8b98f104-58d4-4a4f-b0ce-73aaf060818e" providerId="ADAL" clId="{AA3390A9-7767-4E58-8828-EA610E927FF7}" dt="2025-09-29T16:28:40.815" v="337" actId="14100"/>
          <ac:spMkLst>
            <pc:docMk/>
            <pc:sldMk cId="3524504546" sldId="2584"/>
            <ac:spMk id="2" creationId="{8F1F94C9-1D74-BB29-6345-5CACE4DF64E5}"/>
          </ac:spMkLst>
        </pc:spChg>
        <pc:spChg chg="add mod">
          <ac:chgData name="Mmaphuthi Nkwana" userId="8b98f104-58d4-4a4f-b0ce-73aaf060818e" providerId="ADAL" clId="{AA3390A9-7767-4E58-8828-EA610E927FF7}" dt="2025-10-06T08:24:18.908" v="19563" actId="1076"/>
          <ac:spMkLst>
            <pc:docMk/>
            <pc:sldMk cId="3524504546" sldId="2584"/>
            <ac:spMk id="4" creationId="{58A5DD19-6A58-BCBD-5D6E-E2044D04CA70}"/>
          </ac:spMkLst>
        </pc:spChg>
        <pc:picChg chg="add mod">
          <ac:chgData name="Mmaphuthi Nkwana" userId="8b98f104-58d4-4a4f-b0ce-73aaf060818e" providerId="ADAL" clId="{AA3390A9-7767-4E58-8828-EA610E927FF7}" dt="2025-09-29T16:26:18.818" v="285" actId="14100"/>
          <ac:picMkLst>
            <pc:docMk/>
            <pc:sldMk cId="3524504546" sldId="2584"/>
            <ac:picMk id="3" creationId="{C4EB37CB-EB22-FBBF-E703-2A18402920CA}"/>
          </ac:picMkLst>
        </pc:picChg>
      </pc:sldChg>
      <pc:sldChg chg="addSp delSp modSp add mod ord modNotesTx">
        <pc:chgData name="Mmaphuthi Nkwana" userId="8b98f104-58d4-4a4f-b0ce-73aaf060818e" providerId="ADAL" clId="{AA3390A9-7767-4E58-8828-EA610E927FF7}" dt="2025-10-07T09:48:47.852" v="19726" actId="20577"/>
        <pc:sldMkLst>
          <pc:docMk/>
          <pc:sldMk cId="3960815199" sldId="2585"/>
        </pc:sldMkLst>
        <pc:spChg chg="mod">
          <ac:chgData name="Mmaphuthi Nkwana" userId="8b98f104-58d4-4a4f-b0ce-73aaf060818e" providerId="ADAL" clId="{AA3390A9-7767-4E58-8828-EA610E927FF7}" dt="2025-10-01T19:54:14.201" v="12223" actId="14100"/>
          <ac:spMkLst>
            <pc:docMk/>
            <pc:sldMk cId="3960815199" sldId="2585"/>
            <ac:spMk id="2" creationId="{2BAF8838-B6C6-B8BC-DBF0-EBCBA5F92A0B}"/>
          </ac:spMkLst>
        </pc:spChg>
        <pc:spChg chg="add mod">
          <ac:chgData name="Mmaphuthi Nkwana" userId="8b98f104-58d4-4a4f-b0ce-73aaf060818e" providerId="ADAL" clId="{AA3390A9-7767-4E58-8828-EA610E927FF7}" dt="2025-10-07T09:48:47.852" v="19726" actId="20577"/>
          <ac:spMkLst>
            <pc:docMk/>
            <pc:sldMk cId="3960815199" sldId="2585"/>
            <ac:spMk id="3" creationId="{81A1445A-E2A7-9B84-B1DF-2E28846444C3}"/>
          </ac:spMkLst>
        </pc:spChg>
        <pc:spChg chg="add mod">
          <ac:chgData name="Mmaphuthi Nkwana" userId="8b98f104-58d4-4a4f-b0ce-73aaf060818e" providerId="ADAL" clId="{AA3390A9-7767-4E58-8828-EA610E927FF7}" dt="2025-10-05T11:34:06.077" v="13504" actId="14100"/>
          <ac:spMkLst>
            <pc:docMk/>
            <pc:sldMk cId="3960815199" sldId="2585"/>
            <ac:spMk id="5" creationId="{D54B2031-A9A6-D3B1-41BA-E2F69FBBAF4F}"/>
          </ac:spMkLst>
        </pc:spChg>
        <pc:picChg chg="add mod">
          <ac:chgData name="Mmaphuthi Nkwana" userId="8b98f104-58d4-4a4f-b0ce-73aaf060818e" providerId="ADAL" clId="{AA3390A9-7767-4E58-8828-EA610E927FF7}" dt="2025-10-05T11:25:49.964" v="13198" actId="14100"/>
          <ac:picMkLst>
            <pc:docMk/>
            <pc:sldMk cId="3960815199" sldId="2585"/>
            <ac:picMk id="4" creationId="{32AC2F18-671B-667B-AFBF-4496F35CB0F1}"/>
          </ac:picMkLst>
        </pc:picChg>
      </pc:sldChg>
      <pc:sldChg chg="addSp delSp modSp add mod modNotesTx">
        <pc:chgData name="Mmaphuthi Nkwana" userId="8b98f104-58d4-4a4f-b0ce-73aaf060818e" providerId="ADAL" clId="{AA3390A9-7767-4E58-8828-EA610E927FF7}" dt="2025-10-05T16:46:05.211" v="15667" actId="20577"/>
        <pc:sldMkLst>
          <pc:docMk/>
          <pc:sldMk cId="3001287478" sldId="2586"/>
        </pc:sldMkLst>
        <pc:spChg chg="mod">
          <ac:chgData name="Mmaphuthi Nkwana" userId="8b98f104-58d4-4a4f-b0ce-73aaf060818e" providerId="ADAL" clId="{AA3390A9-7767-4E58-8828-EA610E927FF7}" dt="2025-09-30T19:03:42.203" v="3832" actId="1076"/>
          <ac:spMkLst>
            <pc:docMk/>
            <pc:sldMk cId="3001287478" sldId="2586"/>
            <ac:spMk id="2" creationId="{22B6C152-6E45-9D3A-C185-4CF5714A1258}"/>
          </ac:spMkLst>
        </pc:spChg>
        <pc:spChg chg="add mod">
          <ac:chgData name="Mmaphuthi Nkwana" userId="8b98f104-58d4-4a4f-b0ce-73aaf060818e" providerId="ADAL" clId="{AA3390A9-7767-4E58-8828-EA610E927FF7}" dt="2025-10-05T16:09:33.094" v="14082" actId="20577"/>
          <ac:spMkLst>
            <pc:docMk/>
            <pc:sldMk cId="3001287478" sldId="2586"/>
            <ac:spMk id="4" creationId="{D55CFBFC-0BA3-ADB5-8D33-7FC6BEA9440B}"/>
          </ac:spMkLst>
        </pc:spChg>
        <pc:picChg chg="add mod">
          <ac:chgData name="Mmaphuthi Nkwana" userId="8b98f104-58d4-4a4f-b0ce-73aaf060818e" providerId="ADAL" clId="{AA3390A9-7767-4E58-8828-EA610E927FF7}" dt="2025-10-05T16:08:23.157" v="14019" actId="1076"/>
          <ac:picMkLst>
            <pc:docMk/>
            <pc:sldMk cId="3001287478" sldId="2586"/>
            <ac:picMk id="10" creationId="{37EF5F32-23E5-CFCC-73BD-3F4EB743E002}"/>
          </ac:picMkLst>
        </pc:picChg>
      </pc:sldChg>
      <pc:sldChg chg="addSp modSp add mod modAnim modNotesTx">
        <pc:chgData name="Mmaphuthi Nkwana" userId="8b98f104-58d4-4a4f-b0ce-73aaf060818e" providerId="ADAL" clId="{AA3390A9-7767-4E58-8828-EA610E927FF7}" dt="2025-10-05T17:28:33.513" v="19143" actId="20577"/>
        <pc:sldMkLst>
          <pc:docMk/>
          <pc:sldMk cId="626856242" sldId="2587"/>
        </pc:sldMkLst>
        <pc:spChg chg="mod">
          <ac:chgData name="Mmaphuthi Nkwana" userId="8b98f104-58d4-4a4f-b0ce-73aaf060818e" providerId="ADAL" clId="{AA3390A9-7767-4E58-8828-EA610E927FF7}" dt="2025-09-29T16:29:34.835" v="448" actId="20577"/>
          <ac:spMkLst>
            <pc:docMk/>
            <pc:sldMk cId="626856242" sldId="2587"/>
            <ac:spMk id="2" creationId="{EAAFAB34-6F51-774D-FC1E-C05FE153A9DD}"/>
          </ac:spMkLst>
        </pc:spChg>
        <pc:picChg chg="add mod">
          <ac:chgData name="Mmaphuthi Nkwana" userId="8b98f104-58d4-4a4f-b0ce-73aaf060818e" providerId="ADAL" clId="{AA3390A9-7767-4E58-8828-EA610E927FF7}" dt="2025-10-01T19:40:26.198" v="12212" actId="14100"/>
          <ac:picMkLst>
            <pc:docMk/>
            <pc:sldMk cId="626856242" sldId="2587"/>
            <ac:picMk id="3" creationId="{C653DFE6-9B28-B4BB-C24F-796733176864}"/>
          </ac:picMkLst>
        </pc:picChg>
      </pc:sldChg>
      <pc:sldChg chg="addSp delSp modSp add mod modNotesTx">
        <pc:chgData name="Mmaphuthi Nkwana" userId="8b98f104-58d4-4a4f-b0ce-73aaf060818e" providerId="ADAL" clId="{AA3390A9-7767-4E58-8828-EA610E927FF7}" dt="2025-10-06T19:44:09.397" v="19706" actId="20577"/>
        <pc:sldMkLst>
          <pc:docMk/>
          <pc:sldMk cId="1990091081" sldId="2588"/>
        </pc:sldMkLst>
        <pc:graphicFrameChg chg="add mod ord">
          <ac:chgData name="Mmaphuthi Nkwana" userId="8b98f104-58d4-4a4f-b0ce-73aaf060818e" providerId="ADAL" clId="{AA3390A9-7767-4E58-8828-EA610E927FF7}" dt="2025-10-06T19:44:09.397" v="19706" actId="20577"/>
          <ac:graphicFrameMkLst>
            <pc:docMk/>
            <pc:sldMk cId="1990091081" sldId="2588"/>
            <ac:graphicFrameMk id="4" creationId="{5B07123D-A27F-5F23-EBF7-54EDD8647FA5}"/>
          </ac:graphicFrameMkLst>
        </pc:graphicFrameChg>
      </pc:sldChg>
      <pc:sldChg chg="addSp delSp modSp add mod modNotesTx">
        <pc:chgData name="Mmaphuthi Nkwana" userId="8b98f104-58d4-4a4f-b0ce-73aaf060818e" providerId="ADAL" clId="{AA3390A9-7767-4E58-8828-EA610E927FF7}" dt="2025-10-06T11:12:53.353" v="19685" actId="20577"/>
        <pc:sldMkLst>
          <pc:docMk/>
          <pc:sldMk cId="2557631558" sldId="2589"/>
        </pc:sldMkLst>
        <pc:graphicFrameChg chg="add mod ord modGraphic">
          <ac:chgData name="Mmaphuthi Nkwana" userId="8b98f104-58d4-4a4f-b0ce-73aaf060818e" providerId="ADAL" clId="{AA3390A9-7767-4E58-8828-EA610E927FF7}" dt="2025-10-05T17:01:32.210" v="16401" actId="167"/>
          <ac:graphicFrameMkLst>
            <pc:docMk/>
            <pc:sldMk cId="2557631558" sldId="2589"/>
            <ac:graphicFrameMk id="4" creationId="{CDDD8981-EAE9-6042-B46F-BE18234AE37F}"/>
          </ac:graphicFrameMkLst>
        </pc:graphicFrameChg>
        <pc:picChg chg="add mod">
          <ac:chgData name="Mmaphuthi Nkwana" userId="8b98f104-58d4-4a4f-b0ce-73aaf060818e" providerId="ADAL" clId="{AA3390A9-7767-4E58-8828-EA610E927FF7}" dt="2025-10-05T17:00:33.079" v="16395" actId="1076"/>
          <ac:picMkLst>
            <pc:docMk/>
            <pc:sldMk cId="2557631558" sldId="2589"/>
            <ac:picMk id="9" creationId="{AFE79013-C899-68AF-3A00-7EF10C9BB14D}"/>
          </ac:picMkLst>
        </pc:picChg>
        <pc:picChg chg="add mod">
          <ac:chgData name="Mmaphuthi Nkwana" userId="8b98f104-58d4-4a4f-b0ce-73aaf060818e" providerId="ADAL" clId="{AA3390A9-7767-4E58-8828-EA610E927FF7}" dt="2025-10-05T17:00:42.913" v="16397" actId="1076"/>
          <ac:picMkLst>
            <pc:docMk/>
            <pc:sldMk cId="2557631558" sldId="2589"/>
            <ac:picMk id="11" creationId="{38C48311-E728-E216-5BE8-6E4DCD268B47}"/>
          </ac:picMkLst>
        </pc:picChg>
        <pc:picChg chg="add mod">
          <ac:chgData name="Mmaphuthi Nkwana" userId="8b98f104-58d4-4a4f-b0ce-73aaf060818e" providerId="ADAL" clId="{AA3390A9-7767-4E58-8828-EA610E927FF7}" dt="2025-10-05T17:01:38.565" v="16402" actId="1076"/>
          <ac:picMkLst>
            <pc:docMk/>
            <pc:sldMk cId="2557631558" sldId="2589"/>
            <ac:picMk id="13" creationId="{1F4C4EAC-9E43-BFAD-93E7-6A2261A171DF}"/>
          </ac:picMkLst>
        </pc:picChg>
        <pc:picChg chg="add mod">
          <ac:chgData name="Mmaphuthi Nkwana" userId="8b98f104-58d4-4a4f-b0ce-73aaf060818e" providerId="ADAL" clId="{AA3390A9-7767-4E58-8828-EA610E927FF7}" dt="2025-10-05T17:01:28.962" v="16400" actId="1076"/>
          <ac:picMkLst>
            <pc:docMk/>
            <pc:sldMk cId="2557631558" sldId="2589"/>
            <ac:picMk id="15" creationId="{95653A08-B095-DF5E-CF8B-BE8042EDD41D}"/>
          </ac:picMkLst>
        </pc:picChg>
        <pc:picChg chg="add mod">
          <ac:chgData name="Mmaphuthi Nkwana" userId="8b98f104-58d4-4a4f-b0ce-73aaf060818e" providerId="ADAL" clId="{AA3390A9-7767-4E58-8828-EA610E927FF7}" dt="2025-10-05T17:02:29.019" v="16404" actId="1076"/>
          <ac:picMkLst>
            <pc:docMk/>
            <pc:sldMk cId="2557631558" sldId="2589"/>
            <ac:picMk id="17" creationId="{945BEB50-5F77-CF4B-D076-589162BB1B6B}"/>
          </ac:picMkLst>
        </pc:picChg>
        <pc:picChg chg="add mod">
          <ac:chgData name="Mmaphuthi Nkwana" userId="8b98f104-58d4-4a4f-b0ce-73aaf060818e" providerId="ADAL" clId="{AA3390A9-7767-4E58-8828-EA610E927FF7}" dt="2025-10-05T17:02:34.412" v="16405" actId="1076"/>
          <ac:picMkLst>
            <pc:docMk/>
            <pc:sldMk cId="2557631558" sldId="2589"/>
            <ac:picMk id="19" creationId="{7182415A-D283-DC8D-AD78-41B57039B223}"/>
          </ac:picMkLst>
        </pc:picChg>
      </pc:sldChg>
      <pc:sldChg chg="addSp modSp add mod ord modNotesTx">
        <pc:chgData name="Mmaphuthi Nkwana" userId="8b98f104-58d4-4a4f-b0ce-73aaf060818e" providerId="ADAL" clId="{AA3390A9-7767-4E58-8828-EA610E927FF7}" dt="2025-10-07T09:49:08.815" v="19731" actId="20577"/>
        <pc:sldMkLst>
          <pc:docMk/>
          <pc:sldMk cId="578975501" sldId="2590"/>
        </pc:sldMkLst>
        <pc:spChg chg="mod">
          <ac:chgData name="Mmaphuthi Nkwana" userId="8b98f104-58d4-4a4f-b0ce-73aaf060818e" providerId="ADAL" clId="{AA3390A9-7767-4E58-8828-EA610E927FF7}" dt="2025-10-05T17:49:42.912" v="19439" actId="1076"/>
          <ac:spMkLst>
            <pc:docMk/>
            <pc:sldMk cId="578975501" sldId="2590"/>
            <ac:spMk id="2" creationId="{2E01060B-2C78-5CE2-36C9-C3EFD8A466A4}"/>
          </ac:spMkLst>
        </pc:spChg>
        <pc:spChg chg="add mod">
          <ac:chgData name="Mmaphuthi Nkwana" userId="8b98f104-58d4-4a4f-b0ce-73aaf060818e" providerId="ADAL" clId="{AA3390A9-7767-4E58-8828-EA610E927FF7}" dt="2025-10-07T09:49:08.815" v="19731" actId="20577"/>
          <ac:spMkLst>
            <pc:docMk/>
            <pc:sldMk cId="578975501" sldId="2590"/>
            <ac:spMk id="3" creationId="{63012817-D162-8643-22CF-A4208BD057BE}"/>
          </ac:spMkLst>
        </pc:spChg>
        <pc:spChg chg="add mod">
          <ac:chgData name="Mmaphuthi Nkwana" userId="8b98f104-58d4-4a4f-b0ce-73aaf060818e" providerId="ADAL" clId="{AA3390A9-7767-4E58-8828-EA610E927FF7}" dt="2025-10-05T11:35:09.203" v="13544" actId="20577"/>
          <ac:spMkLst>
            <pc:docMk/>
            <pc:sldMk cId="578975501" sldId="2590"/>
            <ac:spMk id="5" creationId="{4BEEDE01-1A16-3122-49B9-4DAD4AB1C66D}"/>
          </ac:spMkLst>
        </pc:spChg>
        <pc:picChg chg="add mod">
          <ac:chgData name="Mmaphuthi Nkwana" userId="8b98f104-58d4-4a4f-b0ce-73aaf060818e" providerId="ADAL" clId="{AA3390A9-7767-4E58-8828-EA610E927FF7}" dt="2025-10-05T11:34:12.755" v="13506" actId="1037"/>
          <ac:picMkLst>
            <pc:docMk/>
            <pc:sldMk cId="578975501" sldId="2590"/>
            <ac:picMk id="4" creationId="{A6458124-6C83-565F-D631-3116DFEFCC8C}"/>
          </ac:picMkLst>
        </pc:picChg>
      </pc:sldChg>
      <pc:sldChg chg="addSp delSp modSp add mod ord modNotesTx">
        <pc:chgData name="Mmaphuthi Nkwana" userId="8b98f104-58d4-4a4f-b0ce-73aaf060818e" providerId="ADAL" clId="{AA3390A9-7767-4E58-8828-EA610E927FF7}" dt="2025-10-05T16:45:07.226" v="15609"/>
        <pc:sldMkLst>
          <pc:docMk/>
          <pc:sldMk cId="1571043221" sldId="2591"/>
        </pc:sldMkLst>
        <pc:spChg chg="add mod">
          <ac:chgData name="Mmaphuthi Nkwana" userId="8b98f104-58d4-4a4f-b0ce-73aaf060818e" providerId="ADAL" clId="{AA3390A9-7767-4E58-8828-EA610E927FF7}" dt="2025-10-05T11:19:56.387" v="13022" actId="14100"/>
          <ac:spMkLst>
            <pc:docMk/>
            <pc:sldMk cId="1571043221" sldId="2591"/>
            <ac:spMk id="3" creationId="{BF8DD2E1-E930-00CB-8256-2CF328B36DAC}"/>
          </ac:spMkLst>
        </pc:spChg>
        <pc:picChg chg="add mod">
          <ac:chgData name="Mmaphuthi Nkwana" userId="8b98f104-58d4-4a4f-b0ce-73aaf060818e" providerId="ADAL" clId="{AA3390A9-7767-4E58-8828-EA610E927FF7}" dt="2025-10-05T11:19:40.432" v="13018" actId="1076"/>
          <ac:picMkLst>
            <pc:docMk/>
            <pc:sldMk cId="1571043221" sldId="2591"/>
            <ac:picMk id="4" creationId="{8BED80D3-860D-84D6-248C-BA42F023E648}"/>
          </ac:picMkLst>
        </pc:picChg>
      </pc:sldChg>
      <pc:sldChg chg="addSp delSp modSp add mod modNotesTx">
        <pc:chgData name="Mmaphuthi Nkwana" userId="8b98f104-58d4-4a4f-b0ce-73aaf060818e" providerId="ADAL" clId="{AA3390A9-7767-4E58-8828-EA610E927FF7}" dt="2025-10-05T16:36:23.694" v="15188" actId="20577"/>
        <pc:sldMkLst>
          <pc:docMk/>
          <pc:sldMk cId="1941048526" sldId="2592"/>
        </pc:sldMkLst>
        <pc:spChg chg="mod">
          <ac:chgData name="Mmaphuthi Nkwana" userId="8b98f104-58d4-4a4f-b0ce-73aaf060818e" providerId="ADAL" clId="{AA3390A9-7767-4E58-8828-EA610E927FF7}" dt="2025-09-29T16:58:02.341" v="644" actId="20577"/>
          <ac:spMkLst>
            <pc:docMk/>
            <pc:sldMk cId="1941048526" sldId="2592"/>
            <ac:spMk id="2" creationId="{ED9727AD-EE43-11D0-E329-90D15AAADA5C}"/>
          </ac:spMkLst>
        </pc:spChg>
        <pc:spChg chg="add mod">
          <ac:chgData name="Mmaphuthi Nkwana" userId="8b98f104-58d4-4a4f-b0ce-73aaf060818e" providerId="ADAL" clId="{AA3390A9-7767-4E58-8828-EA610E927FF7}" dt="2025-10-05T11:05:27.330" v="13013" actId="207"/>
          <ac:spMkLst>
            <pc:docMk/>
            <pc:sldMk cId="1941048526" sldId="2592"/>
            <ac:spMk id="14" creationId="{1BEB8955-C5E9-F8B0-3E3D-62EA4C7A9CEE}"/>
          </ac:spMkLst>
        </pc:spChg>
        <pc:spChg chg="add mod">
          <ac:chgData name="Mmaphuthi Nkwana" userId="8b98f104-58d4-4a4f-b0ce-73aaf060818e" providerId="ADAL" clId="{AA3390A9-7767-4E58-8828-EA610E927FF7}" dt="2025-09-29T16:55:45.543" v="624" actId="208"/>
          <ac:spMkLst>
            <pc:docMk/>
            <pc:sldMk cId="1941048526" sldId="2592"/>
            <ac:spMk id="15" creationId="{8FBD6AD7-9BAB-94BD-8F6C-FD36BEDC2C18}"/>
          </ac:spMkLst>
        </pc:spChg>
        <pc:spChg chg="add mod">
          <ac:chgData name="Mmaphuthi Nkwana" userId="8b98f104-58d4-4a4f-b0ce-73aaf060818e" providerId="ADAL" clId="{AA3390A9-7767-4E58-8828-EA610E927FF7}" dt="2025-09-29T16:55:22.269" v="622" actId="1076"/>
          <ac:spMkLst>
            <pc:docMk/>
            <pc:sldMk cId="1941048526" sldId="2592"/>
            <ac:spMk id="16" creationId="{E06315C7-ACAB-222E-0435-DDF7D84F5097}"/>
          </ac:spMkLst>
        </pc:spChg>
        <pc:spChg chg="add mod">
          <ac:chgData name="Mmaphuthi Nkwana" userId="8b98f104-58d4-4a4f-b0ce-73aaf060818e" providerId="ADAL" clId="{AA3390A9-7767-4E58-8828-EA610E927FF7}" dt="2025-09-29T16:56:46.057" v="643" actId="1076"/>
          <ac:spMkLst>
            <pc:docMk/>
            <pc:sldMk cId="1941048526" sldId="2592"/>
            <ac:spMk id="17" creationId="{DE32D174-A1E3-1C3F-7BB8-763764F78851}"/>
          </ac:spMkLst>
        </pc:spChg>
        <pc:spChg chg="add mod">
          <ac:chgData name="Mmaphuthi Nkwana" userId="8b98f104-58d4-4a4f-b0ce-73aaf060818e" providerId="ADAL" clId="{AA3390A9-7767-4E58-8828-EA610E927FF7}" dt="2025-09-29T16:56:31.895" v="641" actId="20577"/>
          <ac:spMkLst>
            <pc:docMk/>
            <pc:sldMk cId="1941048526" sldId="2592"/>
            <ac:spMk id="18" creationId="{DF5792C3-E50E-7A71-FACE-1E686E5BA4CA}"/>
          </ac:spMkLst>
        </pc:spChg>
        <pc:picChg chg="add mod">
          <ac:chgData name="Mmaphuthi Nkwana" userId="8b98f104-58d4-4a4f-b0ce-73aaf060818e" providerId="ADAL" clId="{AA3390A9-7767-4E58-8828-EA610E927FF7}" dt="2025-09-29T16:49:32.821" v="551" actId="1038"/>
          <ac:picMkLst>
            <pc:docMk/>
            <pc:sldMk cId="1941048526" sldId="2592"/>
            <ac:picMk id="3" creationId="{EF9CB960-BAF8-30E2-3764-B3C533FF0CE6}"/>
          </ac:picMkLst>
        </pc:picChg>
        <pc:picChg chg="add mod">
          <ac:chgData name="Mmaphuthi Nkwana" userId="8b98f104-58d4-4a4f-b0ce-73aaf060818e" providerId="ADAL" clId="{AA3390A9-7767-4E58-8828-EA610E927FF7}" dt="2025-09-29T16:52:41.692" v="617" actId="1036"/>
          <ac:picMkLst>
            <pc:docMk/>
            <pc:sldMk cId="1941048526" sldId="2592"/>
            <ac:picMk id="6" creationId="{824A0738-E092-B803-8B5C-0C21B1C1988D}"/>
          </ac:picMkLst>
        </pc:picChg>
        <pc:cxnChg chg="add mod">
          <ac:chgData name="Mmaphuthi Nkwana" userId="8b98f104-58d4-4a4f-b0ce-73aaf060818e" providerId="ADAL" clId="{AA3390A9-7767-4E58-8828-EA610E927FF7}" dt="2025-09-29T16:51:10.373" v="567" actId="1582"/>
          <ac:cxnSpMkLst>
            <pc:docMk/>
            <pc:sldMk cId="1941048526" sldId="2592"/>
            <ac:cxnSpMk id="10" creationId="{D4BD3BD8-122A-2FAD-3EC8-6F75E98D9F16}"/>
          </ac:cxnSpMkLst>
        </pc:cxnChg>
        <pc:cxnChg chg="add mod">
          <ac:chgData name="Mmaphuthi Nkwana" userId="8b98f104-58d4-4a4f-b0ce-73aaf060818e" providerId="ADAL" clId="{AA3390A9-7767-4E58-8828-EA610E927FF7}" dt="2025-09-29T16:51:25.285" v="571" actId="14100"/>
          <ac:cxnSpMkLst>
            <pc:docMk/>
            <pc:sldMk cId="1941048526" sldId="2592"/>
            <ac:cxnSpMk id="11" creationId="{C9C116F9-D63F-7D01-52D2-F383FE369344}"/>
          </ac:cxnSpMkLst>
        </pc:cxnChg>
      </pc:sldChg>
      <pc:sldChg chg="addSp delSp modSp add mod modNotesTx">
        <pc:chgData name="Mmaphuthi Nkwana" userId="8b98f104-58d4-4a4f-b0ce-73aaf060818e" providerId="ADAL" clId="{AA3390A9-7767-4E58-8828-EA610E927FF7}" dt="2025-10-05T16:15:25.141" v="14160" actId="20577"/>
        <pc:sldMkLst>
          <pc:docMk/>
          <pc:sldMk cId="1734623768" sldId="2593"/>
        </pc:sldMkLst>
        <pc:spChg chg="mod">
          <ac:chgData name="Mmaphuthi Nkwana" userId="8b98f104-58d4-4a4f-b0ce-73aaf060818e" providerId="ADAL" clId="{AA3390A9-7767-4E58-8828-EA610E927FF7}" dt="2025-10-05T10:48:02.375" v="12378" actId="1076"/>
          <ac:spMkLst>
            <pc:docMk/>
            <pc:sldMk cId="1734623768" sldId="2593"/>
            <ac:spMk id="2" creationId="{CCBB5398-A3A4-1623-4031-82371E5B705C}"/>
          </ac:spMkLst>
        </pc:spChg>
        <pc:spChg chg="add mod">
          <ac:chgData name="Mmaphuthi Nkwana" userId="8b98f104-58d4-4a4f-b0ce-73aaf060818e" providerId="ADAL" clId="{AA3390A9-7767-4E58-8828-EA610E927FF7}" dt="2025-10-05T10:47:48.938" v="12375" actId="1076"/>
          <ac:spMkLst>
            <pc:docMk/>
            <pc:sldMk cId="1734623768" sldId="2593"/>
            <ac:spMk id="5" creationId="{AAB29134-1BC4-EDA9-E8A9-F3EA6C7DFC9A}"/>
          </ac:spMkLst>
        </pc:spChg>
        <pc:spChg chg="add mod">
          <ac:chgData name="Mmaphuthi Nkwana" userId="8b98f104-58d4-4a4f-b0ce-73aaf060818e" providerId="ADAL" clId="{AA3390A9-7767-4E58-8828-EA610E927FF7}" dt="2025-10-05T11:27:58.875" v="13269" actId="1035"/>
          <ac:spMkLst>
            <pc:docMk/>
            <pc:sldMk cId="1734623768" sldId="2593"/>
            <ac:spMk id="9" creationId="{9343F8A9-0BF6-FBC9-B433-11E52CA3F9D6}"/>
          </ac:spMkLst>
        </pc:spChg>
        <pc:picChg chg="add mod">
          <ac:chgData name="Mmaphuthi Nkwana" userId="8b98f104-58d4-4a4f-b0ce-73aaf060818e" providerId="ADAL" clId="{AA3390A9-7767-4E58-8828-EA610E927FF7}" dt="2025-10-05T10:47:44.546" v="12374" actId="1076"/>
          <ac:picMkLst>
            <pc:docMk/>
            <pc:sldMk cId="1734623768" sldId="2593"/>
            <ac:picMk id="4" creationId="{2612372B-CFEB-E03A-9C1A-F46722EBD7B5}"/>
          </ac:picMkLst>
        </pc:picChg>
        <pc:picChg chg="add mod modCrop">
          <ac:chgData name="Mmaphuthi Nkwana" userId="8b98f104-58d4-4a4f-b0ce-73aaf060818e" providerId="ADAL" clId="{AA3390A9-7767-4E58-8828-EA610E927FF7}" dt="2025-10-05T10:48:16.256" v="12381" actId="1076"/>
          <ac:picMkLst>
            <pc:docMk/>
            <pc:sldMk cId="1734623768" sldId="2593"/>
            <ac:picMk id="6" creationId="{D3C1FCDD-18AC-D0DC-797D-E7AE8AC451D9}"/>
          </ac:picMkLst>
        </pc:picChg>
        <pc:picChg chg="add mod modCrop">
          <ac:chgData name="Mmaphuthi Nkwana" userId="8b98f104-58d4-4a4f-b0ce-73aaf060818e" providerId="ADAL" clId="{AA3390A9-7767-4E58-8828-EA610E927FF7}" dt="2025-10-05T10:48:13.670" v="12380" actId="1076"/>
          <ac:picMkLst>
            <pc:docMk/>
            <pc:sldMk cId="1734623768" sldId="2593"/>
            <ac:picMk id="8" creationId="{40DA4D8F-0154-E0D9-E393-AF4C7C01D255}"/>
          </ac:picMkLst>
        </pc:picChg>
      </pc:sldChg>
      <pc:sldChg chg="addSp delSp modSp add mod modNotesTx">
        <pc:chgData name="Mmaphuthi Nkwana" userId="8b98f104-58d4-4a4f-b0ce-73aaf060818e" providerId="ADAL" clId="{AA3390A9-7767-4E58-8828-EA610E927FF7}" dt="2025-10-05T16:37:31.645" v="15251" actId="20577"/>
        <pc:sldMkLst>
          <pc:docMk/>
          <pc:sldMk cId="266144535" sldId="2594"/>
        </pc:sldMkLst>
        <pc:spChg chg="add mod">
          <ac:chgData name="Mmaphuthi Nkwana" userId="8b98f104-58d4-4a4f-b0ce-73aaf060818e" providerId="ADAL" clId="{AA3390A9-7767-4E58-8828-EA610E927FF7}" dt="2025-10-05T11:05:01.321" v="13012" actId="208"/>
          <ac:spMkLst>
            <pc:docMk/>
            <pc:sldMk cId="266144535" sldId="2594"/>
            <ac:spMk id="5" creationId="{EF9B4991-390C-C84F-81BC-DEC525810316}"/>
          </ac:spMkLst>
        </pc:spChg>
        <pc:spChg chg="mod">
          <ac:chgData name="Mmaphuthi Nkwana" userId="8b98f104-58d4-4a4f-b0ce-73aaf060818e" providerId="ADAL" clId="{AA3390A9-7767-4E58-8828-EA610E927FF7}" dt="2025-10-05T11:19:05.534" v="13014" actId="207"/>
          <ac:spMkLst>
            <pc:docMk/>
            <pc:sldMk cId="266144535" sldId="2594"/>
            <ac:spMk id="14" creationId="{F2409907-85C6-4666-9FED-1EDC0B1EA9C5}"/>
          </ac:spMkLst>
        </pc:spChg>
        <pc:picChg chg="add mod">
          <ac:chgData name="Mmaphuthi Nkwana" userId="8b98f104-58d4-4a4f-b0ce-73aaf060818e" providerId="ADAL" clId="{AA3390A9-7767-4E58-8828-EA610E927FF7}" dt="2025-10-05T11:00:46.055" v="13003" actId="14100"/>
          <ac:picMkLst>
            <pc:docMk/>
            <pc:sldMk cId="266144535" sldId="2594"/>
            <ac:picMk id="4" creationId="{769760FF-69B2-5BAD-01DC-046A5F565C97}"/>
          </ac:picMkLst>
        </pc:picChg>
      </pc:sldChg>
      <pc:sldChg chg="addSp modSp add mod ord modNotesTx">
        <pc:chgData name="Mmaphuthi Nkwana" userId="8b98f104-58d4-4a4f-b0ce-73aaf060818e" providerId="ADAL" clId="{AA3390A9-7767-4E58-8828-EA610E927FF7}" dt="2025-10-05T16:44:32.931" v="15607" actId="20577"/>
        <pc:sldMkLst>
          <pc:docMk/>
          <pc:sldMk cId="2942086636" sldId="2595"/>
        </pc:sldMkLst>
        <pc:spChg chg="add mod">
          <ac:chgData name="Mmaphuthi Nkwana" userId="8b98f104-58d4-4a4f-b0ce-73aaf060818e" providerId="ADAL" clId="{AA3390A9-7767-4E58-8828-EA610E927FF7}" dt="2025-10-05T11:20:28.699" v="13028" actId="693"/>
          <ac:spMkLst>
            <pc:docMk/>
            <pc:sldMk cId="2942086636" sldId="2595"/>
            <ac:spMk id="3" creationId="{90B9D004-E9C2-1112-6F4C-92C8519524C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9E950A-85BA-4CD7-8C75-52F4961ABEEF}"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ZA"/>
        </a:p>
      </dgm:t>
    </dgm:pt>
    <dgm:pt modelId="{12D7D6A3-2AE6-451E-B6FD-13A8FDAB9633}">
      <dgm:prSet phldrT="[Text]"/>
      <dgm:spPr/>
      <dgm:t>
        <a:bodyPr/>
        <a:lstStyle/>
        <a:p>
          <a:r>
            <a:rPr lang="en-ZA" b="1" dirty="0"/>
            <a:t>Limitations</a:t>
          </a:r>
        </a:p>
      </dgm:t>
    </dgm:pt>
    <dgm:pt modelId="{E02AB9CA-BBAD-40E7-8F8A-A904BD36EBE7}" type="parTrans" cxnId="{CAA91E47-3C05-4D11-98C5-EE9CA6CED88A}">
      <dgm:prSet/>
      <dgm:spPr/>
      <dgm:t>
        <a:bodyPr/>
        <a:lstStyle/>
        <a:p>
          <a:endParaRPr lang="en-ZA"/>
        </a:p>
      </dgm:t>
    </dgm:pt>
    <dgm:pt modelId="{E79CBE15-E6ED-4E3E-8867-B32533C73F9E}" type="sibTrans" cxnId="{CAA91E47-3C05-4D11-98C5-EE9CA6CED88A}">
      <dgm:prSet/>
      <dgm:spPr/>
      <dgm:t>
        <a:bodyPr/>
        <a:lstStyle/>
        <a:p>
          <a:endParaRPr lang="en-ZA"/>
        </a:p>
      </dgm:t>
    </dgm:pt>
    <dgm:pt modelId="{BBB01C1E-F5DB-4EEA-B88F-5B5C1B214788}">
      <dgm:prSet phldrT="[Text]"/>
      <dgm:spPr/>
      <dgm:t>
        <a:bodyPr/>
        <a:lstStyle/>
        <a:p>
          <a:r>
            <a:rPr lang="en-ZA" dirty="0"/>
            <a:t>Legal and Structural Misalignments</a:t>
          </a:r>
        </a:p>
      </dgm:t>
    </dgm:pt>
    <dgm:pt modelId="{D1442368-6CAC-44BC-80C1-AA80BF212AD6}" type="parTrans" cxnId="{BCD78124-4425-4E25-ADE5-BB753D48752C}">
      <dgm:prSet/>
      <dgm:spPr/>
      <dgm:t>
        <a:bodyPr/>
        <a:lstStyle/>
        <a:p>
          <a:endParaRPr lang="en-ZA"/>
        </a:p>
      </dgm:t>
    </dgm:pt>
    <dgm:pt modelId="{AAAED963-456C-44FD-9B99-8E928D9C8DA8}" type="sibTrans" cxnId="{BCD78124-4425-4E25-ADE5-BB753D48752C}">
      <dgm:prSet/>
      <dgm:spPr/>
      <dgm:t>
        <a:bodyPr/>
        <a:lstStyle/>
        <a:p>
          <a:endParaRPr lang="en-ZA"/>
        </a:p>
      </dgm:t>
    </dgm:pt>
    <dgm:pt modelId="{08FC0155-E25E-4DAA-83A7-208F9C75C6A2}">
      <dgm:prSet phldrT="[Text]"/>
      <dgm:spPr/>
      <dgm:t>
        <a:bodyPr/>
        <a:lstStyle/>
        <a:p>
          <a:r>
            <a:rPr lang="en-ZA" dirty="0"/>
            <a:t>Municipal Creditworthiness (High Debt)</a:t>
          </a:r>
        </a:p>
      </dgm:t>
    </dgm:pt>
    <dgm:pt modelId="{B061DDBC-BC19-4736-A199-D38E9D8F6BB0}" type="parTrans" cxnId="{0CB6FF72-4A8F-40C2-AA2F-BB6AD0AA263C}">
      <dgm:prSet/>
      <dgm:spPr/>
      <dgm:t>
        <a:bodyPr/>
        <a:lstStyle/>
        <a:p>
          <a:endParaRPr lang="en-ZA"/>
        </a:p>
      </dgm:t>
    </dgm:pt>
    <dgm:pt modelId="{E98D504C-4CD0-4262-AFF6-DCA31593B226}" type="sibTrans" cxnId="{0CB6FF72-4A8F-40C2-AA2F-BB6AD0AA263C}">
      <dgm:prSet/>
      <dgm:spPr/>
      <dgm:t>
        <a:bodyPr/>
        <a:lstStyle/>
        <a:p>
          <a:endParaRPr lang="en-ZA"/>
        </a:p>
      </dgm:t>
    </dgm:pt>
    <dgm:pt modelId="{5C87945F-787B-4820-8B0D-9CABB06081B6}">
      <dgm:prSet phldrT="[Text]"/>
      <dgm:spPr/>
      <dgm:t>
        <a:bodyPr/>
        <a:lstStyle/>
        <a:p>
          <a:r>
            <a:rPr lang="en-ZA" dirty="0"/>
            <a:t>Overwhelming Operational Complexity of the Market</a:t>
          </a:r>
        </a:p>
      </dgm:t>
    </dgm:pt>
    <dgm:pt modelId="{5466E3F4-20CF-4FA2-A8EB-0C0B22BF1C10}" type="parTrans" cxnId="{C0120CB5-64C9-4475-8BA5-19BC68063DBA}">
      <dgm:prSet/>
      <dgm:spPr/>
      <dgm:t>
        <a:bodyPr/>
        <a:lstStyle/>
        <a:p>
          <a:endParaRPr lang="en-ZA"/>
        </a:p>
      </dgm:t>
    </dgm:pt>
    <dgm:pt modelId="{BC58C215-CD84-4820-B749-8DAD3894B3BE}" type="sibTrans" cxnId="{C0120CB5-64C9-4475-8BA5-19BC68063DBA}">
      <dgm:prSet/>
      <dgm:spPr/>
      <dgm:t>
        <a:bodyPr/>
        <a:lstStyle/>
        <a:p>
          <a:endParaRPr lang="en-ZA"/>
        </a:p>
      </dgm:t>
    </dgm:pt>
    <dgm:pt modelId="{812A2112-98BA-43F6-B101-E2D4B0A09B8E}" type="pres">
      <dgm:prSet presAssocID="{099E950A-85BA-4CD7-8C75-52F4961ABEEF}" presName="cycle" presStyleCnt="0">
        <dgm:presLayoutVars>
          <dgm:chMax val="1"/>
          <dgm:dir/>
          <dgm:animLvl val="ctr"/>
          <dgm:resizeHandles val="exact"/>
        </dgm:presLayoutVars>
      </dgm:prSet>
      <dgm:spPr/>
    </dgm:pt>
    <dgm:pt modelId="{90F7836E-9221-4977-B64F-DC8459B5BA01}" type="pres">
      <dgm:prSet presAssocID="{12D7D6A3-2AE6-451E-B6FD-13A8FDAB9633}" presName="centerShape" presStyleLbl="node0" presStyleIdx="0" presStyleCnt="1"/>
      <dgm:spPr/>
    </dgm:pt>
    <dgm:pt modelId="{13F98C95-4892-451C-BA0A-4784CA034D06}" type="pres">
      <dgm:prSet presAssocID="{D1442368-6CAC-44BC-80C1-AA80BF212AD6}" presName="Name9" presStyleLbl="parChTrans1D2" presStyleIdx="0" presStyleCnt="3"/>
      <dgm:spPr/>
    </dgm:pt>
    <dgm:pt modelId="{E5CB7EF0-27BC-4A85-81A5-77F60B07A391}" type="pres">
      <dgm:prSet presAssocID="{D1442368-6CAC-44BC-80C1-AA80BF212AD6}" presName="connTx" presStyleLbl="parChTrans1D2" presStyleIdx="0" presStyleCnt="3"/>
      <dgm:spPr/>
    </dgm:pt>
    <dgm:pt modelId="{26E455A6-91DD-4DD8-A6D7-4DE8AA6DFA83}" type="pres">
      <dgm:prSet presAssocID="{BBB01C1E-F5DB-4EEA-B88F-5B5C1B214788}" presName="node" presStyleLbl="node1" presStyleIdx="0" presStyleCnt="3">
        <dgm:presLayoutVars>
          <dgm:bulletEnabled val="1"/>
        </dgm:presLayoutVars>
      </dgm:prSet>
      <dgm:spPr/>
    </dgm:pt>
    <dgm:pt modelId="{EFFCB98D-2C9B-4348-8B07-0F1D620CB0DF}" type="pres">
      <dgm:prSet presAssocID="{B061DDBC-BC19-4736-A199-D38E9D8F6BB0}" presName="Name9" presStyleLbl="parChTrans1D2" presStyleIdx="1" presStyleCnt="3"/>
      <dgm:spPr/>
    </dgm:pt>
    <dgm:pt modelId="{0FF753D4-6CED-4E10-ABBF-2C6C1A779C10}" type="pres">
      <dgm:prSet presAssocID="{B061DDBC-BC19-4736-A199-D38E9D8F6BB0}" presName="connTx" presStyleLbl="parChTrans1D2" presStyleIdx="1" presStyleCnt="3"/>
      <dgm:spPr/>
    </dgm:pt>
    <dgm:pt modelId="{10DB5C44-F980-4F4C-BF9B-1F661497A451}" type="pres">
      <dgm:prSet presAssocID="{08FC0155-E25E-4DAA-83A7-208F9C75C6A2}" presName="node" presStyleLbl="node1" presStyleIdx="1" presStyleCnt="3">
        <dgm:presLayoutVars>
          <dgm:bulletEnabled val="1"/>
        </dgm:presLayoutVars>
      </dgm:prSet>
      <dgm:spPr/>
    </dgm:pt>
    <dgm:pt modelId="{41FCC561-EB53-44BD-A741-F9DBF3E2DA47}" type="pres">
      <dgm:prSet presAssocID="{5466E3F4-20CF-4FA2-A8EB-0C0B22BF1C10}" presName="Name9" presStyleLbl="parChTrans1D2" presStyleIdx="2" presStyleCnt="3"/>
      <dgm:spPr/>
    </dgm:pt>
    <dgm:pt modelId="{4C3B62C9-78D7-47D0-86FC-8D150C6A9DF1}" type="pres">
      <dgm:prSet presAssocID="{5466E3F4-20CF-4FA2-A8EB-0C0B22BF1C10}" presName="connTx" presStyleLbl="parChTrans1D2" presStyleIdx="2" presStyleCnt="3"/>
      <dgm:spPr/>
    </dgm:pt>
    <dgm:pt modelId="{94A24A7F-8A40-45FE-BC3F-6E87786CC22D}" type="pres">
      <dgm:prSet presAssocID="{5C87945F-787B-4820-8B0D-9CABB06081B6}" presName="node" presStyleLbl="node1" presStyleIdx="2" presStyleCnt="3">
        <dgm:presLayoutVars>
          <dgm:bulletEnabled val="1"/>
        </dgm:presLayoutVars>
      </dgm:prSet>
      <dgm:spPr/>
    </dgm:pt>
  </dgm:ptLst>
  <dgm:cxnLst>
    <dgm:cxn modelId="{848C6D06-A3FA-4E5C-9233-F5E7B1D7EF7A}" type="presOf" srcId="{5466E3F4-20CF-4FA2-A8EB-0C0B22BF1C10}" destId="{4C3B62C9-78D7-47D0-86FC-8D150C6A9DF1}" srcOrd="1" destOrd="0" presId="urn:microsoft.com/office/officeart/2005/8/layout/radial1"/>
    <dgm:cxn modelId="{7C476221-C490-4E77-9383-220ED0A47C69}" type="presOf" srcId="{B061DDBC-BC19-4736-A199-D38E9D8F6BB0}" destId="{EFFCB98D-2C9B-4348-8B07-0F1D620CB0DF}" srcOrd="0" destOrd="0" presId="urn:microsoft.com/office/officeart/2005/8/layout/radial1"/>
    <dgm:cxn modelId="{BCD78124-4425-4E25-ADE5-BB753D48752C}" srcId="{12D7D6A3-2AE6-451E-B6FD-13A8FDAB9633}" destId="{BBB01C1E-F5DB-4EEA-B88F-5B5C1B214788}" srcOrd="0" destOrd="0" parTransId="{D1442368-6CAC-44BC-80C1-AA80BF212AD6}" sibTransId="{AAAED963-456C-44FD-9B99-8E928D9C8DA8}"/>
    <dgm:cxn modelId="{BB9C1F27-497F-46EC-85C3-60D3E062412B}" type="presOf" srcId="{D1442368-6CAC-44BC-80C1-AA80BF212AD6}" destId="{E5CB7EF0-27BC-4A85-81A5-77F60B07A391}" srcOrd="1" destOrd="0" presId="urn:microsoft.com/office/officeart/2005/8/layout/radial1"/>
    <dgm:cxn modelId="{D64CA12F-E20E-4674-BA75-0B69EE0BD6C2}" type="presOf" srcId="{12D7D6A3-2AE6-451E-B6FD-13A8FDAB9633}" destId="{90F7836E-9221-4977-B64F-DC8459B5BA01}" srcOrd="0" destOrd="0" presId="urn:microsoft.com/office/officeart/2005/8/layout/radial1"/>
    <dgm:cxn modelId="{3FD0B635-F603-4016-999E-B6DD10A94E29}" type="presOf" srcId="{08FC0155-E25E-4DAA-83A7-208F9C75C6A2}" destId="{10DB5C44-F980-4F4C-BF9B-1F661497A451}" srcOrd="0" destOrd="0" presId="urn:microsoft.com/office/officeart/2005/8/layout/radial1"/>
    <dgm:cxn modelId="{D7EA893D-F1AD-4DDF-9E8E-0038FB3B4E15}" type="presOf" srcId="{5C87945F-787B-4820-8B0D-9CABB06081B6}" destId="{94A24A7F-8A40-45FE-BC3F-6E87786CC22D}" srcOrd="0" destOrd="0" presId="urn:microsoft.com/office/officeart/2005/8/layout/radial1"/>
    <dgm:cxn modelId="{57341F41-6595-46B9-8C81-3A9082B31FC1}" type="presOf" srcId="{5466E3F4-20CF-4FA2-A8EB-0C0B22BF1C10}" destId="{41FCC561-EB53-44BD-A741-F9DBF3E2DA47}" srcOrd="0" destOrd="0" presId="urn:microsoft.com/office/officeart/2005/8/layout/radial1"/>
    <dgm:cxn modelId="{CAA91E47-3C05-4D11-98C5-EE9CA6CED88A}" srcId="{099E950A-85BA-4CD7-8C75-52F4961ABEEF}" destId="{12D7D6A3-2AE6-451E-B6FD-13A8FDAB9633}" srcOrd="0" destOrd="0" parTransId="{E02AB9CA-BBAD-40E7-8F8A-A904BD36EBE7}" sibTransId="{E79CBE15-E6ED-4E3E-8867-B32533C73F9E}"/>
    <dgm:cxn modelId="{E6AD106A-90E0-404A-9A9E-8A1E50C13DEC}" type="presOf" srcId="{D1442368-6CAC-44BC-80C1-AA80BF212AD6}" destId="{13F98C95-4892-451C-BA0A-4784CA034D06}" srcOrd="0" destOrd="0" presId="urn:microsoft.com/office/officeart/2005/8/layout/radial1"/>
    <dgm:cxn modelId="{0CB6FF72-4A8F-40C2-AA2F-BB6AD0AA263C}" srcId="{12D7D6A3-2AE6-451E-B6FD-13A8FDAB9633}" destId="{08FC0155-E25E-4DAA-83A7-208F9C75C6A2}" srcOrd="1" destOrd="0" parTransId="{B061DDBC-BC19-4736-A199-D38E9D8F6BB0}" sibTransId="{E98D504C-4CD0-4262-AFF6-DCA31593B226}"/>
    <dgm:cxn modelId="{E60CE489-FF75-44E3-869E-0A17F9887FBE}" type="presOf" srcId="{099E950A-85BA-4CD7-8C75-52F4961ABEEF}" destId="{812A2112-98BA-43F6-B101-E2D4B0A09B8E}" srcOrd="0" destOrd="0" presId="urn:microsoft.com/office/officeart/2005/8/layout/radial1"/>
    <dgm:cxn modelId="{76FA3492-CD0E-4BC7-9CF2-65E45CCE9BD5}" type="presOf" srcId="{B061DDBC-BC19-4736-A199-D38E9D8F6BB0}" destId="{0FF753D4-6CED-4E10-ABBF-2C6C1A779C10}" srcOrd="1" destOrd="0" presId="urn:microsoft.com/office/officeart/2005/8/layout/radial1"/>
    <dgm:cxn modelId="{C0120CB5-64C9-4475-8BA5-19BC68063DBA}" srcId="{12D7D6A3-2AE6-451E-B6FD-13A8FDAB9633}" destId="{5C87945F-787B-4820-8B0D-9CABB06081B6}" srcOrd="2" destOrd="0" parTransId="{5466E3F4-20CF-4FA2-A8EB-0C0B22BF1C10}" sibTransId="{BC58C215-CD84-4820-B749-8DAD3894B3BE}"/>
    <dgm:cxn modelId="{443ABEC5-3A0C-4B36-A027-6B28AA213940}" type="presOf" srcId="{BBB01C1E-F5DB-4EEA-B88F-5B5C1B214788}" destId="{26E455A6-91DD-4DD8-A6D7-4DE8AA6DFA83}" srcOrd="0" destOrd="0" presId="urn:microsoft.com/office/officeart/2005/8/layout/radial1"/>
    <dgm:cxn modelId="{BCBD21C0-7C08-47B8-9066-F09F5838A5E5}" type="presParOf" srcId="{812A2112-98BA-43F6-B101-E2D4B0A09B8E}" destId="{90F7836E-9221-4977-B64F-DC8459B5BA01}" srcOrd="0" destOrd="0" presId="urn:microsoft.com/office/officeart/2005/8/layout/radial1"/>
    <dgm:cxn modelId="{EDB107D9-F432-4604-9180-9B8F4720B085}" type="presParOf" srcId="{812A2112-98BA-43F6-B101-E2D4B0A09B8E}" destId="{13F98C95-4892-451C-BA0A-4784CA034D06}" srcOrd="1" destOrd="0" presId="urn:microsoft.com/office/officeart/2005/8/layout/radial1"/>
    <dgm:cxn modelId="{0B02E933-D58C-44BD-AE3B-9535E32E99C0}" type="presParOf" srcId="{13F98C95-4892-451C-BA0A-4784CA034D06}" destId="{E5CB7EF0-27BC-4A85-81A5-77F60B07A391}" srcOrd="0" destOrd="0" presId="urn:microsoft.com/office/officeart/2005/8/layout/radial1"/>
    <dgm:cxn modelId="{81B0AE1C-6DB3-44EF-A972-48BD74DDC3F4}" type="presParOf" srcId="{812A2112-98BA-43F6-B101-E2D4B0A09B8E}" destId="{26E455A6-91DD-4DD8-A6D7-4DE8AA6DFA83}" srcOrd="2" destOrd="0" presId="urn:microsoft.com/office/officeart/2005/8/layout/radial1"/>
    <dgm:cxn modelId="{FFC7F39F-A590-4005-8C92-6C9FB44B3249}" type="presParOf" srcId="{812A2112-98BA-43F6-B101-E2D4B0A09B8E}" destId="{EFFCB98D-2C9B-4348-8B07-0F1D620CB0DF}" srcOrd="3" destOrd="0" presId="urn:microsoft.com/office/officeart/2005/8/layout/radial1"/>
    <dgm:cxn modelId="{4BE2DCFB-8E16-47BF-9A13-CF453BB7EB6F}" type="presParOf" srcId="{EFFCB98D-2C9B-4348-8B07-0F1D620CB0DF}" destId="{0FF753D4-6CED-4E10-ABBF-2C6C1A779C10}" srcOrd="0" destOrd="0" presId="urn:microsoft.com/office/officeart/2005/8/layout/radial1"/>
    <dgm:cxn modelId="{7A75AC0C-F8BC-4720-BBE5-8E2360B15601}" type="presParOf" srcId="{812A2112-98BA-43F6-B101-E2D4B0A09B8E}" destId="{10DB5C44-F980-4F4C-BF9B-1F661497A451}" srcOrd="4" destOrd="0" presId="urn:microsoft.com/office/officeart/2005/8/layout/radial1"/>
    <dgm:cxn modelId="{BBBAFD56-DE5D-4240-AAC4-20AB5178D6D9}" type="presParOf" srcId="{812A2112-98BA-43F6-B101-E2D4B0A09B8E}" destId="{41FCC561-EB53-44BD-A741-F9DBF3E2DA47}" srcOrd="5" destOrd="0" presId="urn:microsoft.com/office/officeart/2005/8/layout/radial1"/>
    <dgm:cxn modelId="{11938A3A-EBE7-4575-905B-16F6CF3CDE2E}" type="presParOf" srcId="{41FCC561-EB53-44BD-A741-F9DBF3E2DA47}" destId="{4C3B62C9-78D7-47D0-86FC-8D150C6A9DF1}" srcOrd="0" destOrd="0" presId="urn:microsoft.com/office/officeart/2005/8/layout/radial1"/>
    <dgm:cxn modelId="{679B640F-FBD3-4134-8CA1-BF2BF4E38DB0}" type="presParOf" srcId="{812A2112-98BA-43F6-B101-E2D4B0A09B8E}" destId="{94A24A7F-8A40-45FE-BC3F-6E87786CC22D}"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9E950A-85BA-4CD7-8C75-52F4961ABEEF}"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ZA"/>
        </a:p>
      </dgm:t>
    </dgm:pt>
    <dgm:pt modelId="{12D7D6A3-2AE6-451E-B6FD-13A8FDAB9633}">
      <dgm:prSet phldrT="[Text]"/>
      <dgm:spPr/>
      <dgm:t>
        <a:bodyPr/>
        <a:lstStyle/>
        <a:p>
          <a:r>
            <a:rPr lang="en-GB" b="1" dirty="0"/>
            <a:t>Potential Opportunities</a:t>
          </a:r>
          <a:endParaRPr lang="en-ZA" b="1" dirty="0"/>
        </a:p>
      </dgm:t>
    </dgm:pt>
    <dgm:pt modelId="{E02AB9CA-BBAD-40E7-8F8A-A904BD36EBE7}" type="parTrans" cxnId="{CAA91E47-3C05-4D11-98C5-EE9CA6CED88A}">
      <dgm:prSet/>
      <dgm:spPr/>
      <dgm:t>
        <a:bodyPr/>
        <a:lstStyle/>
        <a:p>
          <a:endParaRPr lang="en-ZA"/>
        </a:p>
      </dgm:t>
    </dgm:pt>
    <dgm:pt modelId="{E79CBE15-E6ED-4E3E-8867-B32533C73F9E}" type="sibTrans" cxnId="{CAA91E47-3C05-4D11-98C5-EE9CA6CED88A}">
      <dgm:prSet/>
      <dgm:spPr/>
      <dgm:t>
        <a:bodyPr/>
        <a:lstStyle/>
        <a:p>
          <a:endParaRPr lang="en-ZA"/>
        </a:p>
      </dgm:t>
    </dgm:pt>
    <dgm:pt modelId="{BBB01C1E-F5DB-4EEA-B88F-5B5C1B214788}">
      <dgm:prSet phldrT="[Text]"/>
      <dgm:spPr/>
      <dgm:t>
        <a:bodyPr/>
        <a:lstStyle/>
        <a:p>
          <a:r>
            <a:rPr lang="en-ZA" dirty="0"/>
            <a:t>Generators</a:t>
          </a:r>
        </a:p>
      </dgm:t>
    </dgm:pt>
    <dgm:pt modelId="{D1442368-6CAC-44BC-80C1-AA80BF212AD6}" type="parTrans" cxnId="{BCD78124-4425-4E25-ADE5-BB753D48752C}">
      <dgm:prSet/>
      <dgm:spPr/>
      <dgm:t>
        <a:bodyPr/>
        <a:lstStyle/>
        <a:p>
          <a:endParaRPr lang="en-ZA"/>
        </a:p>
      </dgm:t>
    </dgm:pt>
    <dgm:pt modelId="{AAAED963-456C-44FD-9B99-8E928D9C8DA8}" type="sibTrans" cxnId="{BCD78124-4425-4E25-ADE5-BB753D48752C}">
      <dgm:prSet/>
      <dgm:spPr/>
      <dgm:t>
        <a:bodyPr/>
        <a:lstStyle/>
        <a:p>
          <a:endParaRPr lang="en-ZA"/>
        </a:p>
      </dgm:t>
    </dgm:pt>
    <dgm:pt modelId="{08FC0155-E25E-4DAA-83A7-208F9C75C6A2}">
      <dgm:prSet phldrT="[Text]"/>
      <dgm:spPr/>
      <dgm:t>
        <a:bodyPr/>
        <a:lstStyle/>
        <a:p>
          <a:r>
            <a:rPr lang="en-ZA" dirty="0"/>
            <a:t>Use-of-System</a:t>
          </a:r>
        </a:p>
      </dgm:t>
    </dgm:pt>
    <dgm:pt modelId="{B061DDBC-BC19-4736-A199-D38E9D8F6BB0}" type="parTrans" cxnId="{0CB6FF72-4A8F-40C2-AA2F-BB6AD0AA263C}">
      <dgm:prSet/>
      <dgm:spPr/>
      <dgm:t>
        <a:bodyPr/>
        <a:lstStyle/>
        <a:p>
          <a:endParaRPr lang="en-ZA"/>
        </a:p>
      </dgm:t>
    </dgm:pt>
    <dgm:pt modelId="{E98D504C-4CD0-4262-AFF6-DCA31593B226}" type="sibTrans" cxnId="{0CB6FF72-4A8F-40C2-AA2F-BB6AD0AA263C}">
      <dgm:prSet/>
      <dgm:spPr/>
      <dgm:t>
        <a:bodyPr/>
        <a:lstStyle/>
        <a:p>
          <a:endParaRPr lang="en-ZA"/>
        </a:p>
      </dgm:t>
    </dgm:pt>
    <dgm:pt modelId="{5C87945F-787B-4820-8B0D-9CABB06081B6}">
      <dgm:prSet phldrT="[Text]"/>
      <dgm:spPr/>
      <dgm:t>
        <a:bodyPr/>
        <a:lstStyle/>
        <a:p>
          <a:r>
            <a:rPr lang="en-ZA" dirty="0"/>
            <a:t>Collaboration with Eskom Distribution and NTCSA</a:t>
          </a:r>
        </a:p>
      </dgm:t>
    </dgm:pt>
    <dgm:pt modelId="{5466E3F4-20CF-4FA2-A8EB-0C0B22BF1C10}" type="parTrans" cxnId="{C0120CB5-64C9-4475-8BA5-19BC68063DBA}">
      <dgm:prSet/>
      <dgm:spPr/>
      <dgm:t>
        <a:bodyPr/>
        <a:lstStyle/>
        <a:p>
          <a:endParaRPr lang="en-ZA"/>
        </a:p>
      </dgm:t>
    </dgm:pt>
    <dgm:pt modelId="{BC58C215-CD84-4820-B749-8DAD3894B3BE}" type="sibTrans" cxnId="{C0120CB5-64C9-4475-8BA5-19BC68063DBA}">
      <dgm:prSet/>
      <dgm:spPr/>
      <dgm:t>
        <a:bodyPr/>
        <a:lstStyle/>
        <a:p>
          <a:endParaRPr lang="en-ZA"/>
        </a:p>
      </dgm:t>
    </dgm:pt>
    <dgm:pt modelId="{21A77CE1-1372-4FBE-8CAC-1AE37769D06A}">
      <dgm:prSet phldrT="[Text]"/>
      <dgm:spPr/>
      <dgm:t>
        <a:bodyPr/>
        <a:lstStyle/>
        <a:p>
          <a:r>
            <a:rPr lang="en-ZA" dirty="0"/>
            <a:t>Demand Response</a:t>
          </a:r>
        </a:p>
      </dgm:t>
    </dgm:pt>
    <dgm:pt modelId="{26E28179-398F-4F04-8BBC-09DBD898FC90}" type="parTrans" cxnId="{821C987B-13A0-4330-AA10-99A9B3379A67}">
      <dgm:prSet/>
      <dgm:spPr/>
      <dgm:t>
        <a:bodyPr/>
        <a:lstStyle/>
        <a:p>
          <a:endParaRPr lang="en-ZA"/>
        </a:p>
      </dgm:t>
    </dgm:pt>
    <dgm:pt modelId="{2904A61C-39D6-40B1-B28B-95B6F8022F7E}" type="sibTrans" cxnId="{821C987B-13A0-4330-AA10-99A9B3379A67}">
      <dgm:prSet/>
      <dgm:spPr/>
      <dgm:t>
        <a:bodyPr/>
        <a:lstStyle/>
        <a:p>
          <a:endParaRPr lang="en-ZA"/>
        </a:p>
      </dgm:t>
    </dgm:pt>
    <dgm:pt modelId="{812A2112-98BA-43F6-B101-E2D4B0A09B8E}" type="pres">
      <dgm:prSet presAssocID="{099E950A-85BA-4CD7-8C75-52F4961ABEEF}" presName="cycle" presStyleCnt="0">
        <dgm:presLayoutVars>
          <dgm:chMax val="1"/>
          <dgm:dir/>
          <dgm:animLvl val="ctr"/>
          <dgm:resizeHandles val="exact"/>
        </dgm:presLayoutVars>
      </dgm:prSet>
      <dgm:spPr/>
    </dgm:pt>
    <dgm:pt modelId="{90F7836E-9221-4977-B64F-DC8459B5BA01}" type="pres">
      <dgm:prSet presAssocID="{12D7D6A3-2AE6-451E-B6FD-13A8FDAB9633}" presName="centerShape" presStyleLbl="node0" presStyleIdx="0" presStyleCnt="1"/>
      <dgm:spPr/>
    </dgm:pt>
    <dgm:pt modelId="{13F98C95-4892-451C-BA0A-4784CA034D06}" type="pres">
      <dgm:prSet presAssocID="{D1442368-6CAC-44BC-80C1-AA80BF212AD6}" presName="Name9" presStyleLbl="parChTrans1D2" presStyleIdx="0" presStyleCnt="4"/>
      <dgm:spPr/>
    </dgm:pt>
    <dgm:pt modelId="{E5CB7EF0-27BC-4A85-81A5-77F60B07A391}" type="pres">
      <dgm:prSet presAssocID="{D1442368-6CAC-44BC-80C1-AA80BF212AD6}" presName="connTx" presStyleLbl="parChTrans1D2" presStyleIdx="0" presStyleCnt="4"/>
      <dgm:spPr/>
    </dgm:pt>
    <dgm:pt modelId="{26E455A6-91DD-4DD8-A6D7-4DE8AA6DFA83}" type="pres">
      <dgm:prSet presAssocID="{BBB01C1E-F5DB-4EEA-B88F-5B5C1B214788}" presName="node" presStyleLbl="node1" presStyleIdx="0" presStyleCnt="4">
        <dgm:presLayoutVars>
          <dgm:bulletEnabled val="1"/>
        </dgm:presLayoutVars>
      </dgm:prSet>
      <dgm:spPr/>
    </dgm:pt>
    <dgm:pt modelId="{EFFCB98D-2C9B-4348-8B07-0F1D620CB0DF}" type="pres">
      <dgm:prSet presAssocID="{B061DDBC-BC19-4736-A199-D38E9D8F6BB0}" presName="Name9" presStyleLbl="parChTrans1D2" presStyleIdx="1" presStyleCnt="4"/>
      <dgm:spPr/>
    </dgm:pt>
    <dgm:pt modelId="{0FF753D4-6CED-4E10-ABBF-2C6C1A779C10}" type="pres">
      <dgm:prSet presAssocID="{B061DDBC-BC19-4736-A199-D38E9D8F6BB0}" presName="connTx" presStyleLbl="parChTrans1D2" presStyleIdx="1" presStyleCnt="4"/>
      <dgm:spPr/>
    </dgm:pt>
    <dgm:pt modelId="{10DB5C44-F980-4F4C-BF9B-1F661497A451}" type="pres">
      <dgm:prSet presAssocID="{08FC0155-E25E-4DAA-83A7-208F9C75C6A2}" presName="node" presStyleLbl="node1" presStyleIdx="1" presStyleCnt="4">
        <dgm:presLayoutVars>
          <dgm:bulletEnabled val="1"/>
        </dgm:presLayoutVars>
      </dgm:prSet>
      <dgm:spPr/>
    </dgm:pt>
    <dgm:pt modelId="{44E580D1-09A0-4710-9BE1-A186A74D6B98}" type="pres">
      <dgm:prSet presAssocID="{26E28179-398F-4F04-8BBC-09DBD898FC90}" presName="Name9" presStyleLbl="parChTrans1D2" presStyleIdx="2" presStyleCnt="4"/>
      <dgm:spPr/>
    </dgm:pt>
    <dgm:pt modelId="{259E2B07-11C4-4AAC-949B-BBEC8D1463F2}" type="pres">
      <dgm:prSet presAssocID="{26E28179-398F-4F04-8BBC-09DBD898FC90}" presName="connTx" presStyleLbl="parChTrans1D2" presStyleIdx="2" presStyleCnt="4"/>
      <dgm:spPr/>
    </dgm:pt>
    <dgm:pt modelId="{793EE4D6-616C-48C4-AFDF-1CD1D779A93C}" type="pres">
      <dgm:prSet presAssocID="{21A77CE1-1372-4FBE-8CAC-1AE37769D06A}" presName="node" presStyleLbl="node1" presStyleIdx="2" presStyleCnt="4">
        <dgm:presLayoutVars>
          <dgm:bulletEnabled val="1"/>
        </dgm:presLayoutVars>
      </dgm:prSet>
      <dgm:spPr/>
    </dgm:pt>
    <dgm:pt modelId="{41FCC561-EB53-44BD-A741-F9DBF3E2DA47}" type="pres">
      <dgm:prSet presAssocID="{5466E3F4-20CF-4FA2-A8EB-0C0B22BF1C10}" presName="Name9" presStyleLbl="parChTrans1D2" presStyleIdx="3" presStyleCnt="4"/>
      <dgm:spPr/>
    </dgm:pt>
    <dgm:pt modelId="{4C3B62C9-78D7-47D0-86FC-8D150C6A9DF1}" type="pres">
      <dgm:prSet presAssocID="{5466E3F4-20CF-4FA2-A8EB-0C0B22BF1C10}" presName="connTx" presStyleLbl="parChTrans1D2" presStyleIdx="3" presStyleCnt="4"/>
      <dgm:spPr/>
    </dgm:pt>
    <dgm:pt modelId="{94A24A7F-8A40-45FE-BC3F-6E87786CC22D}" type="pres">
      <dgm:prSet presAssocID="{5C87945F-787B-4820-8B0D-9CABB06081B6}" presName="node" presStyleLbl="node1" presStyleIdx="3" presStyleCnt="4">
        <dgm:presLayoutVars>
          <dgm:bulletEnabled val="1"/>
        </dgm:presLayoutVars>
      </dgm:prSet>
      <dgm:spPr/>
    </dgm:pt>
  </dgm:ptLst>
  <dgm:cxnLst>
    <dgm:cxn modelId="{848C6D06-A3FA-4E5C-9233-F5E7B1D7EF7A}" type="presOf" srcId="{5466E3F4-20CF-4FA2-A8EB-0C0B22BF1C10}" destId="{4C3B62C9-78D7-47D0-86FC-8D150C6A9DF1}" srcOrd="1" destOrd="0" presId="urn:microsoft.com/office/officeart/2005/8/layout/radial1"/>
    <dgm:cxn modelId="{7D78020E-8937-45A2-BB8B-7878D19D3DB5}" type="presOf" srcId="{26E28179-398F-4F04-8BBC-09DBD898FC90}" destId="{259E2B07-11C4-4AAC-949B-BBEC8D1463F2}" srcOrd="1" destOrd="0" presId="urn:microsoft.com/office/officeart/2005/8/layout/radial1"/>
    <dgm:cxn modelId="{7C476221-C490-4E77-9383-220ED0A47C69}" type="presOf" srcId="{B061DDBC-BC19-4736-A199-D38E9D8F6BB0}" destId="{EFFCB98D-2C9B-4348-8B07-0F1D620CB0DF}" srcOrd="0" destOrd="0" presId="urn:microsoft.com/office/officeart/2005/8/layout/radial1"/>
    <dgm:cxn modelId="{BCD78124-4425-4E25-ADE5-BB753D48752C}" srcId="{12D7D6A3-2AE6-451E-B6FD-13A8FDAB9633}" destId="{BBB01C1E-F5DB-4EEA-B88F-5B5C1B214788}" srcOrd="0" destOrd="0" parTransId="{D1442368-6CAC-44BC-80C1-AA80BF212AD6}" sibTransId="{AAAED963-456C-44FD-9B99-8E928D9C8DA8}"/>
    <dgm:cxn modelId="{BB9C1F27-497F-46EC-85C3-60D3E062412B}" type="presOf" srcId="{D1442368-6CAC-44BC-80C1-AA80BF212AD6}" destId="{E5CB7EF0-27BC-4A85-81A5-77F60B07A391}" srcOrd="1" destOrd="0" presId="urn:microsoft.com/office/officeart/2005/8/layout/radial1"/>
    <dgm:cxn modelId="{D64CA12F-E20E-4674-BA75-0B69EE0BD6C2}" type="presOf" srcId="{12D7D6A3-2AE6-451E-B6FD-13A8FDAB9633}" destId="{90F7836E-9221-4977-B64F-DC8459B5BA01}" srcOrd="0" destOrd="0" presId="urn:microsoft.com/office/officeart/2005/8/layout/radial1"/>
    <dgm:cxn modelId="{3FD0B635-F603-4016-999E-B6DD10A94E29}" type="presOf" srcId="{08FC0155-E25E-4DAA-83A7-208F9C75C6A2}" destId="{10DB5C44-F980-4F4C-BF9B-1F661497A451}" srcOrd="0" destOrd="0" presId="urn:microsoft.com/office/officeart/2005/8/layout/radial1"/>
    <dgm:cxn modelId="{D7EA893D-F1AD-4DDF-9E8E-0038FB3B4E15}" type="presOf" srcId="{5C87945F-787B-4820-8B0D-9CABB06081B6}" destId="{94A24A7F-8A40-45FE-BC3F-6E87786CC22D}" srcOrd="0" destOrd="0" presId="urn:microsoft.com/office/officeart/2005/8/layout/radial1"/>
    <dgm:cxn modelId="{57341F41-6595-46B9-8C81-3A9082B31FC1}" type="presOf" srcId="{5466E3F4-20CF-4FA2-A8EB-0C0B22BF1C10}" destId="{41FCC561-EB53-44BD-A741-F9DBF3E2DA47}" srcOrd="0" destOrd="0" presId="urn:microsoft.com/office/officeart/2005/8/layout/radial1"/>
    <dgm:cxn modelId="{CAA91E47-3C05-4D11-98C5-EE9CA6CED88A}" srcId="{099E950A-85BA-4CD7-8C75-52F4961ABEEF}" destId="{12D7D6A3-2AE6-451E-B6FD-13A8FDAB9633}" srcOrd="0" destOrd="0" parTransId="{E02AB9CA-BBAD-40E7-8F8A-A904BD36EBE7}" sibTransId="{E79CBE15-E6ED-4E3E-8867-B32533C73F9E}"/>
    <dgm:cxn modelId="{E6AD106A-90E0-404A-9A9E-8A1E50C13DEC}" type="presOf" srcId="{D1442368-6CAC-44BC-80C1-AA80BF212AD6}" destId="{13F98C95-4892-451C-BA0A-4784CA034D06}" srcOrd="0" destOrd="0" presId="urn:microsoft.com/office/officeart/2005/8/layout/radial1"/>
    <dgm:cxn modelId="{8294144B-5C1C-42E9-9023-7F3987F3065E}" type="presOf" srcId="{26E28179-398F-4F04-8BBC-09DBD898FC90}" destId="{44E580D1-09A0-4710-9BE1-A186A74D6B98}" srcOrd="0" destOrd="0" presId="urn:microsoft.com/office/officeart/2005/8/layout/radial1"/>
    <dgm:cxn modelId="{81EE8552-63F1-43B0-A6DC-80750020ADA4}" type="presOf" srcId="{21A77CE1-1372-4FBE-8CAC-1AE37769D06A}" destId="{793EE4D6-616C-48C4-AFDF-1CD1D779A93C}" srcOrd="0" destOrd="0" presId="urn:microsoft.com/office/officeart/2005/8/layout/radial1"/>
    <dgm:cxn modelId="{0CB6FF72-4A8F-40C2-AA2F-BB6AD0AA263C}" srcId="{12D7D6A3-2AE6-451E-B6FD-13A8FDAB9633}" destId="{08FC0155-E25E-4DAA-83A7-208F9C75C6A2}" srcOrd="1" destOrd="0" parTransId="{B061DDBC-BC19-4736-A199-D38E9D8F6BB0}" sibTransId="{E98D504C-4CD0-4262-AFF6-DCA31593B226}"/>
    <dgm:cxn modelId="{821C987B-13A0-4330-AA10-99A9B3379A67}" srcId="{12D7D6A3-2AE6-451E-B6FD-13A8FDAB9633}" destId="{21A77CE1-1372-4FBE-8CAC-1AE37769D06A}" srcOrd="2" destOrd="0" parTransId="{26E28179-398F-4F04-8BBC-09DBD898FC90}" sibTransId="{2904A61C-39D6-40B1-B28B-95B6F8022F7E}"/>
    <dgm:cxn modelId="{E60CE489-FF75-44E3-869E-0A17F9887FBE}" type="presOf" srcId="{099E950A-85BA-4CD7-8C75-52F4961ABEEF}" destId="{812A2112-98BA-43F6-B101-E2D4B0A09B8E}" srcOrd="0" destOrd="0" presId="urn:microsoft.com/office/officeart/2005/8/layout/radial1"/>
    <dgm:cxn modelId="{76FA3492-CD0E-4BC7-9CF2-65E45CCE9BD5}" type="presOf" srcId="{B061DDBC-BC19-4736-A199-D38E9D8F6BB0}" destId="{0FF753D4-6CED-4E10-ABBF-2C6C1A779C10}" srcOrd="1" destOrd="0" presId="urn:microsoft.com/office/officeart/2005/8/layout/radial1"/>
    <dgm:cxn modelId="{C0120CB5-64C9-4475-8BA5-19BC68063DBA}" srcId="{12D7D6A3-2AE6-451E-B6FD-13A8FDAB9633}" destId="{5C87945F-787B-4820-8B0D-9CABB06081B6}" srcOrd="3" destOrd="0" parTransId="{5466E3F4-20CF-4FA2-A8EB-0C0B22BF1C10}" sibTransId="{BC58C215-CD84-4820-B749-8DAD3894B3BE}"/>
    <dgm:cxn modelId="{443ABEC5-3A0C-4B36-A027-6B28AA213940}" type="presOf" srcId="{BBB01C1E-F5DB-4EEA-B88F-5B5C1B214788}" destId="{26E455A6-91DD-4DD8-A6D7-4DE8AA6DFA83}" srcOrd="0" destOrd="0" presId="urn:microsoft.com/office/officeart/2005/8/layout/radial1"/>
    <dgm:cxn modelId="{BCBD21C0-7C08-47B8-9066-F09F5838A5E5}" type="presParOf" srcId="{812A2112-98BA-43F6-B101-E2D4B0A09B8E}" destId="{90F7836E-9221-4977-B64F-DC8459B5BA01}" srcOrd="0" destOrd="0" presId="urn:microsoft.com/office/officeart/2005/8/layout/radial1"/>
    <dgm:cxn modelId="{EDB107D9-F432-4604-9180-9B8F4720B085}" type="presParOf" srcId="{812A2112-98BA-43F6-B101-E2D4B0A09B8E}" destId="{13F98C95-4892-451C-BA0A-4784CA034D06}" srcOrd="1" destOrd="0" presId="urn:microsoft.com/office/officeart/2005/8/layout/radial1"/>
    <dgm:cxn modelId="{0B02E933-D58C-44BD-AE3B-9535E32E99C0}" type="presParOf" srcId="{13F98C95-4892-451C-BA0A-4784CA034D06}" destId="{E5CB7EF0-27BC-4A85-81A5-77F60B07A391}" srcOrd="0" destOrd="0" presId="urn:microsoft.com/office/officeart/2005/8/layout/radial1"/>
    <dgm:cxn modelId="{81B0AE1C-6DB3-44EF-A972-48BD74DDC3F4}" type="presParOf" srcId="{812A2112-98BA-43F6-B101-E2D4B0A09B8E}" destId="{26E455A6-91DD-4DD8-A6D7-4DE8AA6DFA83}" srcOrd="2" destOrd="0" presId="urn:microsoft.com/office/officeart/2005/8/layout/radial1"/>
    <dgm:cxn modelId="{FFC7F39F-A590-4005-8C92-6C9FB44B3249}" type="presParOf" srcId="{812A2112-98BA-43F6-B101-E2D4B0A09B8E}" destId="{EFFCB98D-2C9B-4348-8B07-0F1D620CB0DF}" srcOrd="3" destOrd="0" presId="urn:microsoft.com/office/officeart/2005/8/layout/radial1"/>
    <dgm:cxn modelId="{4BE2DCFB-8E16-47BF-9A13-CF453BB7EB6F}" type="presParOf" srcId="{EFFCB98D-2C9B-4348-8B07-0F1D620CB0DF}" destId="{0FF753D4-6CED-4E10-ABBF-2C6C1A779C10}" srcOrd="0" destOrd="0" presId="urn:microsoft.com/office/officeart/2005/8/layout/radial1"/>
    <dgm:cxn modelId="{7A75AC0C-F8BC-4720-BBE5-8E2360B15601}" type="presParOf" srcId="{812A2112-98BA-43F6-B101-E2D4B0A09B8E}" destId="{10DB5C44-F980-4F4C-BF9B-1F661497A451}" srcOrd="4" destOrd="0" presId="urn:microsoft.com/office/officeart/2005/8/layout/radial1"/>
    <dgm:cxn modelId="{E3EA7479-76E1-4DA1-901F-6DD16A564032}" type="presParOf" srcId="{812A2112-98BA-43F6-B101-E2D4B0A09B8E}" destId="{44E580D1-09A0-4710-9BE1-A186A74D6B98}" srcOrd="5" destOrd="0" presId="urn:microsoft.com/office/officeart/2005/8/layout/radial1"/>
    <dgm:cxn modelId="{CEB8248D-5CD9-4390-9F85-1EAE52773073}" type="presParOf" srcId="{44E580D1-09A0-4710-9BE1-A186A74D6B98}" destId="{259E2B07-11C4-4AAC-949B-BBEC8D1463F2}" srcOrd="0" destOrd="0" presId="urn:microsoft.com/office/officeart/2005/8/layout/radial1"/>
    <dgm:cxn modelId="{3578EE07-9811-4807-99A0-7BF9B0A861A4}" type="presParOf" srcId="{812A2112-98BA-43F6-B101-E2D4B0A09B8E}" destId="{793EE4D6-616C-48C4-AFDF-1CD1D779A93C}" srcOrd="6" destOrd="0" presId="urn:microsoft.com/office/officeart/2005/8/layout/radial1"/>
    <dgm:cxn modelId="{BBBAFD56-DE5D-4240-AAC4-20AB5178D6D9}" type="presParOf" srcId="{812A2112-98BA-43F6-B101-E2D4B0A09B8E}" destId="{41FCC561-EB53-44BD-A741-F9DBF3E2DA47}" srcOrd="7" destOrd="0" presId="urn:microsoft.com/office/officeart/2005/8/layout/radial1"/>
    <dgm:cxn modelId="{11938A3A-EBE7-4575-905B-16F6CF3CDE2E}" type="presParOf" srcId="{41FCC561-EB53-44BD-A741-F9DBF3E2DA47}" destId="{4C3B62C9-78D7-47D0-86FC-8D150C6A9DF1}" srcOrd="0" destOrd="0" presId="urn:microsoft.com/office/officeart/2005/8/layout/radial1"/>
    <dgm:cxn modelId="{679B640F-FBD3-4134-8CA1-BF2BF4E38DB0}" type="presParOf" srcId="{812A2112-98BA-43F6-B101-E2D4B0A09B8E}" destId="{94A24A7F-8A40-45FE-BC3F-6E87786CC22D}"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7836E-9221-4977-B64F-DC8459B5BA01}">
      <dsp:nvSpPr>
        <dsp:cNvPr id="0" name=""/>
        <dsp:cNvSpPr/>
      </dsp:nvSpPr>
      <dsp:spPr>
        <a:xfrm>
          <a:off x="3673799" y="2354882"/>
          <a:ext cx="1808399" cy="1808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ZA" sz="2100" b="1" kern="1200" dirty="0"/>
            <a:t>Limitations</a:t>
          </a:r>
        </a:p>
      </dsp:txBody>
      <dsp:txXfrm>
        <a:off x="3938633" y="2619716"/>
        <a:ext cx="1278731" cy="1278731"/>
      </dsp:txXfrm>
    </dsp:sp>
    <dsp:sp modelId="{13F98C95-4892-451C-BA0A-4784CA034D06}">
      <dsp:nvSpPr>
        <dsp:cNvPr id="0" name=""/>
        <dsp:cNvSpPr/>
      </dsp:nvSpPr>
      <dsp:spPr>
        <a:xfrm rot="16200000">
          <a:off x="4306054" y="2065162"/>
          <a:ext cx="543888" cy="35551"/>
        </a:xfrm>
        <a:custGeom>
          <a:avLst/>
          <a:gdLst/>
          <a:ahLst/>
          <a:cxnLst/>
          <a:rect l="0" t="0" r="0" b="0"/>
          <a:pathLst>
            <a:path>
              <a:moveTo>
                <a:pt x="0" y="17775"/>
              </a:moveTo>
              <a:lnTo>
                <a:pt x="543888" y="177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4564401" y="2069341"/>
        <a:ext cx="27194" cy="27194"/>
      </dsp:txXfrm>
    </dsp:sp>
    <dsp:sp modelId="{26E455A6-91DD-4DD8-A6D7-4DE8AA6DFA83}">
      <dsp:nvSpPr>
        <dsp:cNvPr id="0" name=""/>
        <dsp:cNvSpPr/>
      </dsp:nvSpPr>
      <dsp:spPr>
        <a:xfrm>
          <a:off x="3673799" y="2595"/>
          <a:ext cx="1808399" cy="1808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dirty="0"/>
            <a:t>Legal and Structural Misalignments</a:t>
          </a:r>
        </a:p>
      </dsp:txBody>
      <dsp:txXfrm>
        <a:off x="3938633" y="267429"/>
        <a:ext cx="1278731" cy="1278731"/>
      </dsp:txXfrm>
    </dsp:sp>
    <dsp:sp modelId="{EFFCB98D-2C9B-4348-8B07-0F1D620CB0DF}">
      <dsp:nvSpPr>
        <dsp:cNvPr id="0" name=""/>
        <dsp:cNvSpPr/>
      </dsp:nvSpPr>
      <dsp:spPr>
        <a:xfrm rot="1800000">
          <a:off x="5324625" y="3829378"/>
          <a:ext cx="543888" cy="35551"/>
        </a:xfrm>
        <a:custGeom>
          <a:avLst/>
          <a:gdLst/>
          <a:ahLst/>
          <a:cxnLst/>
          <a:rect l="0" t="0" r="0" b="0"/>
          <a:pathLst>
            <a:path>
              <a:moveTo>
                <a:pt x="0" y="17775"/>
              </a:moveTo>
              <a:lnTo>
                <a:pt x="543888" y="177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5582972" y="3833557"/>
        <a:ext cx="27194" cy="27194"/>
      </dsp:txXfrm>
    </dsp:sp>
    <dsp:sp modelId="{10DB5C44-F980-4F4C-BF9B-1F661497A451}">
      <dsp:nvSpPr>
        <dsp:cNvPr id="0" name=""/>
        <dsp:cNvSpPr/>
      </dsp:nvSpPr>
      <dsp:spPr>
        <a:xfrm>
          <a:off x="5710940" y="3531026"/>
          <a:ext cx="1808399" cy="1808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dirty="0"/>
            <a:t>Municipal Creditworthiness (High Debt)</a:t>
          </a:r>
        </a:p>
      </dsp:txBody>
      <dsp:txXfrm>
        <a:off x="5975774" y="3795860"/>
        <a:ext cx="1278731" cy="1278731"/>
      </dsp:txXfrm>
    </dsp:sp>
    <dsp:sp modelId="{41FCC561-EB53-44BD-A741-F9DBF3E2DA47}">
      <dsp:nvSpPr>
        <dsp:cNvPr id="0" name=""/>
        <dsp:cNvSpPr/>
      </dsp:nvSpPr>
      <dsp:spPr>
        <a:xfrm rot="9000000">
          <a:off x="3287484" y="3829378"/>
          <a:ext cx="543888" cy="35551"/>
        </a:xfrm>
        <a:custGeom>
          <a:avLst/>
          <a:gdLst/>
          <a:ahLst/>
          <a:cxnLst/>
          <a:rect l="0" t="0" r="0" b="0"/>
          <a:pathLst>
            <a:path>
              <a:moveTo>
                <a:pt x="0" y="17775"/>
              </a:moveTo>
              <a:lnTo>
                <a:pt x="543888" y="177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rot="10800000">
        <a:off x="3545831" y="3833557"/>
        <a:ext cx="27194" cy="27194"/>
      </dsp:txXfrm>
    </dsp:sp>
    <dsp:sp modelId="{94A24A7F-8A40-45FE-BC3F-6E87786CC22D}">
      <dsp:nvSpPr>
        <dsp:cNvPr id="0" name=""/>
        <dsp:cNvSpPr/>
      </dsp:nvSpPr>
      <dsp:spPr>
        <a:xfrm>
          <a:off x="1636658" y="3531026"/>
          <a:ext cx="1808399" cy="18083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dirty="0"/>
            <a:t>Overwhelming Operational Complexity of the Market</a:t>
          </a:r>
        </a:p>
      </dsp:txBody>
      <dsp:txXfrm>
        <a:off x="1901492" y="3795860"/>
        <a:ext cx="1278731" cy="12787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7836E-9221-4977-B64F-DC8459B5BA01}">
      <dsp:nvSpPr>
        <dsp:cNvPr id="0" name=""/>
        <dsp:cNvSpPr/>
      </dsp:nvSpPr>
      <dsp:spPr>
        <a:xfrm>
          <a:off x="3836980" y="1929991"/>
          <a:ext cx="1482037" cy="1482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dirty="0"/>
            <a:t>Potential Opportunities</a:t>
          </a:r>
          <a:endParaRPr lang="en-ZA" sz="1300" b="1" kern="1200" dirty="0"/>
        </a:p>
      </dsp:txBody>
      <dsp:txXfrm>
        <a:off x="4054019" y="2147030"/>
        <a:ext cx="1047959" cy="1047959"/>
      </dsp:txXfrm>
    </dsp:sp>
    <dsp:sp modelId="{13F98C95-4892-451C-BA0A-4784CA034D06}">
      <dsp:nvSpPr>
        <dsp:cNvPr id="0" name=""/>
        <dsp:cNvSpPr/>
      </dsp:nvSpPr>
      <dsp:spPr>
        <a:xfrm rot="16200000">
          <a:off x="4355423" y="1692848"/>
          <a:ext cx="445150" cy="29135"/>
        </a:xfrm>
        <a:custGeom>
          <a:avLst/>
          <a:gdLst/>
          <a:ahLst/>
          <a:cxnLst/>
          <a:rect l="0" t="0" r="0" b="0"/>
          <a:pathLst>
            <a:path>
              <a:moveTo>
                <a:pt x="0" y="14567"/>
              </a:moveTo>
              <a:lnTo>
                <a:pt x="445150" y="145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4566870" y="1696287"/>
        <a:ext cx="22257" cy="22257"/>
      </dsp:txXfrm>
    </dsp:sp>
    <dsp:sp modelId="{26E455A6-91DD-4DD8-A6D7-4DE8AA6DFA83}">
      <dsp:nvSpPr>
        <dsp:cNvPr id="0" name=""/>
        <dsp:cNvSpPr/>
      </dsp:nvSpPr>
      <dsp:spPr>
        <a:xfrm>
          <a:off x="3836980" y="2803"/>
          <a:ext cx="1482037" cy="1482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dirty="0"/>
            <a:t>Generators</a:t>
          </a:r>
        </a:p>
      </dsp:txBody>
      <dsp:txXfrm>
        <a:off x="4054019" y="219842"/>
        <a:ext cx="1047959" cy="1047959"/>
      </dsp:txXfrm>
    </dsp:sp>
    <dsp:sp modelId="{EFFCB98D-2C9B-4348-8B07-0F1D620CB0DF}">
      <dsp:nvSpPr>
        <dsp:cNvPr id="0" name=""/>
        <dsp:cNvSpPr/>
      </dsp:nvSpPr>
      <dsp:spPr>
        <a:xfrm>
          <a:off x="5319017" y="2656442"/>
          <a:ext cx="445150" cy="29135"/>
        </a:xfrm>
        <a:custGeom>
          <a:avLst/>
          <a:gdLst/>
          <a:ahLst/>
          <a:cxnLst/>
          <a:rect l="0" t="0" r="0" b="0"/>
          <a:pathLst>
            <a:path>
              <a:moveTo>
                <a:pt x="0" y="14567"/>
              </a:moveTo>
              <a:lnTo>
                <a:pt x="445150" y="145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5530464" y="2659881"/>
        <a:ext cx="22257" cy="22257"/>
      </dsp:txXfrm>
    </dsp:sp>
    <dsp:sp modelId="{10DB5C44-F980-4F4C-BF9B-1F661497A451}">
      <dsp:nvSpPr>
        <dsp:cNvPr id="0" name=""/>
        <dsp:cNvSpPr/>
      </dsp:nvSpPr>
      <dsp:spPr>
        <a:xfrm>
          <a:off x="5764168" y="1929991"/>
          <a:ext cx="1482037" cy="1482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dirty="0"/>
            <a:t>Use-of-System</a:t>
          </a:r>
        </a:p>
      </dsp:txBody>
      <dsp:txXfrm>
        <a:off x="5981207" y="2147030"/>
        <a:ext cx="1047959" cy="1047959"/>
      </dsp:txXfrm>
    </dsp:sp>
    <dsp:sp modelId="{44E580D1-09A0-4710-9BE1-A186A74D6B98}">
      <dsp:nvSpPr>
        <dsp:cNvPr id="0" name=""/>
        <dsp:cNvSpPr/>
      </dsp:nvSpPr>
      <dsp:spPr>
        <a:xfrm rot="5400000">
          <a:off x="4355423" y="3620036"/>
          <a:ext cx="445150" cy="29135"/>
        </a:xfrm>
        <a:custGeom>
          <a:avLst/>
          <a:gdLst/>
          <a:ahLst/>
          <a:cxnLst/>
          <a:rect l="0" t="0" r="0" b="0"/>
          <a:pathLst>
            <a:path>
              <a:moveTo>
                <a:pt x="0" y="14567"/>
              </a:moveTo>
              <a:lnTo>
                <a:pt x="445150" y="145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a:off x="4566870" y="3623475"/>
        <a:ext cx="22257" cy="22257"/>
      </dsp:txXfrm>
    </dsp:sp>
    <dsp:sp modelId="{793EE4D6-616C-48C4-AFDF-1CD1D779A93C}">
      <dsp:nvSpPr>
        <dsp:cNvPr id="0" name=""/>
        <dsp:cNvSpPr/>
      </dsp:nvSpPr>
      <dsp:spPr>
        <a:xfrm>
          <a:off x="3836980" y="3857179"/>
          <a:ext cx="1482037" cy="1482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dirty="0"/>
            <a:t>Demand Response</a:t>
          </a:r>
        </a:p>
      </dsp:txBody>
      <dsp:txXfrm>
        <a:off x="4054019" y="4074218"/>
        <a:ext cx="1047959" cy="1047959"/>
      </dsp:txXfrm>
    </dsp:sp>
    <dsp:sp modelId="{41FCC561-EB53-44BD-A741-F9DBF3E2DA47}">
      <dsp:nvSpPr>
        <dsp:cNvPr id="0" name=""/>
        <dsp:cNvSpPr/>
      </dsp:nvSpPr>
      <dsp:spPr>
        <a:xfrm rot="10800000">
          <a:off x="3391829" y="2656442"/>
          <a:ext cx="445150" cy="29135"/>
        </a:xfrm>
        <a:custGeom>
          <a:avLst/>
          <a:gdLst/>
          <a:ahLst/>
          <a:cxnLst/>
          <a:rect l="0" t="0" r="0" b="0"/>
          <a:pathLst>
            <a:path>
              <a:moveTo>
                <a:pt x="0" y="14567"/>
              </a:moveTo>
              <a:lnTo>
                <a:pt x="445150" y="145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ZA" sz="500" kern="1200"/>
        </a:p>
      </dsp:txBody>
      <dsp:txXfrm rot="10800000">
        <a:off x="3603276" y="2659881"/>
        <a:ext cx="22257" cy="22257"/>
      </dsp:txXfrm>
    </dsp:sp>
    <dsp:sp modelId="{94A24A7F-8A40-45FE-BC3F-6E87786CC22D}">
      <dsp:nvSpPr>
        <dsp:cNvPr id="0" name=""/>
        <dsp:cNvSpPr/>
      </dsp:nvSpPr>
      <dsp:spPr>
        <a:xfrm>
          <a:off x="1909791" y="1929991"/>
          <a:ext cx="1482037" cy="1482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ZA" sz="1400" kern="1200" dirty="0"/>
            <a:t>Collaboration with Eskom Distribution and NTCSA</a:t>
          </a:r>
        </a:p>
      </dsp:txBody>
      <dsp:txXfrm>
        <a:off x="2126830" y="2147030"/>
        <a:ext cx="1047959" cy="104795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C4A4E-9DE3-AC4D-8010-A3F550F6B9C0}" type="datetimeFigureOut">
              <a:rPr lang="en-US" smtClean="0"/>
              <a:t>10/6/2025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37B8B-25A7-9F4D-8A9E-A0167EBBF132}" type="slidenum">
              <a:rPr lang="en-US" smtClean="0"/>
              <a:t>‹#›</a:t>
            </a:fld>
            <a:endParaRPr lang="en-US"/>
          </a:p>
        </p:txBody>
      </p:sp>
    </p:spTree>
    <p:extLst>
      <p:ext uri="{BB962C8B-B14F-4D97-AF65-F5344CB8AC3E}">
        <p14:creationId xmlns:p14="http://schemas.microsoft.com/office/powerpoint/2010/main" val="2249242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37B8B-25A7-9F4D-8A9E-A0167EBBF132}" type="slidenum">
              <a:rPr lang="en-US" smtClean="0"/>
              <a:t>1</a:t>
            </a:fld>
            <a:endParaRPr lang="en-US"/>
          </a:p>
        </p:txBody>
      </p:sp>
    </p:spTree>
    <p:extLst>
      <p:ext uri="{BB962C8B-B14F-4D97-AF65-F5344CB8AC3E}">
        <p14:creationId xmlns:p14="http://schemas.microsoft.com/office/powerpoint/2010/main" val="414377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7854A-C1C5-7D2C-2899-1BAABA93E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E22085-AF29-12E2-B71F-278637A87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0CF4F-5C22-2D93-6A43-7A46717B3FCC}"/>
              </a:ext>
            </a:extLst>
          </p:cNvPr>
          <p:cNvSpPr>
            <a:spLocks noGrp="1"/>
          </p:cNvSpPr>
          <p:nvPr>
            <p:ph type="body" idx="1"/>
          </p:nvPr>
        </p:nvSpPr>
        <p:spPr/>
        <p:txBody>
          <a:bodyPr/>
          <a:lstStyle/>
          <a:p>
            <a:r>
              <a:rPr lang="en-US" dirty="0"/>
              <a:t>The proposed design for SAWEM is to be a multi-market model providing for market transactions, physical bilateral transactions and regulated transactions for participants. Essentially, there are different ways for electricity to be traded within its proposed structure, a stark contrast to the vertically integrated structure. The energy trading mechanisms discussed previously fall within this wholesale market allowing qualifying market participants to select where they would like to participate. This will introduce competition at various sections of the structure. So, what now for municipalities?</a:t>
            </a:r>
          </a:p>
        </p:txBody>
      </p:sp>
      <p:sp>
        <p:nvSpPr>
          <p:cNvPr id="4" name="Slide Number Placeholder 3">
            <a:extLst>
              <a:ext uri="{FF2B5EF4-FFF2-40B4-BE49-F238E27FC236}">
                <a16:creationId xmlns:a16="http://schemas.microsoft.com/office/drawing/2014/main" id="{5F598C16-2E53-F363-904E-30DD0732ACDE}"/>
              </a:ext>
            </a:extLst>
          </p:cNvPr>
          <p:cNvSpPr>
            <a:spLocks noGrp="1"/>
          </p:cNvSpPr>
          <p:nvPr>
            <p:ph type="sldNum" sz="quarter" idx="5"/>
          </p:nvPr>
        </p:nvSpPr>
        <p:spPr/>
        <p:txBody>
          <a:bodyPr/>
          <a:lstStyle/>
          <a:p>
            <a:fld id="{2E437B8B-25A7-9F4D-8A9E-A0167EBBF132}" type="slidenum">
              <a:rPr lang="en-US" smtClean="0"/>
              <a:t>10</a:t>
            </a:fld>
            <a:endParaRPr lang="en-US"/>
          </a:p>
        </p:txBody>
      </p:sp>
    </p:spTree>
    <p:extLst>
      <p:ext uri="{BB962C8B-B14F-4D97-AF65-F5344CB8AC3E}">
        <p14:creationId xmlns:p14="http://schemas.microsoft.com/office/powerpoint/2010/main" val="4012471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D1D97-2963-A5FB-6468-8297AA58A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1F4BF-A604-4315-CD83-42C5658CD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0C681-16D6-6603-48EE-6BC385DBC5AD}"/>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The transition to the SAWEM redefines the roles of municipal utilities introducing a complex mix of profound limitations and transformative opportunities. What those roles are, we are not sure about? This is quite scary considering that municipal utilities distribute over 40% of electricity through their networks to end users. However, in order to tackle this concern, we should explore some limitations spotted already. </a:t>
            </a:r>
            <a:endParaRPr lang="en-US" dirty="0"/>
          </a:p>
        </p:txBody>
      </p:sp>
      <p:sp>
        <p:nvSpPr>
          <p:cNvPr id="4" name="Slide Number Placeholder 3">
            <a:extLst>
              <a:ext uri="{FF2B5EF4-FFF2-40B4-BE49-F238E27FC236}">
                <a16:creationId xmlns:a16="http://schemas.microsoft.com/office/drawing/2014/main" id="{081F267F-8C2E-1F7D-CF06-F9173D33B664}"/>
              </a:ext>
            </a:extLst>
          </p:cNvPr>
          <p:cNvSpPr>
            <a:spLocks noGrp="1"/>
          </p:cNvSpPr>
          <p:nvPr>
            <p:ph type="sldNum" sz="quarter" idx="5"/>
          </p:nvPr>
        </p:nvSpPr>
        <p:spPr/>
        <p:txBody>
          <a:bodyPr/>
          <a:lstStyle/>
          <a:p>
            <a:fld id="{2E437B8B-25A7-9F4D-8A9E-A0167EBBF132}" type="slidenum">
              <a:rPr lang="en-US" smtClean="0"/>
              <a:t>11</a:t>
            </a:fld>
            <a:endParaRPr lang="en-US"/>
          </a:p>
        </p:txBody>
      </p:sp>
    </p:spTree>
    <p:extLst>
      <p:ext uri="{BB962C8B-B14F-4D97-AF65-F5344CB8AC3E}">
        <p14:creationId xmlns:p14="http://schemas.microsoft.com/office/powerpoint/2010/main" val="3581607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0AA49-6B46-1F12-5C6A-E2ED92510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15FB1-7BE1-4ECA-DD94-F705C9BB4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AE843-1ADA-4D47-CC7B-8EA1E9D5B29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core limitation is rooted in a fundamental misalignment of the MFMA and the redefinition of the municipal business model, another is the budget allocations and contract timeframes. The MFMA’s requirement for annual appropriations (Sections 16 &amp; 24) legally prevents municipalities from binding future councils to the 20-year financial commitments of standard PPAs without appropriately navigating a long and complex process to seal such agreements, which few municipalities have been able to achieve, creating untenable risk for investors and the market. This is compounded by a crisis of creditworthiness; given widespread municipal financial distress, most lack the financial standing to provide the bank guarantees required to participate as reliable off-takers or to meet the stringent credit cover requirements mandated for Balancing Responsibility Parties and other Market Participants under SAWEM. Another more concerning limit is the lack of sufficient capacity to meet current operational requirements. If municipal utilities are to participate in SAWEM, the technical, trading and financial skills to act as a market participant may potentially exceed the current capacity of most municipalities.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However, it is possible that municipalities that choose not to actively engage with the SAWEM risk financial and operational decline. By remaining passive bulk buyers of electricity, they remain fully exposed to escalating wholesale tariffs without the tools to manage this cost. Municipal utilities particularly those in good financial standing may forgo critical opportunities to generate new revenue streams through activities such as wheeling third-party power across their grids by means of cost reflective use-of-system rates or selling their own excess generation into the market.</a:t>
            </a:r>
            <a:endParaRPr lang="en-ZA"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BD0B331-1B36-859F-57FA-B0E22C3E7452}"/>
              </a:ext>
            </a:extLst>
          </p:cNvPr>
          <p:cNvSpPr>
            <a:spLocks noGrp="1"/>
          </p:cNvSpPr>
          <p:nvPr>
            <p:ph type="sldNum" sz="quarter" idx="5"/>
          </p:nvPr>
        </p:nvSpPr>
        <p:spPr/>
        <p:txBody>
          <a:bodyPr/>
          <a:lstStyle/>
          <a:p>
            <a:fld id="{2E437B8B-25A7-9F4D-8A9E-A0167EBBF132}" type="slidenum">
              <a:rPr lang="en-US" smtClean="0"/>
              <a:t>12</a:t>
            </a:fld>
            <a:endParaRPr lang="en-US"/>
          </a:p>
        </p:txBody>
      </p:sp>
    </p:spTree>
    <p:extLst>
      <p:ext uri="{BB962C8B-B14F-4D97-AF65-F5344CB8AC3E}">
        <p14:creationId xmlns:p14="http://schemas.microsoft.com/office/powerpoint/2010/main" val="2440462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0AD3E-E874-B608-BC5C-B3311CEC9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EAAA57-A1C6-68AB-1A6C-63DB2BB35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6320F-44DD-F790-4EB6-CF56F3AA976C}"/>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Municipalities in good financial standing could look into establishing generation facilities and becoming a generator selling electricity into the day-ahead and intraday market.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By restructuring the business model, some municipalities could concede selling electricity, and subsequently the purchase of electricity, to instead manage and charge cost reflective use-of-system rates, facilitating the transfer of electricity between generators, retailers and large power users. This could even potentially attract more large power users into the municipal boundary by offering attractive rates further bolstering economic activity within the municipality.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Larger municipalities with significant load sizes could take control of load management by strategically leveraging the municipal load during peak hours getting paid to help balance the grid.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latin typeface="+mn-lt"/>
                <a:ea typeface="+mn-ea"/>
                <a:cs typeface="+mn-cs"/>
              </a:rPr>
              <a:t>Municipalities could also retain their role as default off-takers to Eskom Distribution and NTCSA, however some policy changes would be required that will guide and enable municipal participation in the market. This can be through formalising the existing relationship between Eskom distribution, and in some cases NTCSA where service level agreements are signed to regulate Eskom’s activities within that municipal boundary to ensure a mutually benefit for both parties while serving customers. </a:t>
            </a:r>
            <a:endParaRPr lang="en-ZA"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Realising some of these opportunities though requires good financial management, market understanding and innovative models that work within the confines of existing legislation. Clarity in the envisioned role of municipalities within the proposed design of SAWEM is needed to allow municipal utilities and their representatives to consider where, and how municipalities can respond to the upcoming changes.</a:t>
            </a:r>
          </a:p>
        </p:txBody>
      </p:sp>
      <p:sp>
        <p:nvSpPr>
          <p:cNvPr id="4" name="Slide Number Placeholder 3">
            <a:extLst>
              <a:ext uri="{FF2B5EF4-FFF2-40B4-BE49-F238E27FC236}">
                <a16:creationId xmlns:a16="http://schemas.microsoft.com/office/drawing/2014/main" id="{A385014E-AF86-23AF-A2FF-BF8F1C6A919C}"/>
              </a:ext>
            </a:extLst>
          </p:cNvPr>
          <p:cNvSpPr>
            <a:spLocks noGrp="1"/>
          </p:cNvSpPr>
          <p:nvPr>
            <p:ph type="sldNum" sz="quarter" idx="5"/>
          </p:nvPr>
        </p:nvSpPr>
        <p:spPr/>
        <p:txBody>
          <a:bodyPr/>
          <a:lstStyle/>
          <a:p>
            <a:fld id="{2E437B8B-25A7-9F4D-8A9E-A0167EBBF132}" type="slidenum">
              <a:rPr lang="en-US" smtClean="0"/>
              <a:t>13</a:t>
            </a:fld>
            <a:endParaRPr lang="en-US"/>
          </a:p>
        </p:txBody>
      </p:sp>
    </p:spTree>
    <p:extLst>
      <p:ext uri="{BB962C8B-B14F-4D97-AF65-F5344CB8AC3E}">
        <p14:creationId xmlns:p14="http://schemas.microsoft.com/office/powerpoint/2010/main" val="4065907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A90C5-4608-9C48-D9C7-8441CF5BD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F79FD-F21C-FAB4-ACE4-7E9A96AACC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D478FB-B719-182B-857A-D0AD5B7F7640}"/>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When we look at the market reform that took place in Chile, some lessons included </a:t>
            </a:r>
          </a:p>
          <a:p>
            <a:endParaRPr lang="en-US" dirty="0"/>
          </a:p>
        </p:txBody>
      </p:sp>
      <p:sp>
        <p:nvSpPr>
          <p:cNvPr id="4" name="Slide Number Placeholder 3">
            <a:extLst>
              <a:ext uri="{FF2B5EF4-FFF2-40B4-BE49-F238E27FC236}">
                <a16:creationId xmlns:a16="http://schemas.microsoft.com/office/drawing/2014/main" id="{A0935765-0FE8-65A3-C1BF-9D30D7681F37}"/>
              </a:ext>
            </a:extLst>
          </p:cNvPr>
          <p:cNvSpPr>
            <a:spLocks noGrp="1"/>
          </p:cNvSpPr>
          <p:nvPr>
            <p:ph type="sldNum" sz="quarter" idx="5"/>
          </p:nvPr>
        </p:nvSpPr>
        <p:spPr/>
        <p:txBody>
          <a:bodyPr/>
          <a:lstStyle/>
          <a:p>
            <a:fld id="{2E437B8B-25A7-9F4D-8A9E-A0167EBBF132}" type="slidenum">
              <a:rPr lang="en-US" smtClean="0"/>
              <a:t>14</a:t>
            </a:fld>
            <a:endParaRPr lang="en-US"/>
          </a:p>
        </p:txBody>
      </p:sp>
    </p:spTree>
    <p:extLst>
      <p:ext uri="{BB962C8B-B14F-4D97-AF65-F5344CB8AC3E}">
        <p14:creationId xmlns:p14="http://schemas.microsoft.com/office/powerpoint/2010/main" val="1189185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A000-CCBC-7374-CC78-D488F6E07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F8C55F-D626-0157-BD37-7816122A1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29A55-D631-5936-BE25-D62B53BA7E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596C97-5144-90E9-8B2E-9BE969C9EF5E}"/>
              </a:ext>
            </a:extLst>
          </p:cNvPr>
          <p:cNvSpPr>
            <a:spLocks noGrp="1"/>
          </p:cNvSpPr>
          <p:nvPr>
            <p:ph type="sldNum" sz="quarter" idx="5"/>
          </p:nvPr>
        </p:nvSpPr>
        <p:spPr/>
        <p:txBody>
          <a:bodyPr/>
          <a:lstStyle/>
          <a:p>
            <a:fld id="{2E437B8B-25A7-9F4D-8A9E-A0167EBBF132}" type="slidenum">
              <a:rPr lang="en-US" smtClean="0"/>
              <a:t>15</a:t>
            </a:fld>
            <a:endParaRPr lang="en-US"/>
          </a:p>
        </p:txBody>
      </p:sp>
    </p:spTree>
    <p:extLst>
      <p:ext uri="{BB962C8B-B14F-4D97-AF65-F5344CB8AC3E}">
        <p14:creationId xmlns:p14="http://schemas.microsoft.com/office/powerpoint/2010/main" val="446411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B585-7898-7577-4C93-52FEAC643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71514-90D0-1B62-B437-FBB296424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FB3C6-9318-D95E-C7CA-7A496E483D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The municipal utility journey in SAWEM will be one dependent on the capability and capacity of the utility. While a few well-resourced metros and LMs may develop the capacity to act as sophisticated Market Participants, for most, the immediate future will seem bleak without an understanding of what the end game for the market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With all this said, the SAWEM design should also not be an exact blueprint, but rather an evolutionary process, as in the case of Ireland, where with new challenges, new market conditions and changes to technology bringing refinement to the market. It’s expected that the proposed SAWEM will need to adapt and be crafted over time to sustain such changes. It becomes critical for metros and LMs to be actively involved in the market to prevent falling behind, and a being passive participant, missing out on opportunities within the market. Clarity is needed to ensure municipalities understand where they can participate, if they can participate, this will enable them to plan and </a:t>
            </a:r>
            <a:r>
              <a:rPr lang="en-ZA" sz="1200" kern="1200" dirty="0" err="1">
                <a:solidFill>
                  <a:schemeClr val="tx1"/>
                </a:solidFill>
                <a:effectLst/>
                <a:latin typeface="+mn-lt"/>
                <a:ea typeface="+mn-ea"/>
                <a:cs typeface="+mn-cs"/>
              </a:rPr>
              <a:t>strategise</a:t>
            </a:r>
            <a:r>
              <a:rPr lang="en-ZA" sz="1200" kern="1200" dirty="0">
                <a:solidFill>
                  <a:schemeClr val="tx1"/>
                </a:solidFill>
                <a:effectLst/>
                <a:latin typeface="+mn-lt"/>
                <a:ea typeface="+mn-ea"/>
                <a:cs typeface="+mn-cs"/>
              </a:rPr>
              <a:t> better. Municipalities involvement in the development of the market over time can be from inserting representatives (AMEU and/or SALGA) in market advisory committees to share challenges and experiences that can be considered in the refinement of the market model. Institutions such as AMEU/SALGA supporting metros and LMs, will also play a key role in facilitating discussion platforms, and advocating for necessary policy changes supporting the sustainable participation of municipal utilities within the market. Without this, the existence of our electricity utilities will be threatened, continuing the financial downward spiral affecting the most vulnerable constituents.</a:t>
            </a:r>
          </a:p>
          <a:p>
            <a:endParaRPr lang="en-US" dirty="0"/>
          </a:p>
        </p:txBody>
      </p:sp>
      <p:sp>
        <p:nvSpPr>
          <p:cNvPr id="4" name="Slide Number Placeholder 3">
            <a:extLst>
              <a:ext uri="{FF2B5EF4-FFF2-40B4-BE49-F238E27FC236}">
                <a16:creationId xmlns:a16="http://schemas.microsoft.com/office/drawing/2014/main" id="{FFAB58D9-D0A8-F94F-2571-EF7416D2596F}"/>
              </a:ext>
            </a:extLst>
          </p:cNvPr>
          <p:cNvSpPr>
            <a:spLocks noGrp="1"/>
          </p:cNvSpPr>
          <p:nvPr>
            <p:ph type="sldNum" sz="quarter" idx="5"/>
          </p:nvPr>
        </p:nvSpPr>
        <p:spPr/>
        <p:txBody>
          <a:bodyPr/>
          <a:lstStyle/>
          <a:p>
            <a:fld id="{2E437B8B-25A7-9F4D-8A9E-A0167EBBF132}" type="slidenum">
              <a:rPr lang="en-US" smtClean="0"/>
              <a:t>16</a:t>
            </a:fld>
            <a:endParaRPr lang="en-US"/>
          </a:p>
        </p:txBody>
      </p:sp>
    </p:spTree>
    <p:extLst>
      <p:ext uri="{BB962C8B-B14F-4D97-AF65-F5344CB8AC3E}">
        <p14:creationId xmlns:p14="http://schemas.microsoft.com/office/powerpoint/2010/main" val="1583449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there is one thing I wish colleagues will take from my presentation today, it’s to leave here with more questions than answers, because those questions should be asked of the market designers and envisioned participants to ensure the voices of municipalities are heard and answered! Thank you</a:t>
            </a:r>
          </a:p>
        </p:txBody>
      </p:sp>
      <p:sp>
        <p:nvSpPr>
          <p:cNvPr id="4" name="Slide Number Placeholder 3"/>
          <p:cNvSpPr>
            <a:spLocks noGrp="1"/>
          </p:cNvSpPr>
          <p:nvPr>
            <p:ph type="sldNum" sz="quarter" idx="5"/>
          </p:nvPr>
        </p:nvSpPr>
        <p:spPr/>
        <p:txBody>
          <a:bodyPr/>
          <a:lstStyle/>
          <a:p>
            <a:fld id="{2E437B8B-25A7-9F4D-8A9E-A0167EBBF132}" type="slidenum">
              <a:rPr lang="en-US" smtClean="0"/>
              <a:t>17</a:t>
            </a:fld>
            <a:endParaRPr lang="en-US"/>
          </a:p>
        </p:txBody>
      </p:sp>
    </p:spTree>
    <p:extLst>
      <p:ext uri="{BB962C8B-B14F-4D97-AF65-F5344CB8AC3E}">
        <p14:creationId xmlns:p14="http://schemas.microsoft.com/office/powerpoint/2010/main" val="1479694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F1D3A-849B-B2E1-FCA0-9C10BFAC7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35583-C729-04D2-CCC0-67CEE310D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CA9FF6-98E0-1152-BAEE-3C2F699CFE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11F4B2-9FEE-D1C2-A6E9-10ED7072D59E}"/>
              </a:ext>
            </a:extLst>
          </p:cNvPr>
          <p:cNvSpPr>
            <a:spLocks noGrp="1"/>
          </p:cNvSpPr>
          <p:nvPr>
            <p:ph type="sldNum" sz="quarter" idx="5"/>
          </p:nvPr>
        </p:nvSpPr>
        <p:spPr/>
        <p:txBody>
          <a:bodyPr/>
          <a:lstStyle/>
          <a:p>
            <a:fld id="{2E437B8B-25A7-9F4D-8A9E-A0167EBBF132}" type="slidenum">
              <a:rPr lang="en-US" smtClean="0"/>
              <a:t>18</a:t>
            </a:fld>
            <a:endParaRPr lang="en-US"/>
          </a:p>
        </p:txBody>
      </p:sp>
    </p:spTree>
    <p:extLst>
      <p:ext uri="{BB962C8B-B14F-4D97-AF65-F5344CB8AC3E}">
        <p14:creationId xmlns:p14="http://schemas.microsoft.com/office/powerpoint/2010/main" val="2364841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39023-FEEB-97AE-B7C5-4FCA96DFF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9495C-8725-256C-609E-3294229C3C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ACB02-E7CE-40BD-E21C-D6623B23BF73}"/>
              </a:ext>
            </a:extLst>
          </p:cNvPr>
          <p:cNvSpPr>
            <a:spLocks noGrp="1"/>
          </p:cNvSpPr>
          <p:nvPr>
            <p:ph type="body" idx="1"/>
          </p:nvPr>
        </p:nvSpPr>
        <p:spPr/>
        <p:txBody>
          <a:bodyPr/>
          <a:lstStyle/>
          <a:p>
            <a:r>
              <a:rPr lang="en-GB" dirty="0"/>
              <a:t>The Electricity sector is one of the primary industries of the national economy and an important safeguard for economic development and social progress. </a:t>
            </a:r>
            <a:r>
              <a:rPr lang="en-US" dirty="0"/>
              <a:t>Traditionally, state-owned monopolies were set up to leverage the economy of scale allowing the rapid construction of generation facilities and the long-distance transmission/distribution systems in order to increase access to electricity. </a:t>
            </a:r>
          </a:p>
          <a:p>
            <a:r>
              <a:rPr lang="en-US" dirty="0"/>
              <a:t>These entities performed all functions, including generation, transmission and distribution, sound familiar? Another key mandate was to deliver power to citizens in disadvantaged areas at a high-cost risk due to the lack of incentive for private companies to provide electricity to these regions. </a:t>
            </a:r>
          </a:p>
        </p:txBody>
      </p:sp>
      <p:sp>
        <p:nvSpPr>
          <p:cNvPr id="4" name="Slide Number Placeholder 3">
            <a:extLst>
              <a:ext uri="{FF2B5EF4-FFF2-40B4-BE49-F238E27FC236}">
                <a16:creationId xmlns:a16="http://schemas.microsoft.com/office/drawing/2014/main" id="{0F79A273-6B19-60D6-9CEE-A30BEFAD06CA}"/>
              </a:ext>
            </a:extLst>
          </p:cNvPr>
          <p:cNvSpPr>
            <a:spLocks noGrp="1"/>
          </p:cNvSpPr>
          <p:nvPr>
            <p:ph type="sldNum" sz="quarter" idx="5"/>
          </p:nvPr>
        </p:nvSpPr>
        <p:spPr/>
        <p:txBody>
          <a:bodyPr/>
          <a:lstStyle/>
          <a:p>
            <a:fld id="{2E437B8B-25A7-9F4D-8A9E-A0167EBBF132}" type="slidenum">
              <a:rPr lang="en-US" smtClean="0"/>
              <a:t>2</a:t>
            </a:fld>
            <a:endParaRPr lang="en-US"/>
          </a:p>
        </p:txBody>
      </p:sp>
    </p:spTree>
    <p:extLst>
      <p:ext uri="{BB962C8B-B14F-4D97-AF65-F5344CB8AC3E}">
        <p14:creationId xmlns:p14="http://schemas.microsoft.com/office/powerpoint/2010/main" val="3393549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25E0C-97E4-706B-52AB-148757BF3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004A8-315D-C96A-7054-E4C5394D7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596703-B826-C67D-0C93-E98452A5D498}"/>
              </a:ext>
            </a:extLst>
          </p:cNvPr>
          <p:cNvSpPr>
            <a:spLocks noGrp="1"/>
          </p:cNvSpPr>
          <p:nvPr>
            <p:ph type="body" idx="1"/>
          </p:nvPr>
        </p:nvSpPr>
        <p:spPr/>
        <p:txBody>
          <a:bodyPr/>
          <a:lstStyle/>
          <a:p>
            <a:r>
              <a:rPr lang="en-US" dirty="0"/>
              <a:t>Over time, these entities started to fail to provide access to quality supply of electricity. This is said to primarily be due to lack of managerial accountability, outdated infrastructure, operational inefficiency and end-user tariffs being set below cost-recovery levels. According to the World Bank in a 1994 Infrastructure for Development report, issues in operations, inefficient planning, and investment plagued many monopolies, and in a more recent review in 2019, such problems still persist. With the progress made in the expansion of the grid and access to electricity, </a:t>
            </a:r>
            <a:r>
              <a:rPr lang="en-GB" dirty="0"/>
              <a:t>this state-owned monopoly concept is beginning to change with more countries looking to adopt electricity markets through market reforms. Governments are</a:t>
            </a:r>
            <a:r>
              <a:rPr lang="en-US" dirty="0"/>
              <a:t> introducing competition in the electricity ecosystem to address multiple challenges including:</a:t>
            </a:r>
          </a:p>
          <a:p>
            <a:pPr marL="228600" indent="-228600">
              <a:buAutoNum type="arabicPeriod"/>
            </a:pPr>
            <a:r>
              <a:rPr lang="en-US" dirty="0"/>
              <a:t>Inefficient investment</a:t>
            </a:r>
          </a:p>
          <a:p>
            <a:pPr marL="228600" indent="-228600">
              <a:buAutoNum type="arabicPeriod"/>
            </a:pPr>
            <a:r>
              <a:rPr lang="en-US" dirty="0"/>
              <a:t>High operating or investment costs</a:t>
            </a:r>
          </a:p>
          <a:p>
            <a:pPr marL="228600" indent="-228600">
              <a:buAutoNum type="arabicPeriod"/>
            </a:pPr>
            <a:r>
              <a:rPr lang="en-US" dirty="0"/>
              <a:t>Poor billing and collection</a:t>
            </a:r>
          </a:p>
          <a:p>
            <a:pPr marL="228600" indent="-228600">
              <a:buAutoNum type="arabicPeriod"/>
            </a:pPr>
            <a:r>
              <a:rPr lang="en-US" dirty="0"/>
              <a:t>Pressure on the fiscal system resulting in a drain on public finances</a:t>
            </a:r>
          </a:p>
          <a:p>
            <a:pPr marL="228600" indent="-228600">
              <a:buAutoNum type="arabicPeriod"/>
            </a:pPr>
            <a:r>
              <a:rPr lang="en-US" dirty="0"/>
              <a:t>Need to attract private finance</a:t>
            </a:r>
          </a:p>
          <a:p>
            <a:pPr marL="228600" indent="-228600">
              <a:buAutoNum type="arabicPeriod"/>
            </a:pPr>
            <a:r>
              <a:rPr lang="en-US" dirty="0"/>
              <a:t>Slow adoption of innovative technologies required to facilitate an energy transition</a:t>
            </a:r>
          </a:p>
          <a:p>
            <a:pPr marL="228600" indent="-228600">
              <a:buAutoNum type="arabicPeriod"/>
            </a:pPr>
            <a:r>
              <a:rPr lang="en-US" dirty="0"/>
              <a:t>And an attempt to dampen the high cost of electricity</a:t>
            </a:r>
          </a:p>
        </p:txBody>
      </p:sp>
      <p:sp>
        <p:nvSpPr>
          <p:cNvPr id="4" name="Slide Number Placeholder 3">
            <a:extLst>
              <a:ext uri="{FF2B5EF4-FFF2-40B4-BE49-F238E27FC236}">
                <a16:creationId xmlns:a16="http://schemas.microsoft.com/office/drawing/2014/main" id="{1B3AF7A6-235F-1B9F-4F8A-0F2E6086D910}"/>
              </a:ext>
            </a:extLst>
          </p:cNvPr>
          <p:cNvSpPr>
            <a:spLocks noGrp="1"/>
          </p:cNvSpPr>
          <p:nvPr>
            <p:ph type="sldNum" sz="quarter" idx="5"/>
          </p:nvPr>
        </p:nvSpPr>
        <p:spPr/>
        <p:txBody>
          <a:bodyPr/>
          <a:lstStyle/>
          <a:p>
            <a:fld id="{2E437B8B-25A7-9F4D-8A9E-A0167EBBF132}" type="slidenum">
              <a:rPr lang="en-US" smtClean="0"/>
              <a:t>3</a:t>
            </a:fld>
            <a:endParaRPr lang="en-US"/>
          </a:p>
        </p:txBody>
      </p:sp>
    </p:spTree>
    <p:extLst>
      <p:ext uri="{BB962C8B-B14F-4D97-AF65-F5344CB8AC3E}">
        <p14:creationId xmlns:p14="http://schemas.microsoft.com/office/powerpoint/2010/main" val="256715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2B2ED-4C41-BCF8-5906-8704E44B1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4082B-0E2E-04B1-6DDF-21FFA71F6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E83FC-50CE-576D-8B9C-F7139C2E9CDE}"/>
              </a:ext>
            </a:extLst>
          </p:cNvPr>
          <p:cNvSpPr>
            <a:spLocks noGrp="1"/>
          </p:cNvSpPr>
          <p:nvPr>
            <p:ph type="body" idx="1"/>
          </p:nvPr>
        </p:nvSpPr>
        <p:spPr/>
        <p:txBody>
          <a:bodyPr/>
          <a:lstStyle/>
          <a:p>
            <a:r>
              <a:rPr lang="en-GB" dirty="0"/>
              <a:t>So, what is an electricity market? </a:t>
            </a:r>
            <a:r>
              <a:rPr lang="en-US" sz="1200" kern="1200" dirty="0">
                <a:solidFill>
                  <a:schemeClr val="tx1"/>
                </a:solidFill>
                <a:effectLst/>
                <a:latin typeface="+mn-lt"/>
                <a:ea typeface="+mn-ea"/>
                <a:cs typeface="+mn-cs"/>
              </a:rPr>
              <a:t>An electricity market is a system where energy is traded between producers and end-users which is typically overseen by a market operator and facilitated by a system operators. </a:t>
            </a:r>
          </a:p>
          <a:p>
            <a:r>
              <a:rPr lang="en-US" sz="1200" kern="1200" dirty="0">
                <a:solidFill>
                  <a:schemeClr val="tx1"/>
                </a:solidFill>
                <a:effectLst/>
                <a:latin typeface="+mn-lt"/>
                <a:ea typeface="+mn-ea"/>
                <a:cs typeface="+mn-cs"/>
              </a:rPr>
              <a:t>There are various electricity markets where electricity is traded around the globe. These electricity markets were developed to address the previously mentioned challenges by introducing much needed competition to increase efficiency, boost generation capacity, drive innovation by attracting private investment into the sector and of course eventually reduce the cost of electricity.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South Africa actively participates in the Southern African Power Pool, where electricity is traded among countries in the Southern Africa Development Community. Locally, however, we remain in a vertically integrated model until the launch of the South African Wholesale Electricity Market next year in April.</a:t>
            </a:r>
          </a:p>
          <a:p>
            <a:endParaRPr lang="en-US" dirty="0"/>
          </a:p>
        </p:txBody>
      </p:sp>
      <p:sp>
        <p:nvSpPr>
          <p:cNvPr id="4" name="Slide Number Placeholder 3">
            <a:extLst>
              <a:ext uri="{FF2B5EF4-FFF2-40B4-BE49-F238E27FC236}">
                <a16:creationId xmlns:a16="http://schemas.microsoft.com/office/drawing/2014/main" id="{CEFE8341-3B97-A45C-CE91-BF9E0C881443}"/>
              </a:ext>
            </a:extLst>
          </p:cNvPr>
          <p:cNvSpPr>
            <a:spLocks noGrp="1"/>
          </p:cNvSpPr>
          <p:nvPr>
            <p:ph type="sldNum" sz="quarter" idx="5"/>
          </p:nvPr>
        </p:nvSpPr>
        <p:spPr/>
        <p:txBody>
          <a:bodyPr/>
          <a:lstStyle/>
          <a:p>
            <a:fld id="{2E437B8B-25A7-9F4D-8A9E-A0167EBBF132}" type="slidenum">
              <a:rPr lang="en-US" smtClean="0"/>
              <a:t>4</a:t>
            </a:fld>
            <a:endParaRPr lang="en-US"/>
          </a:p>
        </p:txBody>
      </p:sp>
    </p:spTree>
    <p:extLst>
      <p:ext uri="{BB962C8B-B14F-4D97-AF65-F5344CB8AC3E}">
        <p14:creationId xmlns:p14="http://schemas.microsoft.com/office/powerpoint/2010/main" val="1165804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8508F-053F-59D9-C9E2-2A3B6DB05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F94BE-896F-4D0A-7FFE-3FC8BFF857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7A489-1C23-B2B1-0FFB-41C17737A4DC}"/>
              </a:ext>
            </a:extLst>
          </p:cNvPr>
          <p:cNvSpPr>
            <a:spLocks noGrp="1"/>
          </p:cNvSpPr>
          <p:nvPr>
            <p:ph type="body" idx="1"/>
          </p:nvPr>
        </p:nvSpPr>
        <p:spPr/>
        <p:txBody>
          <a:bodyPr/>
          <a:lstStyle/>
          <a:p>
            <a:r>
              <a:rPr lang="en-US" dirty="0"/>
              <a:t>In order to reform the sector, the vertically integrated model needs to be deconstructed by firstly unbundling of the state monopoly, secondly deciding whether the market is centralized or decentralized, thirdly placing the necessary regulatory and policy frameworks in place, then setting the market code and eventually compliant participants decide to enter and participate in the market. This is no different to the current reforms happening in the South African electricity sector. The unbundling of Eskom Holdings providing us with the National Transmission Company South Africa, Eskom Distribution division, and Eskom Generation separating generation, system operators and network managers. The latest market code for the proposed South African Wholesale Electricity Market was published in June 2025 and there are various mechanisms for monitoring participants within the market to ensure it remains transparent, operational and efficient.</a:t>
            </a:r>
          </a:p>
        </p:txBody>
      </p:sp>
      <p:sp>
        <p:nvSpPr>
          <p:cNvPr id="4" name="Slide Number Placeholder 3">
            <a:extLst>
              <a:ext uri="{FF2B5EF4-FFF2-40B4-BE49-F238E27FC236}">
                <a16:creationId xmlns:a16="http://schemas.microsoft.com/office/drawing/2014/main" id="{964E13DD-4AFA-D138-5C93-9EEA5878C58A}"/>
              </a:ext>
            </a:extLst>
          </p:cNvPr>
          <p:cNvSpPr>
            <a:spLocks noGrp="1"/>
          </p:cNvSpPr>
          <p:nvPr>
            <p:ph type="sldNum" sz="quarter" idx="5"/>
          </p:nvPr>
        </p:nvSpPr>
        <p:spPr/>
        <p:txBody>
          <a:bodyPr/>
          <a:lstStyle/>
          <a:p>
            <a:fld id="{2E437B8B-25A7-9F4D-8A9E-A0167EBBF132}" type="slidenum">
              <a:rPr lang="en-US" smtClean="0"/>
              <a:t>5</a:t>
            </a:fld>
            <a:endParaRPr lang="en-US"/>
          </a:p>
        </p:txBody>
      </p:sp>
    </p:spTree>
    <p:extLst>
      <p:ext uri="{BB962C8B-B14F-4D97-AF65-F5344CB8AC3E}">
        <p14:creationId xmlns:p14="http://schemas.microsoft.com/office/powerpoint/2010/main" val="1679771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ABCDF-8BA4-7E35-D450-84AED1BE1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5D19F-7396-48C4-CB50-13B9593B8F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840E0-8B49-C1C3-6E26-0EAE87078E87}"/>
              </a:ext>
            </a:extLst>
          </p:cNvPr>
          <p:cNvSpPr>
            <a:spLocks noGrp="1"/>
          </p:cNvSpPr>
          <p:nvPr>
            <p:ph type="body" idx="1"/>
          </p:nvPr>
        </p:nvSpPr>
        <p:spPr/>
        <p:txBody>
          <a:bodyPr/>
          <a:lstStyle/>
          <a:p>
            <a:r>
              <a:rPr lang="en-US" dirty="0"/>
              <a:t>Some key roles and responsibilities within SAWEM will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Market Operator: </a:t>
            </a:r>
            <a:r>
              <a:rPr lang="en-US" b="0" dirty="0"/>
              <a:t>Developers of the market code, responsible for ensuring transparency, providing non-discriminatory trading platform and governing the affairs within the market </a:t>
            </a:r>
            <a:r>
              <a:rPr lang="en-US" dirty="0"/>
              <a:t>. NTCSA has formally applied to be the market operator and has developed a division overseeing the market to achieve its mandate. </a:t>
            </a:r>
          </a:p>
          <a:p>
            <a:r>
              <a:rPr lang="en-US" b="1" dirty="0"/>
              <a:t>Generators: </a:t>
            </a:r>
            <a:r>
              <a:rPr lang="en-US" dirty="0"/>
              <a:t>Generate energy that will be traded, schedule their production of their units to deliver energy at the agreed time. Eventually they will generate and sell energy into the market, or directly to customers. Examples of generators would likely be Eskom Gx and several IPPs. </a:t>
            </a:r>
          </a:p>
          <a:p>
            <a:r>
              <a:rPr lang="en-US" sz="1200" b="1" kern="1200" dirty="0">
                <a:solidFill>
                  <a:schemeClr val="tx1"/>
                </a:solidFill>
                <a:latin typeface="+mn-lt"/>
                <a:ea typeface="+mn-ea"/>
                <a:cs typeface="+mn-cs"/>
              </a:rPr>
              <a:t>System Operator: </a:t>
            </a:r>
            <a:r>
              <a:rPr lang="en-US" dirty="0"/>
              <a:t>Responsible for the reliability of the grid, maintaining grid stability while facilitating the transfer of energy between generators and consumers. Where required balancing of the system will be done when the market outcomes do not balance the energy generated with the demand required. </a:t>
            </a:r>
            <a:endParaRPr lang="en-US" sz="1200" b="1" kern="1200" dirty="0">
              <a:solidFill>
                <a:schemeClr val="tx1"/>
              </a:solidFill>
              <a:latin typeface="+mn-lt"/>
              <a:ea typeface="+mn-ea"/>
              <a:cs typeface="+mn-cs"/>
            </a:endParaRPr>
          </a:p>
          <a:p>
            <a:r>
              <a:rPr lang="en-US" b="1" dirty="0"/>
              <a:t>Establishment Central Purchasing Agency: </a:t>
            </a:r>
            <a:r>
              <a:rPr lang="en-US" dirty="0"/>
              <a:t>Oversee capacity and energy contracts including legacy contracts during the transition period. This is where agreements can be made between generators and traders or distributors to offer risk reduction within the market. Legacy contracts entered into as part of the REIPPP will also be managed under this agency. NTCSA will also oversee this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Network Operator (distributor): </a:t>
            </a:r>
            <a:r>
              <a:rPr lang="en-US" dirty="0"/>
              <a:t>Responsible for the reliability of the grid and facilitating the physical transfer of energy based on the market outcomes. NTCSA will fulfil this at transmission level, and distribution level for many points of the national grid with Eskom having vast amounts of electrical infrastructure connecting our municipal utilities. </a:t>
            </a:r>
          </a:p>
          <a:p>
            <a:r>
              <a:rPr lang="en-US" b="1" dirty="0"/>
              <a:t>Retailers: </a:t>
            </a:r>
            <a:r>
              <a:rPr lang="en-US" b="0" dirty="0"/>
              <a:t>Are the purchasers of </a:t>
            </a:r>
            <a:r>
              <a:rPr lang="en-US" dirty="0"/>
              <a:t>energy from the market for their consumers whether large or cluster of small power 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Consumers: </a:t>
            </a:r>
            <a:r>
              <a:rPr lang="en-US" b="0" dirty="0"/>
              <a:t>Are the end-user of the traded electricity, either purchased</a:t>
            </a:r>
            <a:r>
              <a:rPr lang="en-US" dirty="0"/>
              <a:t> from the retailers, traders or directly from generator through agreements.</a:t>
            </a:r>
          </a:p>
          <a:p>
            <a:endParaRPr lang="en-US" dirty="0"/>
          </a:p>
          <a:p>
            <a:endParaRPr lang="en-US" dirty="0"/>
          </a:p>
        </p:txBody>
      </p:sp>
      <p:sp>
        <p:nvSpPr>
          <p:cNvPr id="4" name="Slide Number Placeholder 3">
            <a:extLst>
              <a:ext uri="{FF2B5EF4-FFF2-40B4-BE49-F238E27FC236}">
                <a16:creationId xmlns:a16="http://schemas.microsoft.com/office/drawing/2014/main" id="{AFE82EAD-7D1B-8357-0F6E-45DB67D55742}"/>
              </a:ext>
            </a:extLst>
          </p:cNvPr>
          <p:cNvSpPr>
            <a:spLocks noGrp="1"/>
          </p:cNvSpPr>
          <p:nvPr>
            <p:ph type="sldNum" sz="quarter" idx="5"/>
          </p:nvPr>
        </p:nvSpPr>
        <p:spPr/>
        <p:txBody>
          <a:bodyPr/>
          <a:lstStyle/>
          <a:p>
            <a:fld id="{2E437B8B-25A7-9F4D-8A9E-A0167EBBF132}" type="slidenum">
              <a:rPr lang="en-US" smtClean="0"/>
              <a:t>6</a:t>
            </a:fld>
            <a:endParaRPr lang="en-US"/>
          </a:p>
        </p:txBody>
      </p:sp>
    </p:spTree>
    <p:extLst>
      <p:ext uri="{BB962C8B-B14F-4D97-AF65-F5344CB8AC3E}">
        <p14:creationId xmlns:p14="http://schemas.microsoft.com/office/powerpoint/2010/main" val="218083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A3E43-AE96-A633-F033-1006F727B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1BF3CF-DB25-B939-E06B-C347421E5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808FE2-BF63-A505-2CC0-66843D0E0B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currently four main means for energy to be traded within the proposed design of SAWEM: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day-ahead and intra-day markets are short-term physical markets based on bids and offers made by producers and consumers. Electricity here is traded at the system marginal price, the point where the demand meets the supply. This is determined using a sophisticated algorithm stacking bids from generators and offers from retailers.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Naturally, there won’t be the perfect prediction of energy required in the system, to alleviate this problem, the balance responsibility is where any imbalances created due to difference in real and predicted supply and demand is reconciled to ensure system stability. The cost of the electricity purchased by the balancing responsibility will be more expensive than that of the system marginal price.</a:t>
            </a:r>
          </a:p>
        </p:txBody>
      </p:sp>
      <p:sp>
        <p:nvSpPr>
          <p:cNvPr id="4" name="Slide Number Placeholder 3">
            <a:extLst>
              <a:ext uri="{FF2B5EF4-FFF2-40B4-BE49-F238E27FC236}">
                <a16:creationId xmlns:a16="http://schemas.microsoft.com/office/drawing/2014/main" id="{931DD134-BE54-18D1-D0BE-8AA1BEDE64B4}"/>
              </a:ext>
            </a:extLst>
          </p:cNvPr>
          <p:cNvSpPr>
            <a:spLocks noGrp="1"/>
          </p:cNvSpPr>
          <p:nvPr>
            <p:ph type="sldNum" sz="quarter" idx="5"/>
          </p:nvPr>
        </p:nvSpPr>
        <p:spPr/>
        <p:txBody>
          <a:bodyPr/>
          <a:lstStyle/>
          <a:p>
            <a:fld id="{2E437B8B-25A7-9F4D-8A9E-A0167EBBF132}" type="slidenum">
              <a:rPr lang="en-US" smtClean="0"/>
              <a:t>7</a:t>
            </a:fld>
            <a:endParaRPr lang="en-US"/>
          </a:p>
        </p:txBody>
      </p:sp>
    </p:spTree>
    <p:extLst>
      <p:ext uri="{BB962C8B-B14F-4D97-AF65-F5344CB8AC3E}">
        <p14:creationId xmlns:p14="http://schemas.microsoft.com/office/powerpoint/2010/main" val="728276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8CFF2-545E-F76D-3B3F-74186C096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48354-8CF3-41A6-6252-1BDDFA71B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9DB63-2748-790E-F81C-25FF0A89B209}"/>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Longer term bilateral trades which are both financial and physical are traded directly between seller and buyer outside of the short-term physical markets. This method allows participants to hedge against volatility in the price of electricity as a means to reduce risk within the market.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electricity trading mechanisms should allow participants in the market to select where and how they procure electricity.</a:t>
            </a:r>
          </a:p>
        </p:txBody>
      </p:sp>
      <p:sp>
        <p:nvSpPr>
          <p:cNvPr id="4" name="Slide Number Placeholder 3">
            <a:extLst>
              <a:ext uri="{FF2B5EF4-FFF2-40B4-BE49-F238E27FC236}">
                <a16:creationId xmlns:a16="http://schemas.microsoft.com/office/drawing/2014/main" id="{DA2E8548-A17E-6EFE-2DCB-E4FB7EF18B01}"/>
              </a:ext>
            </a:extLst>
          </p:cNvPr>
          <p:cNvSpPr>
            <a:spLocks noGrp="1"/>
          </p:cNvSpPr>
          <p:nvPr>
            <p:ph type="sldNum" sz="quarter" idx="5"/>
          </p:nvPr>
        </p:nvSpPr>
        <p:spPr/>
        <p:txBody>
          <a:bodyPr/>
          <a:lstStyle/>
          <a:p>
            <a:fld id="{2E437B8B-25A7-9F4D-8A9E-A0167EBBF132}" type="slidenum">
              <a:rPr lang="en-US" smtClean="0"/>
              <a:t>8</a:t>
            </a:fld>
            <a:endParaRPr lang="en-US"/>
          </a:p>
        </p:txBody>
      </p:sp>
    </p:spTree>
    <p:extLst>
      <p:ext uri="{BB962C8B-B14F-4D97-AF65-F5344CB8AC3E}">
        <p14:creationId xmlns:p14="http://schemas.microsoft.com/office/powerpoint/2010/main" val="3185653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A0C2A-6EBD-DC33-4F5B-F08BD0D66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8D6B93-2A17-4D0D-E0A6-8D0A26AE3D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B52146-7218-8CAC-FCAF-3B83CE6AD1E7}"/>
              </a:ext>
            </a:extLst>
          </p:cNvPr>
          <p:cNvSpPr>
            <a:spLocks noGrp="1"/>
          </p:cNvSpPr>
          <p:nvPr>
            <p:ph type="body" idx="1"/>
          </p:nvPr>
        </p:nvSpPr>
        <p:spPr/>
        <p:txBody>
          <a:bodyPr/>
          <a:lstStyle/>
          <a:p>
            <a:r>
              <a:rPr lang="en-US" dirty="0"/>
              <a:t>In essence, our current vertically integrated structure will be de-constructed into a wholesale market structure. Eventually providing competition at generation and the retail space that is envisioned to promote operational efficiency, provide transparency and hopefully reduce the cost of electricity. </a:t>
            </a:r>
          </a:p>
        </p:txBody>
      </p:sp>
      <p:sp>
        <p:nvSpPr>
          <p:cNvPr id="4" name="Slide Number Placeholder 3">
            <a:extLst>
              <a:ext uri="{FF2B5EF4-FFF2-40B4-BE49-F238E27FC236}">
                <a16:creationId xmlns:a16="http://schemas.microsoft.com/office/drawing/2014/main" id="{0B41477B-4D0B-672F-28B2-656795BEB933}"/>
              </a:ext>
            </a:extLst>
          </p:cNvPr>
          <p:cNvSpPr>
            <a:spLocks noGrp="1"/>
          </p:cNvSpPr>
          <p:nvPr>
            <p:ph type="sldNum" sz="quarter" idx="5"/>
          </p:nvPr>
        </p:nvSpPr>
        <p:spPr/>
        <p:txBody>
          <a:bodyPr/>
          <a:lstStyle/>
          <a:p>
            <a:fld id="{2E437B8B-25A7-9F4D-8A9E-A0167EBBF132}" type="slidenum">
              <a:rPr lang="en-US" smtClean="0"/>
              <a:t>9</a:t>
            </a:fld>
            <a:endParaRPr lang="en-US"/>
          </a:p>
        </p:txBody>
      </p:sp>
    </p:spTree>
    <p:extLst>
      <p:ext uri="{BB962C8B-B14F-4D97-AF65-F5344CB8AC3E}">
        <p14:creationId xmlns:p14="http://schemas.microsoft.com/office/powerpoint/2010/main" val="417376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861002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3849525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372732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177921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2718445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230974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407887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096D7D6-4D7C-DE40-8305-982231895FD4}" type="datetimeFigureOut">
              <a:rPr lang="en-US" smtClean="0"/>
              <a:t>10/6/2025</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9CE9E7A-BAA2-8444-BAA8-E828F1CB99B0}" type="slidenum">
              <a:rPr lang="en-US" smtClean="0"/>
              <a:t>‹#›</a:t>
            </a:fld>
            <a:endParaRPr lang="en-US"/>
          </a:p>
        </p:txBody>
      </p:sp>
    </p:spTree>
    <p:extLst>
      <p:ext uri="{BB962C8B-B14F-4D97-AF65-F5344CB8AC3E}">
        <p14:creationId xmlns:p14="http://schemas.microsoft.com/office/powerpoint/2010/main" val="3076009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7576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12.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diagramLayout" Target="../diagrams/layout1.xml"/><Relationship Id="rId9" Type="http://schemas.openxmlformats.org/officeDocument/2006/relationships/image" Target="../media/image15.png"/><Relationship Id="rId14"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D6824EB-5FD1-E448-ACE7-86F5B85E80F4}"/>
              </a:ext>
            </a:extLst>
          </p:cNvPr>
          <p:cNvPicPr>
            <a:picLocks noChangeAspect="1"/>
          </p:cNvPicPr>
          <p:nvPr/>
        </p:nvPicPr>
        <p:blipFill>
          <a:blip r:embed="rId3"/>
          <a:srcRect t="145" b="145"/>
          <a:stretch/>
        </p:blipFill>
        <p:spPr>
          <a:xfrm>
            <a:off x="0" y="2861"/>
            <a:ext cx="9144000" cy="6855139"/>
          </a:xfrm>
          <a:prstGeom prst="rect">
            <a:avLst/>
          </a:prstGeom>
        </p:spPr>
      </p:pic>
      <p:sp>
        <p:nvSpPr>
          <p:cNvPr id="16" name="Rectangle 15">
            <a:extLst>
              <a:ext uri="{FF2B5EF4-FFF2-40B4-BE49-F238E27FC236}">
                <a16:creationId xmlns:a16="http://schemas.microsoft.com/office/drawing/2014/main" id="{D1652B66-0535-6140-AC7C-8A70F5C05CFC}"/>
              </a:ext>
            </a:extLst>
          </p:cNvPr>
          <p:cNvSpPr/>
          <p:nvPr/>
        </p:nvSpPr>
        <p:spPr>
          <a:xfrm>
            <a:off x="0" y="2321783"/>
            <a:ext cx="9144000" cy="1005873"/>
          </a:xfrm>
          <a:prstGeom prst="rect">
            <a:avLst/>
          </a:prstGeom>
          <a:solidFill>
            <a:schemeClr val="bg1">
              <a:alpha val="7647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9369423-4749-FA40-9148-41BAAD5B3B73}"/>
              </a:ext>
            </a:extLst>
          </p:cNvPr>
          <p:cNvSpPr/>
          <p:nvPr/>
        </p:nvSpPr>
        <p:spPr>
          <a:xfrm>
            <a:off x="520064" y="1988618"/>
            <a:ext cx="8103869" cy="1384995"/>
          </a:xfrm>
          <a:prstGeom prst="rect">
            <a:avLst/>
          </a:prstGeom>
        </p:spPr>
        <p:txBody>
          <a:bodyPr wrap="square">
            <a:spAutoFit/>
          </a:bodyPr>
          <a:lstStyle/>
          <a:p>
            <a:pPr algn="ctr"/>
            <a:r>
              <a:rPr lang="en-US" sz="2100" dirty="0">
                <a:solidFill>
                  <a:srgbClr val="13313A"/>
                </a:solidFill>
                <a:latin typeface="Georgia" panose="02040502050405020303" pitchFamily="18" charset="0"/>
              </a:rPr>
              <a:t> </a:t>
            </a:r>
            <a:endParaRPr lang="en-US" sz="2100" i="1" dirty="0">
              <a:solidFill>
                <a:srgbClr val="13313A"/>
              </a:solidFill>
              <a:latin typeface="Georgia" panose="02040502050405020303" pitchFamily="18" charset="0"/>
            </a:endParaRPr>
          </a:p>
          <a:p>
            <a:pPr algn="ctr">
              <a:spcBef>
                <a:spcPct val="0"/>
              </a:spcBef>
              <a:buFont typeface="Arial" panose="020B0604020202020204" pitchFamily="34" charset="0"/>
              <a:buNone/>
            </a:pPr>
            <a:r>
              <a:rPr lang="en-GB" altLang="en-US" sz="2100" b="1" dirty="0">
                <a:latin typeface="Arial" panose="020B0604020202020204" pitchFamily="34" charset="0"/>
                <a:cs typeface="Arial" panose="020B0604020202020204" pitchFamily="34" charset="0"/>
              </a:rPr>
              <a:t>The role of municipalities in a liberalised electricity sector: challenges and opportunities in South Africa’s wholesale electricity market</a:t>
            </a:r>
          </a:p>
        </p:txBody>
      </p:sp>
      <p:sp>
        <p:nvSpPr>
          <p:cNvPr id="17" name="TextBox 16">
            <a:extLst>
              <a:ext uri="{FF2B5EF4-FFF2-40B4-BE49-F238E27FC236}">
                <a16:creationId xmlns:a16="http://schemas.microsoft.com/office/drawing/2014/main" id="{A02E626A-4E65-DE4C-BE69-16CBB2D97DA0}"/>
              </a:ext>
            </a:extLst>
          </p:cNvPr>
          <p:cNvSpPr txBox="1"/>
          <p:nvPr/>
        </p:nvSpPr>
        <p:spPr>
          <a:xfrm>
            <a:off x="1217929" y="4869382"/>
            <a:ext cx="6708140" cy="1287532"/>
          </a:xfrm>
          <a:prstGeom prst="rect">
            <a:avLst/>
          </a:prstGeom>
          <a:noFill/>
        </p:spPr>
        <p:txBody>
          <a:bodyPr wrap="square" rtlCol="0">
            <a:spAutoFit/>
          </a:bodyPr>
          <a:lstStyle/>
          <a:p>
            <a:pPr algn="ctr">
              <a:lnSpc>
                <a:spcPct val="150000"/>
              </a:lnSpc>
            </a:pPr>
            <a:r>
              <a:rPr lang="en-ZA" altLang="en-US" b="1" dirty="0">
                <a:solidFill>
                  <a:schemeClr val="bg1"/>
                </a:solidFill>
                <a:latin typeface="Arial" panose="020B0604020202020204" pitchFamily="34" charset="0"/>
                <a:cs typeface="Arial" panose="020B0604020202020204" pitchFamily="34" charset="0"/>
              </a:rPr>
              <a:t>Presented by Mmaphuthi Nkwana</a:t>
            </a:r>
          </a:p>
          <a:p>
            <a:pPr algn="ctr">
              <a:lnSpc>
                <a:spcPct val="150000"/>
              </a:lnSpc>
            </a:pPr>
            <a:r>
              <a:rPr lang="en-ZA" altLang="en-US" b="1" dirty="0">
                <a:solidFill>
                  <a:schemeClr val="bg1"/>
                </a:solidFill>
                <a:latin typeface="Arial" panose="020B0604020202020204" pitchFamily="34" charset="0"/>
                <a:cs typeface="Arial" panose="020B0604020202020204" pitchFamily="34" charset="0"/>
              </a:rPr>
              <a:t>Energy Consultant</a:t>
            </a:r>
          </a:p>
          <a:p>
            <a:pPr algn="ctr">
              <a:lnSpc>
                <a:spcPct val="150000"/>
              </a:lnSpc>
            </a:pPr>
            <a:r>
              <a:rPr lang="en-ZA" altLang="en-US" b="1" dirty="0">
                <a:solidFill>
                  <a:schemeClr val="bg1"/>
                </a:solidFill>
                <a:latin typeface="Arial" panose="020B0604020202020204" pitchFamily="34" charset="0"/>
                <a:cs typeface="Arial" panose="020B0604020202020204" pitchFamily="34" charset="0"/>
              </a:rPr>
              <a:t>GLS Consulting  (Pty) Ltd</a:t>
            </a:r>
          </a:p>
        </p:txBody>
      </p:sp>
    </p:spTree>
    <p:extLst>
      <p:ext uri="{BB962C8B-B14F-4D97-AF65-F5344CB8AC3E}">
        <p14:creationId xmlns:p14="http://schemas.microsoft.com/office/powerpoint/2010/main" val="2398887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AC1F0-741B-4E5F-1567-F6EFA30D6F0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503026C-2BA2-348C-2402-3E3C47B0B305}"/>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AC1815FE-6495-D407-F2AA-2059288F299A}"/>
              </a:ext>
            </a:extLst>
          </p:cNvPr>
          <p:cNvSpPr txBox="1"/>
          <p:nvPr/>
        </p:nvSpPr>
        <p:spPr>
          <a:xfrm>
            <a:off x="452570" y="468148"/>
            <a:ext cx="605974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South African Wholesale Electricity Market (SAWEM)</a:t>
            </a:r>
          </a:p>
        </p:txBody>
      </p:sp>
      <p:pic>
        <p:nvPicPr>
          <p:cNvPr id="4" name="Picture 3">
            <a:extLst>
              <a:ext uri="{FF2B5EF4-FFF2-40B4-BE49-F238E27FC236}">
                <a16:creationId xmlns:a16="http://schemas.microsoft.com/office/drawing/2014/main" id="{00791AA1-7A0B-8E64-87B3-BA690266F7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903" y="1115229"/>
            <a:ext cx="7248194" cy="3949043"/>
          </a:xfrm>
          <a:prstGeom prst="rect">
            <a:avLst/>
          </a:prstGeom>
          <a:noFill/>
        </p:spPr>
      </p:pic>
      <p:sp>
        <p:nvSpPr>
          <p:cNvPr id="3" name="Rectangle 2">
            <a:extLst>
              <a:ext uri="{FF2B5EF4-FFF2-40B4-BE49-F238E27FC236}">
                <a16:creationId xmlns:a16="http://schemas.microsoft.com/office/drawing/2014/main" id="{90B9D004-E9C2-1112-6F4C-92C8519524C3}"/>
              </a:ext>
            </a:extLst>
          </p:cNvPr>
          <p:cNvSpPr/>
          <p:nvPr/>
        </p:nvSpPr>
        <p:spPr>
          <a:xfrm>
            <a:off x="667657" y="837480"/>
            <a:ext cx="7528440" cy="3720006"/>
          </a:xfrm>
          <a:prstGeom prst="rect">
            <a:avLst/>
          </a:prstGeom>
          <a:noFill/>
          <a:ln w="38100">
            <a:solidFill>
              <a:schemeClr val="tx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Tree>
    <p:extLst>
      <p:ext uri="{BB962C8B-B14F-4D97-AF65-F5344CB8AC3E}">
        <p14:creationId xmlns:p14="http://schemas.microsoft.com/office/powerpoint/2010/main" val="2942086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3A588-B817-26E7-AC94-BCACCC8FF01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88A0A79-A89E-8714-C128-9E9240D69CF3}"/>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22B6C152-6E45-9D3A-C185-4CF5714A1258}"/>
              </a:ext>
            </a:extLst>
          </p:cNvPr>
          <p:cNvSpPr txBox="1"/>
          <p:nvPr/>
        </p:nvSpPr>
        <p:spPr>
          <a:xfrm>
            <a:off x="880554" y="144982"/>
            <a:ext cx="7382892" cy="646331"/>
          </a:xfrm>
          <a:prstGeom prst="rect">
            <a:avLst/>
          </a:prstGeom>
          <a:noFill/>
        </p:spPr>
        <p:txBody>
          <a:bodyPr wrap="square" rtlCol="0">
            <a:spAutoFit/>
          </a:bodyPr>
          <a:lstStyle/>
          <a:p>
            <a:pPr algn="ctr"/>
            <a:r>
              <a:rPr lang="en-GB" altLang="en-US" b="1" dirty="0">
                <a:latin typeface="Arial" panose="020B0604020202020204" pitchFamily="34" charset="0"/>
                <a:cs typeface="Arial" panose="020B0604020202020204" pitchFamily="34" charset="0"/>
              </a:rPr>
              <a:t>South African Wholesale Electricity Market: What now for municipalities?</a:t>
            </a:r>
            <a:endParaRPr lang="en-ZA" altLang="en-US"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55CFBFC-0BA3-ADB5-8D33-7FC6BEA9440B}"/>
              </a:ext>
            </a:extLst>
          </p:cNvPr>
          <p:cNvSpPr txBox="1"/>
          <p:nvPr/>
        </p:nvSpPr>
        <p:spPr>
          <a:xfrm>
            <a:off x="1538514" y="4864414"/>
            <a:ext cx="6168572" cy="415498"/>
          </a:xfrm>
          <a:prstGeom prst="rect">
            <a:avLst/>
          </a:prstGeom>
          <a:noFill/>
        </p:spPr>
        <p:txBody>
          <a:bodyPr wrap="square" rtlCol="0">
            <a:spAutoFit/>
          </a:bodyPr>
          <a:lstStyle/>
          <a:p>
            <a:r>
              <a:rPr lang="en-ZA" sz="1050" dirty="0"/>
              <a:t>Source: Harald Winkler - </a:t>
            </a:r>
            <a:r>
              <a:rPr lang="en-GB" sz="1050" dirty="0"/>
              <a:t>Energy policies for sustainable development in South Africa: Options for the future. ISBN: 0-620-36294-4</a:t>
            </a:r>
            <a:endParaRPr lang="en-ZA" sz="1050" dirty="0"/>
          </a:p>
        </p:txBody>
      </p:sp>
      <p:pic>
        <p:nvPicPr>
          <p:cNvPr id="10" name="Picture 9">
            <a:extLst>
              <a:ext uri="{FF2B5EF4-FFF2-40B4-BE49-F238E27FC236}">
                <a16:creationId xmlns:a16="http://schemas.microsoft.com/office/drawing/2014/main" id="{37EF5F32-23E5-CFCC-73BD-3F4EB743E002}"/>
              </a:ext>
            </a:extLst>
          </p:cNvPr>
          <p:cNvPicPr>
            <a:picLocks noChangeAspect="1"/>
          </p:cNvPicPr>
          <p:nvPr/>
        </p:nvPicPr>
        <p:blipFill>
          <a:blip r:embed="rId4"/>
          <a:stretch>
            <a:fillRect/>
          </a:stretch>
        </p:blipFill>
        <p:spPr>
          <a:xfrm>
            <a:off x="1863997" y="898229"/>
            <a:ext cx="5517606" cy="3966185"/>
          </a:xfrm>
          <a:prstGeom prst="rect">
            <a:avLst/>
          </a:prstGeom>
        </p:spPr>
      </p:pic>
    </p:spTree>
    <p:extLst>
      <p:ext uri="{BB962C8B-B14F-4D97-AF65-F5344CB8AC3E}">
        <p14:creationId xmlns:p14="http://schemas.microsoft.com/office/powerpoint/2010/main" val="3001287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E49CE-62A0-6EAD-8295-20A1487641C6}"/>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CDDD8981-EAE9-6042-B46F-BE18234AE37F}"/>
              </a:ext>
            </a:extLst>
          </p:cNvPr>
          <p:cNvGraphicFramePr/>
          <p:nvPr>
            <p:extLst>
              <p:ext uri="{D42A27DB-BD31-4B8C-83A1-F6EECF244321}">
                <p14:modId xmlns:p14="http://schemas.microsoft.com/office/powerpoint/2010/main" val="3635427772"/>
              </p:ext>
            </p:extLst>
          </p:nvPr>
        </p:nvGraphicFramePr>
        <p:xfrm>
          <a:off x="0" y="-1"/>
          <a:ext cx="9155998" cy="5342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02AE80F3-E3F1-5F15-3BDD-A24F0A65F40B}"/>
              </a:ext>
            </a:extLst>
          </p:cNvPr>
          <p:cNvPicPr>
            <a:picLocks noChangeAspect="1"/>
          </p:cNvPicPr>
          <p:nvPr/>
        </p:nvPicPr>
        <p:blipFill>
          <a:blip r:embed="rId8"/>
          <a:srcRect t="7539" b="7539"/>
          <a:stretch/>
        </p:blipFill>
        <p:spPr>
          <a:xfrm>
            <a:off x="-902" y="5342021"/>
            <a:ext cx="9156900" cy="1541664"/>
          </a:xfrm>
          <a:prstGeom prst="rect">
            <a:avLst/>
          </a:prstGeom>
        </p:spPr>
      </p:pic>
      <p:pic>
        <p:nvPicPr>
          <p:cNvPr id="9" name="Graphic 8" descr="Contract with solid fill">
            <a:extLst>
              <a:ext uri="{FF2B5EF4-FFF2-40B4-BE49-F238E27FC236}">
                <a16:creationId xmlns:a16="http://schemas.microsoft.com/office/drawing/2014/main" id="{AFE79013-C899-68AF-3A00-7EF10C9BB14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94960" y="451580"/>
            <a:ext cx="914400" cy="914400"/>
          </a:xfrm>
          <a:prstGeom prst="rect">
            <a:avLst/>
          </a:prstGeom>
        </p:spPr>
      </p:pic>
      <p:pic>
        <p:nvPicPr>
          <p:cNvPr id="11" name="Graphic 10" descr="Scales of justice with solid fill">
            <a:extLst>
              <a:ext uri="{FF2B5EF4-FFF2-40B4-BE49-F238E27FC236}">
                <a16:creationId xmlns:a16="http://schemas.microsoft.com/office/drawing/2014/main" id="{38C48311-E728-E216-5BE8-6E4DCD268B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834641" y="451580"/>
            <a:ext cx="914400" cy="914400"/>
          </a:xfrm>
          <a:prstGeom prst="rect">
            <a:avLst/>
          </a:prstGeom>
        </p:spPr>
      </p:pic>
      <p:pic>
        <p:nvPicPr>
          <p:cNvPr id="13" name="Graphic 12" descr="Treasure chest with solid fill">
            <a:extLst>
              <a:ext uri="{FF2B5EF4-FFF2-40B4-BE49-F238E27FC236}">
                <a16:creationId xmlns:a16="http://schemas.microsoft.com/office/drawing/2014/main" id="{1F4C4EAC-9E43-BFAD-93E7-6A2261A171D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15840" y="3970421"/>
            <a:ext cx="914400" cy="914400"/>
          </a:xfrm>
          <a:prstGeom prst="rect">
            <a:avLst/>
          </a:prstGeom>
        </p:spPr>
      </p:pic>
      <p:pic>
        <p:nvPicPr>
          <p:cNvPr id="15" name="Graphic 14" descr="Debt with solid fill">
            <a:extLst>
              <a:ext uri="{FF2B5EF4-FFF2-40B4-BE49-F238E27FC236}">
                <a16:creationId xmlns:a16="http://schemas.microsoft.com/office/drawing/2014/main" id="{95653A08-B095-DF5E-CF8B-BE8042EDD41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95680" y="3970421"/>
            <a:ext cx="914400" cy="914400"/>
          </a:xfrm>
          <a:prstGeom prst="rect">
            <a:avLst/>
          </a:prstGeom>
        </p:spPr>
      </p:pic>
      <p:pic>
        <p:nvPicPr>
          <p:cNvPr id="17" name="Graphic 16" descr="Group of people with solid fill">
            <a:extLst>
              <a:ext uri="{FF2B5EF4-FFF2-40B4-BE49-F238E27FC236}">
                <a16:creationId xmlns:a16="http://schemas.microsoft.com/office/drawing/2014/main" id="{945BEB50-5F77-CF4B-D076-589162BB1B6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120" y="3895421"/>
            <a:ext cx="914400" cy="914400"/>
          </a:xfrm>
          <a:prstGeom prst="rect">
            <a:avLst/>
          </a:prstGeom>
        </p:spPr>
      </p:pic>
      <p:pic>
        <p:nvPicPr>
          <p:cNvPr id="19" name="Graphic 18" descr="Remote learning language outline">
            <a:extLst>
              <a:ext uri="{FF2B5EF4-FFF2-40B4-BE49-F238E27FC236}">
                <a16:creationId xmlns:a16="http://schemas.microsoft.com/office/drawing/2014/main" id="{7182415A-D283-DC8D-AD78-41B57039B22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75920" y="4045421"/>
            <a:ext cx="914400" cy="914400"/>
          </a:xfrm>
          <a:prstGeom prst="rect">
            <a:avLst/>
          </a:prstGeom>
        </p:spPr>
      </p:pic>
    </p:spTree>
    <p:extLst>
      <p:ext uri="{BB962C8B-B14F-4D97-AF65-F5344CB8AC3E}">
        <p14:creationId xmlns:p14="http://schemas.microsoft.com/office/powerpoint/2010/main" val="2557631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D7A91-7F9C-EC9E-DF18-CAEA647F40A7}"/>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B07123D-A27F-5F23-EBF7-54EDD8647FA5}"/>
              </a:ext>
            </a:extLst>
          </p:cNvPr>
          <p:cNvGraphicFramePr/>
          <p:nvPr>
            <p:extLst>
              <p:ext uri="{D42A27DB-BD31-4B8C-83A1-F6EECF244321}">
                <p14:modId xmlns:p14="http://schemas.microsoft.com/office/powerpoint/2010/main" val="2581905690"/>
              </p:ext>
            </p:extLst>
          </p:nvPr>
        </p:nvGraphicFramePr>
        <p:xfrm>
          <a:off x="0" y="-1"/>
          <a:ext cx="9155998" cy="5342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0E05DCF1-F4D0-0521-0F36-AF107D80D0EB}"/>
              </a:ext>
            </a:extLst>
          </p:cNvPr>
          <p:cNvPicPr>
            <a:picLocks noChangeAspect="1"/>
          </p:cNvPicPr>
          <p:nvPr/>
        </p:nvPicPr>
        <p:blipFill>
          <a:blip r:embed="rId8"/>
          <a:srcRect t="7539" b="7539"/>
          <a:stretch/>
        </p:blipFill>
        <p:spPr>
          <a:xfrm>
            <a:off x="-902" y="5342021"/>
            <a:ext cx="9156900" cy="1541664"/>
          </a:xfrm>
          <a:prstGeom prst="rect">
            <a:avLst/>
          </a:prstGeom>
        </p:spPr>
      </p:pic>
    </p:spTree>
    <p:extLst>
      <p:ext uri="{BB962C8B-B14F-4D97-AF65-F5344CB8AC3E}">
        <p14:creationId xmlns:p14="http://schemas.microsoft.com/office/powerpoint/2010/main" val="1990091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72062-02F1-23EA-1975-CD8CD839D3A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651A60B-2174-0AFB-034A-4639E1DA790D}"/>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2BAF8838-B6C6-B8BC-DBF0-EBCBA5F92A0B}"/>
              </a:ext>
            </a:extLst>
          </p:cNvPr>
          <p:cNvSpPr txBox="1"/>
          <p:nvPr/>
        </p:nvSpPr>
        <p:spPr>
          <a:xfrm>
            <a:off x="452570" y="468148"/>
            <a:ext cx="5853637"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Chile’s Electricity Market Reform – Key Takeaways</a:t>
            </a:r>
          </a:p>
        </p:txBody>
      </p:sp>
      <p:sp>
        <p:nvSpPr>
          <p:cNvPr id="3" name="TextBox 2">
            <a:extLst>
              <a:ext uri="{FF2B5EF4-FFF2-40B4-BE49-F238E27FC236}">
                <a16:creationId xmlns:a16="http://schemas.microsoft.com/office/drawing/2014/main" id="{81A1445A-E2A7-9B84-B1DF-2E28846444C3}"/>
              </a:ext>
            </a:extLst>
          </p:cNvPr>
          <p:cNvSpPr txBox="1"/>
          <p:nvPr/>
        </p:nvSpPr>
        <p:spPr>
          <a:xfrm>
            <a:off x="191313" y="865663"/>
            <a:ext cx="5309601" cy="4524315"/>
          </a:xfrm>
          <a:prstGeom prst="rect">
            <a:avLst/>
          </a:prstGeom>
          <a:noFill/>
        </p:spPr>
        <p:txBody>
          <a:bodyPr wrap="square" rtlCol="0">
            <a:spAutoFit/>
          </a:bodyPr>
          <a:lstStyle/>
          <a:p>
            <a:r>
              <a:rPr lang="en-ZA" sz="1600" b="1" dirty="0"/>
              <a:t>1. Role &amp; Evolution of Utilities/System Operator</a:t>
            </a:r>
            <a:endParaRPr lang="en-ZA" sz="1600" dirty="0"/>
          </a:p>
          <a:p>
            <a:r>
              <a:rPr lang="en-ZA" sz="1600" dirty="0"/>
              <a:t>1982 Electricity Act - </a:t>
            </a:r>
            <a:r>
              <a:rPr lang="en-ZA" sz="1600" b="1" dirty="0"/>
              <a:t>unbundled</a:t>
            </a:r>
            <a:r>
              <a:rPr lang="en-ZA" sz="1600" dirty="0"/>
              <a:t> generation, transmission, distribution.</a:t>
            </a:r>
          </a:p>
          <a:p>
            <a:r>
              <a:rPr lang="en-ZA" sz="1600" dirty="0"/>
              <a:t>System operator is now </a:t>
            </a:r>
            <a:r>
              <a:rPr lang="en-ZA" sz="1600" b="1" dirty="0"/>
              <a:t>independent, neutral referee</a:t>
            </a:r>
            <a:r>
              <a:rPr lang="en-ZA" sz="1600" dirty="0"/>
              <a:t> (no assets).</a:t>
            </a:r>
          </a:p>
          <a:p>
            <a:r>
              <a:rPr lang="en-ZA" sz="1600" dirty="0"/>
              <a:t>Functions: market dispatch, grid planning, congestion management.</a:t>
            </a:r>
          </a:p>
          <a:p>
            <a:r>
              <a:rPr lang="en-ZA" sz="1600" dirty="0"/>
              <a:t>2016 Transmission Law - </a:t>
            </a:r>
            <a:r>
              <a:rPr lang="en-ZA" sz="1600" b="1" dirty="0"/>
              <a:t>stronger role</a:t>
            </a:r>
            <a:r>
              <a:rPr lang="en-ZA" sz="1600" dirty="0"/>
              <a:t> in renewables integration &amp; proactive planning.</a:t>
            </a:r>
          </a:p>
          <a:p>
            <a:r>
              <a:rPr lang="en-ZA" sz="1600" b="1" dirty="0"/>
              <a:t>2. Sector Impacts</a:t>
            </a:r>
            <a:endParaRPr lang="en-ZA" sz="1600" dirty="0"/>
          </a:p>
          <a:p>
            <a:r>
              <a:rPr lang="en-ZA" sz="1600" b="1" dirty="0"/>
              <a:t>Competition &amp; efficiency</a:t>
            </a:r>
            <a:r>
              <a:rPr lang="en-ZA" sz="1600" dirty="0"/>
              <a:t>: Specialization &amp; cost reduction.</a:t>
            </a:r>
          </a:p>
          <a:p>
            <a:r>
              <a:rPr lang="en-ZA" sz="1600" b="1" dirty="0"/>
              <a:t>Renewables growth</a:t>
            </a:r>
            <a:r>
              <a:rPr lang="en-ZA" sz="1600" dirty="0"/>
              <a:t>: 2008 NCRE Law, 2014 Block Bidding with boosted solar &amp; wind.</a:t>
            </a:r>
          </a:p>
          <a:p>
            <a:r>
              <a:rPr lang="en-ZA" sz="1600" b="1" dirty="0"/>
              <a:t>Market innovations</a:t>
            </a:r>
            <a:r>
              <a:rPr lang="en-ZA" sz="1600" dirty="0"/>
              <a:t>: Block bidding (time-specific), capacity mechanism (investment security).</a:t>
            </a:r>
          </a:p>
          <a:p>
            <a:r>
              <a:rPr lang="en-ZA" sz="1600" b="1" dirty="0"/>
              <a:t>Energy efficiency</a:t>
            </a:r>
            <a:r>
              <a:rPr lang="en-ZA" sz="1600" dirty="0"/>
              <a:t>: National strategy, MEPS, consumer labels.</a:t>
            </a:r>
          </a:p>
          <a:p>
            <a:r>
              <a:rPr lang="en-ZA" sz="1600" b="1" dirty="0"/>
              <a:t>Challenges</a:t>
            </a:r>
            <a:r>
              <a:rPr lang="en-ZA" sz="1600" dirty="0"/>
              <a:t>: Price volatility (fuel imports), drove push for renewables &amp; energy security.</a:t>
            </a:r>
          </a:p>
        </p:txBody>
      </p:sp>
      <p:pic>
        <p:nvPicPr>
          <p:cNvPr id="4" name="Picture 3">
            <a:extLst>
              <a:ext uri="{FF2B5EF4-FFF2-40B4-BE49-F238E27FC236}">
                <a16:creationId xmlns:a16="http://schemas.microsoft.com/office/drawing/2014/main" id="{32AC2F18-671B-667B-AFBF-4496F35CB0F1}"/>
              </a:ext>
            </a:extLst>
          </p:cNvPr>
          <p:cNvPicPr>
            <a:picLocks noChangeAspect="1"/>
          </p:cNvPicPr>
          <p:nvPr/>
        </p:nvPicPr>
        <p:blipFill>
          <a:blip r:embed="rId4"/>
          <a:stretch>
            <a:fillRect/>
          </a:stretch>
        </p:blipFill>
        <p:spPr>
          <a:xfrm>
            <a:off x="5399314" y="1594650"/>
            <a:ext cx="3756684" cy="2720861"/>
          </a:xfrm>
          <a:prstGeom prst="rect">
            <a:avLst/>
          </a:prstGeom>
        </p:spPr>
      </p:pic>
      <p:sp>
        <p:nvSpPr>
          <p:cNvPr id="5" name="TextBox 4">
            <a:extLst>
              <a:ext uri="{FF2B5EF4-FFF2-40B4-BE49-F238E27FC236}">
                <a16:creationId xmlns:a16="http://schemas.microsoft.com/office/drawing/2014/main" id="{D54B2031-A9A6-D3B1-41BA-E2F69FBBAF4F}"/>
              </a:ext>
            </a:extLst>
          </p:cNvPr>
          <p:cNvSpPr txBox="1"/>
          <p:nvPr/>
        </p:nvSpPr>
        <p:spPr>
          <a:xfrm>
            <a:off x="5500914" y="4290795"/>
            <a:ext cx="3643085" cy="415498"/>
          </a:xfrm>
          <a:prstGeom prst="rect">
            <a:avLst/>
          </a:prstGeom>
          <a:noFill/>
        </p:spPr>
        <p:txBody>
          <a:bodyPr wrap="square" rtlCol="0">
            <a:spAutoFit/>
          </a:bodyPr>
          <a:lstStyle/>
          <a:p>
            <a:r>
              <a:rPr lang="en-ZA" sz="1050" dirty="0"/>
              <a:t>Source: Pablo Serra - </a:t>
            </a:r>
            <a:r>
              <a:rPr lang="en-GB" sz="1050" dirty="0"/>
              <a:t>Chile's electricity markets: Four decades on from their original design</a:t>
            </a:r>
            <a:endParaRPr lang="en-ZA" sz="1050" dirty="0"/>
          </a:p>
        </p:txBody>
      </p:sp>
    </p:spTree>
    <p:extLst>
      <p:ext uri="{BB962C8B-B14F-4D97-AF65-F5344CB8AC3E}">
        <p14:creationId xmlns:p14="http://schemas.microsoft.com/office/powerpoint/2010/main" val="396081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98214-D7AB-A53F-481A-A86F18C9105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5067BBF-AF66-9D57-2B5A-B8D8CAD652E3}"/>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2E01060B-2C78-5CE2-36C9-C3EFD8A466A4}"/>
              </a:ext>
            </a:extLst>
          </p:cNvPr>
          <p:cNvSpPr txBox="1"/>
          <p:nvPr/>
        </p:nvSpPr>
        <p:spPr>
          <a:xfrm>
            <a:off x="452570" y="31500"/>
            <a:ext cx="488886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International Benchmarking - Argentina</a:t>
            </a:r>
          </a:p>
        </p:txBody>
      </p:sp>
      <p:sp>
        <p:nvSpPr>
          <p:cNvPr id="3" name="TextBox 2">
            <a:extLst>
              <a:ext uri="{FF2B5EF4-FFF2-40B4-BE49-F238E27FC236}">
                <a16:creationId xmlns:a16="http://schemas.microsoft.com/office/drawing/2014/main" id="{63012817-D162-8643-22CF-A4208BD057BE}"/>
              </a:ext>
            </a:extLst>
          </p:cNvPr>
          <p:cNvSpPr txBox="1"/>
          <p:nvPr/>
        </p:nvSpPr>
        <p:spPr>
          <a:xfrm>
            <a:off x="94431" y="405761"/>
            <a:ext cx="5050972" cy="5078313"/>
          </a:xfrm>
          <a:prstGeom prst="rect">
            <a:avLst/>
          </a:prstGeom>
          <a:noFill/>
        </p:spPr>
        <p:txBody>
          <a:bodyPr wrap="square" rtlCol="0">
            <a:spAutoFit/>
          </a:bodyPr>
          <a:lstStyle/>
          <a:p>
            <a:r>
              <a:rPr lang="en-ZA" b="1" dirty="0"/>
              <a:t>1. Public Utilities / System Operators</a:t>
            </a:r>
            <a:endParaRPr lang="en-ZA" dirty="0"/>
          </a:p>
          <a:p>
            <a:r>
              <a:rPr lang="en-ZA" b="1" dirty="0"/>
              <a:t>Pre-reform</a:t>
            </a:r>
            <a:r>
              <a:rPr lang="en-ZA" dirty="0"/>
              <a:t>: State-owned monopoly (generation, transmission, distribution).</a:t>
            </a:r>
          </a:p>
          <a:p>
            <a:r>
              <a:rPr lang="en-ZA" b="1" dirty="0"/>
              <a:t>1992 Law 24,065</a:t>
            </a:r>
            <a:r>
              <a:rPr lang="en-ZA" dirty="0"/>
              <a:t> - unbundling + privatization.</a:t>
            </a:r>
          </a:p>
          <a:p>
            <a:r>
              <a:rPr lang="en-ZA" b="1" dirty="0"/>
              <a:t>CAMMESA</a:t>
            </a:r>
            <a:r>
              <a:rPr lang="en-ZA" dirty="0"/>
              <a:t>: New market operator</a:t>
            </a:r>
          </a:p>
          <a:p>
            <a:r>
              <a:rPr lang="en-ZA" b="1" dirty="0"/>
              <a:t>ENRE</a:t>
            </a:r>
            <a:r>
              <a:rPr lang="en-ZA" dirty="0"/>
              <a:t>: Regulator (tariffs, consumer protection).</a:t>
            </a:r>
          </a:p>
          <a:p>
            <a:r>
              <a:rPr lang="en-ZA" b="1" dirty="0"/>
              <a:t>Secretariat of Energy</a:t>
            </a:r>
            <a:r>
              <a:rPr lang="en-ZA" dirty="0"/>
              <a:t>: policy + oversight.</a:t>
            </a:r>
            <a:br>
              <a:rPr lang="en-ZA" dirty="0"/>
            </a:br>
            <a:r>
              <a:rPr lang="en-ZA" dirty="0"/>
              <a:t>Public utilities shifted from </a:t>
            </a:r>
            <a:r>
              <a:rPr lang="en-ZA" b="1"/>
              <a:t>operators</a:t>
            </a:r>
            <a:r>
              <a:rPr lang="en-ZA"/>
              <a:t> to </a:t>
            </a:r>
            <a:r>
              <a:rPr lang="en-ZA" b="1" dirty="0"/>
              <a:t>market admin &amp; regulators</a:t>
            </a:r>
            <a:r>
              <a:rPr lang="en-ZA" dirty="0"/>
              <a:t>.</a:t>
            </a:r>
          </a:p>
          <a:p>
            <a:r>
              <a:rPr lang="en-ZA" b="1" dirty="0"/>
              <a:t>2. Sector Impacts</a:t>
            </a:r>
            <a:endParaRPr lang="en-ZA" dirty="0"/>
          </a:p>
          <a:p>
            <a:r>
              <a:rPr lang="en-ZA" b="1" dirty="0"/>
              <a:t>Positive</a:t>
            </a:r>
            <a:r>
              <a:rPr lang="en-ZA" dirty="0"/>
              <a:t>: +75% gen capacity (private investment).</a:t>
            </a:r>
          </a:p>
          <a:p>
            <a:r>
              <a:rPr lang="en-ZA" dirty="0"/>
              <a:t>Modernized networks (better efficiency &amp; quality). WEM (Wholesale Electricity Market): futures + spot markets. Clearer regulatory framework (competition, lower costs).</a:t>
            </a:r>
          </a:p>
          <a:p>
            <a:r>
              <a:rPr lang="en-ZA" b="1" dirty="0"/>
              <a:t>Challenges</a:t>
            </a:r>
            <a:r>
              <a:rPr lang="en-ZA" dirty="0"/>
              <a:t>:</a:t>
            </a:r>
          </a:p>
          <a:p>
            <a:r>
              <a:rPr lang="en-ZA" dirty="0"/>
              <a:t>Aging infrastructure &amp; new investment needs.</a:t>
            </a:r>
          </a:p>
          <a:p>
            <a:r>
              <a:rPr lang="en-ZA" dirty="0"/>
              <a:t>Policy/regulatory instability</a:t>
            </a:r>
          </a:p>
        </p:txBody>
      </p:sp>
      <p:pic>
        <p:nvPicPr>
          <p:cNvPr id="4" name="Picture 3">
            <a:extLst>
              <a:ext uri="{FF2B5EF4-FFF2-40B4-BE49-F238E27FC236}">
                <a16:creationId xmlns:a16="http://schemas.microsoft.com/office/drawing/2014/main" id="{A6458124-6C83-565F-D631-3116DFEFCC8C}"/>
              </a:ext>
            </a:extLst>
          </p:cNvPr>
          <p:cNvPicPr>
            <a:picLocks noChangeAspect="1"/>
          </p:cNvPicPr>
          <p:nvPr/>
        </p:nvPicPr>
        <p:blipFill>
          <a:blip r:embed="rId4"/>
          <a:stretch>
            <a:fillRect/>
          </a:stretch>
        </p:blipFill>
        <p:spPr>
          <a:xfrm>
            <a:off x="4949372" y="1129807"/>
            <a:ext cx="4165600" cy="3246066"/>
          </a:xfrm>
          <a:prstGeom prst="rect">
            <a:avLst/>
          </a:prstGeom>
        </p:spPr>
      </p:pic>
      <p:sp>
        <p:nvSpPr>
          <p:cNvPr id="5" name="TextBox 4">
            <a:extLst>
              <a:ext uri="{FF2B5EF4-FFF2-40B4-BE49-F238E27FC236}">
                <a16:creationId xmlns:a16="http://schemas.microsoft.com/office/drawing/2014/main" id="{4BEEDE01-1A16-3122-49B9-4DAD4AB1C66D}"/>
              </a:ext>
            </a:extLst>
          </p:cNvPr>
          <p:cNvSpPr txBox="1"/>
          <p:nvPr/>
        </p:nvSpPr>
        <p:spPr>
          <a:xfrm>
            <a:off x="5341433" y="4334337"/>
            <a:ext cx="3773539" cy="415498"/>
          </a:xfrm>
          <a:prstGeom prst="rect">
            <a:avLst/>
          </a:prstGeom>
          <a:noFill/>
        </p:spPr>
        <p:txBody>
          <a:bodyPr wrap="square" rtlCol="0">
            <a:spAutoFit/>
          </a:bodyPr>
          <a:lstStyle/>
          <a:p>
            <a:r>
              <a:rPr lang="en-ZA" sz="1050" dirty="0"/>
              <a:t>Source: Kent Anderson &amp; Amy McCarthy- </a:t>
            </a:r>
            <a:r>
              <a:rPr lang="en-GB" sz="1050" dirty="0"/>
              <a:t>Transmission pricing and expansion methodology: lessons from Argentina</a:t>
            </a:r>
            <a:endParaRPr lang="en-ZA" sz="1050" dirty="0"/>
          </a:p>
        </p:txBody>
      </p:sp>
    </p:spTree>
    <p:extLst>
      <p:ext uri="{BB962C8B-B14F-4D97-AF65-F5344CB8AC3E}">
        <p14:creationId xmlns:p14="http://schemas.microsoft.com/office/powerpoint/2010/main" val="578975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B5BF0-A265-E6BA-2BDE-F8B1AB17CEB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3A4BE95-5325-230B-5DDF-6C253055C017}"/>
              </a:ext>
            </a:extLst>
          </p:cNvPr>
          <p:cNvPicPr>
            <a:picLocks noChangeAspect="1"/>
          </p:cNvPicPr>
          <p:nvPr/>
        </p:nvPicPr>
        <p:blipFill>
          <a:blip r:embed="rId5"/>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EAAFAB34-6F51-774D-FC1E-C05FE153A9DD}"/>
              </a:ext>
            </a:extLst>
          </p:cNvPr>
          <p:cNvSpPr txBox="1"/>
          <p:nvPr/>
        </p:nvSpPr>
        <p:spPr>
          <a:xfrm>
            <a:off x="452570" y="468148"/>
            <a:ext cx="488886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Conclusion</a:t>
            </a:r>
          </a:p>
        </p:txBody>
      </p:sp>
      <p:pic>
        <p:nvPicPr>
          <p:cNvPr id="3" name="vecteezy_electricity-production-with-solar-panels-windmills-and_8249823">
            <a:hlinkClick r:id="" action="ppaction://media"/>
            <a:extLst>
              <a:ext uri="{FF2B5EF4-FFF2-40B4-BE49-F238E27FC236}">
                <a16:creationId xmlns:a16="http://schemas.microsoft.com/office/drawing/2014/main" id="{C653DFE6-9B28-B4BB-C24F-79673317686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02" y="-1"/>
            <a:ext cx="9144000" cy="5342021"/>
          </a:xfrm>
          <a:prstGeom prst="rect">
            <a:avLst/>
          </a:prstGeom>
        </p:spPr>
      </p:pic>
    </p:spTree>
    <p:extLst>
      <p:ext uri="{BB962C8B-B14F-4D97-AF65-F5344CB8AC3E}">
        <p14:creationId xmlns:p14="http://schemas.microsoft.com/office/powerpoint/2010/main" val="62685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768E4E-1A25-ED43-B636-C1F7DA59346E}"/>
              </a:ext>
            </a:extLst>
          </p:cNvPr>
          <p:cNvPicPr>
            <a:picLocks noChangeAspect="1"/>
          </p:cNvPicPr>
          <p:nvPr/>
        </p:nvPicPr>
        <p:blipFill>
          <a:blip r:embed="rId3"/>
          <a:srcRect/>
          <a:stretch/>
        </p:blipFill>
        <p:spPr>
          <a:xfrm>
            <a:off x="-11151" y="-106680"/>
            <a:ext cx="9155151" cy="6979919"/>
          </a:xfrm>
          <a:prstGeom prst="rect">
            <a:avLst/>
          </a:prstGeom>
        </p:spPr>
      </p:pic>
      <p:sp>
        <p:nvSpPr>
          <p:cNvPr id="20" name="Rectangle 19">
            <a:extLst>
              <a:ext uri="{FF2B5EF4-FFF2-40B4-BE49-F238E27FC236}">
                <a16:creationId xmlns:a16="http://schemas.microsoft.com/office/drawing/2014/main" id="{1B93354C-C428-894D-8EF4-53EF36AB400F}"/>
              </a:ext>
            </a:extLst>
          </p:cNvPr>
          <p:cNvSpPr/>
          <p:nvPr/>
        </p:nvSpPr>
        <p:spPr>
          <a:xfrm>
            <a:off x="520065" y="5123274"/>
            <a:ext cx="8103869" cy="1692771"/>
          </a:xfrm>
          <a:prstGeom prst="rect">
            <a:avLst/>
          </a:prstGeom>
        </p:spPr>
        <p:txBody>
          <a:bodyPr wrap="square">
            <a:spAutoFit/>
          </a:bodyPr>
          <a:lstStyle/>
          <a:p>
            <a:pPr algn="ctr"/>
            <a:r>
              <a:rPr lang="en-ZA" altLang="en-US" sz="3200" b="1" dirty="0">
                <a:solidFill>
                  <a:schemeClr val="bg1"/>
                </a:solidFill>
                <a:latin typeface="Arial" panose="020B0604020202020204" pitchFamily="34" charset="0"/>
                <a:cs typeface="Arial" panose="020B0604020202020204" pitchFamily="34" charset="0"/>
              </a:rPr>
              <a:t>Remember, we have to ask the questions now, before it’s too late!</a:t>
            </a:r>
          </a:p>
          <a:p>
            <a:pPr algn="ctr"/>
            <a:r>
              <a:rPr lang="en-ZA" altLang="en-US" sz="40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760590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CB3FB-6405-AA74-DC4D-816D556762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FF3CC23-B128-AA47-7F50-E4BEBCE3FF71}"/>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36E22CB0-0539-309C-BCE6-292250C7ABA0}"/>
              </a:ext>
            </a:extLst>
          </p:cNvPr>
          <p:cNvSpPr txBox="1"/>
          <p:nvPr/>
        </p:nvSpPr>
        <p:spPr>
          <a:xfrm>
            <a:off x="452571" y="468148"/>
            <a:ext cx="369189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Bibliography</a:t>
            </a:r>
          </a:p>
        </p:txBody>
      </p:sp>
      <p:sp>
        <p:nvSpPr>
          <p:cNvPr id="3" name="TextBox 2">
            <a:extLst>
              <a:ext uri="{FF2B5EF4-FFF2-40B4-BE49-F238E27FC236}">
                <a16:creationId xmlns:a16="http://schemas.microsoft.com/office/drawing/2014/main" id="{848CF872-C48B-FD5A-1D2F-852FEE2823E4}"/>
              </a:ext>
            </a:extLst>
          </p:cNvPr>
          <p:cNvSpPr txBox="1"/>
          <p:nvPr/>
        </p:nvSpPr>
        <p:spPr>
          <a:xfrm>
            <a:off x="452571" y="989879"/>
            <a:ext cx="8535312" cy="4701287"/>
          </a:xfrm>
          <a:prstGeom prst="rect">
            <a:avLst/>
          </a:prstGeom>
          <a:noFill/>
        </p:spPr>
        <p:txBody>
          <a:bodyPr wrap="square" rtlCol="0">
            <a:spAutoFit/>
          </a:bodyPr>
          <a:lstStyle/>
          <a:p>
            <a:r>
              <a:rPr lang="en-GB" sz="1050" dirty="0">
                <a:latin typeface="Arial" panose="020B0604020202020204" pitchFamily="34" charset="0"/>
                <a:cs typeface="Arial" panose="020B0604020202020204" pitchFamily="34" charset="0"/>
              </a:rPr>
              <a:t>[1]	“Electricity Market - an overview | ScienceDirect Topics.” Accessed: Sep. 11, 2025. [Online]. Available: https://www.sciencedirect.com/topics/social-sciences/electricity-market</a:t>
            </a:r>
          </a:p>
          <a:p>
            <a:r>
              <a:rPr lang="en-GB" sz="1050" dirty="0">
                <a:latin typeface="Arial" panose="020B0604020202020204" pitchFamily="34" charset="0"/>
                <a:cs typeface="Arial" panose="020B0604020202020204" pitchFamily="34" charset="0"/>
              </a:rPr>
              <a:t>[2]	M. Barrett, “Basic principles of Electricity Markets,” 2024.</a:t>
            </a:r>
          </a:p>
          <a:p>
            <a:r>
              <a:rPr lang="en-GB" sz="1050" dirty="0">
                <a:latin typeface="Arial" panose="020B0604020202020204" pitchFamily="34" charset="0"/>
                <a:cs typeface="Arial" panose="020B0604020202020204" pitchFamily="34" charset="0"/>
              </a:rPr>
              <a:t>[3]	“SA Wholesale Electricity Market (SAWEM) – NTCSA.” Accessed: Sep. 11, 2025. [Online]. Available: https://www.ntcsa.co.za/sa-wholesale-electricity-market-sawem/</a:t>
            </a:r>
          </a:p>
          <a:p>
            <a:r>
              <a:rPr lang="en-GB" sz="1050" dirty="0">
                <a:latin typeface="Arial" panose="020B0604020202020204" pitchFamily="34" charset="0"/>
                <a:cs typeface="Arial" panose="020B0604020202020204" pitchFamily="34" charset="0"/>
              </a:rPr>
              <a:t>[4]	K. Bowen, “Market Code Transition and the Central Purchasing Agency,” 2025.</a:t>
            </a:r>
          </a:p>
          <a:p>
            <a:r>
              <a:rPr lang="en-GB" sz="1050" dirty="0">
                <a:latin typeface="Arial" panose="020B0604020202020204" pitchFamily="34" charset="0"/>
                <a:cs typeface="Arial" panose="020B0604020202020204" pitchFamily="34" charset="0"/>
              </a:rPr>
              <a:t>[5]	K. Bowen, “The South African Wholesale Electricity Market (SAWEM) Market Code REVISED DRAFT,” Pretoria, Jun. 2025.</a:t>
            </a:r>
          </a:p>
          <a:p>
            <a:r>
              <a:rPr lang="en-GB" sz="1050" dirty="0">
                <a:latin typeface="Arial" panose="020B0604020202020204" pitchFamily="34" charset="0"/>
                <a:cs typeface="Arial" panose="020B0604020202020204" pitchFamily="34" charset="0"/>
              </a:rPr>
              <a:t>[6]	National Transmission Company South Africa SOC Ltd, “Market Operator License Application,” Sandton, 2025. Accessed: Sep. 13, 2025. [Online]. Available: https://www.ntcsa.co.za/wp-content/uploads/2025/08/Application-for-a-Market-Operator-Licence.pdf</a:t>
            </a:r>
          </a:p>
          <a:p>
            <a:r>
              <a:rPr lang="en-GB" sz="1050" dirty="0">
                <a:latin typeface="Arial" panose="020B0604020202020204" pitchFamily="34" charset="0"/>
                <a:cs typeface="Arial" panose="020B0604020202020204" pitchFamily="34" charset="0"/>
              </a:rPr>
              <a:t>[7]	</a:t>
            </a:r>
            <a:r>
              <a:rPr lang="en-GB" sz="1050" dirty="0" err="1">
                <a:latin typeface="Arial" panose="020B0604020202020204" pitchFamily="34" charset="0"/>
                <a:cs typeface="Arial" panose="020B0604020202020204" pitchFamily="34" charset="0"/>
              </a:rPr>
              <a:t>EirGrid</a:t>
            </a:r>
            <a:r>
              <a:rPr lang="en-GB" sz="1050" dirty="0">
                <a:latin typeface="Arial" panose="020B0604020202020204" pitchFamily="34" charset="0"/>
                <a:cs typeface="Arial" panose="020B0604020202020204" pitchFamily="34" charset="0"/>
              </a:rPr>
              <a:t>, “Group-I-SEM Quick Guide to the Integrated Single Electricity Market The I-SEM Project Version 1,” Dublin, 2016. Accessed: Aug. 20, 2025. [Online]. Available: https://www.semcommittee.com</a:t>
            </a:r>
          </a:p>
          <a:p>
            <a:r>
              <a:rPr lang="en-GB" sz="1050" dirty="0">
                <a:latin typeface="Arial" panose="020B0604020202020204" pitchFamily="34" charset="0"/>
                <a:cs typeface="Arial" panose="020B0604020202020204" pitchFamily="34" charset="0"/>
              </a:rPr>
              <a:t>[8]	C. </a:t>
            </a:r>
            <a:r>
              <a:rPr lang="en-GB" sz="1050" dirty="0" err="1">
                <a:latin typeface="Arial" panose="020B0604020202020204" pitchFamily="34" charset="0"/>
                <a:cs typeface="Arial" panose="020B0604020202020204" pitchFamily="34" charset="0"/>
              </a:rPr>
              <a:t>Ahlfedt</a:t>
            </a:r>
            <a:r>
              <a:rPr lang="en-GB" sz="1050" dirty="0">
                <a:latin typeface="Arial" panose="020B0604020202020204" pitchFamily="34" charset="0"/>
                <a:cs typeface="Arial" panose="020B0604020202020204" pitchFamily="34" charset="0"/>
              </a:rPr>
              <a:t>, A. Hernandez, and B. Saenz, “ELECTRICITY PRICING AND SECTOR REFORM: ELECTRICITY PRICING AND SECTOR REFORM: Key Decisions to Consider for Electricity Sector Liberalisation,” Mar. 2025.</a:t>
            </a:r>
          </a:p>
          <a:p>
            <a:r>
              <a:rPr lang="en-GB" sz="1050" dirty="0">
                <a:latin typeface="Arial" panose="020B0604020202020204" pitchFamily="34" charset="0"/>
                <a:cs typeface="Arial" panose="020B0604020202020204" pitchFamily="34" charset="0"/>
              </a:rPr>
              <a:t>[9]	E. Engel, R. D. Fischer, and A. </a:t>
            </a:r>
            <a:r>
              <a:rPr lang="en-GB" sz="1050" dirty="0" err="1">
                <a:latin typeface="Arial" panose="020B0604020202020204" pitchFamily="34" charset="0"/>
                <a:cs typeface="Arial" panose="020B0604020202020204" pitchFamily="34" charset="0"/>
              </a:rPr>
              <a:t>Galetovic</a:t>
            </a:r>
            <a:r>
              <a:rPr lang="en-GB" sz="1050" dirty="0">
                <a:latin typeface="Arial" panose="020B0604020202020204" pitchFamily="34" charset="0"/>
                <a:cs typeface="Arial" panose="020B0604020202020204" pitchFamily="34" charset="0"/>
              </a:rPr>
              <a:t>, The Economics of Public-Private Partnerships: A Basic Guide. Cambridge University Press, 2014. </a:t>
            </a:r>
            <a:r>
              <a:rPr lang="en-GB" sz="1050" dirty="0" err="1">
                <a:latin typeface="Arial" panose="020B0604020202020204" pitchFamily="34" charset="0"/>
                <a:cs typeface="Arial" panose="020B0604020202020204" pitchFamily="34" charset="0"/>
              </a:rPr>
              <a:t>doi</a:t>
            </a:r>
            <a:r>
              <a:rPr lang="en-GB" sz="1050" dirty="0">
                <a:latin typeface="Arial" panose="020B0604020202020204" pitchFamily="34" charset="0"/>
                <a:cs typeface="Arial" panose="020B0604020202020204" pitchFamily="34" charset="0"/>
              </a:rPr>
              <a:t>: 10.1017/CBO9781139565615.</a:t>
            </a:r>
          </a:p>
          <a:p>
            <a:r>
              <a:rPr lang="en-GB" sz="1050" dirty="0">
                <a:latin typeface="Arial" panose="020B0604020202020204" pitchFamily="34" charset="0"/>
                <a:cs typeface="Arial" panose="020B0604020202020204" pitchFamily="34" charset="0"/>
              </a:rPr>
              <a:t>[10]	B. </a:t>
            </a:r>
            <a:r>
              <a:rPr lang="en-GB" sz="1050" dirty="0" err="1">
                <a:latin typeface="Arial" panose="020B0604020202020204" pitchFamily="34" charset="0"/>
                <a:cs typeface="Arial" panose="020B0604020202020204" pitchFamily="34" charset="0"/>
              </a:rPr>
              <a:t>Khonjelwayo</a:t>
            </a:r>
            <a:r>
              <a:rPr lang="en-GB" sz="1050" dirty="0">
                <a:latin typeface="Arial" panose="020B0604020202020204" pitchFamily="34" charset="0"/>
                <a:cs typeface="Arial" panose="020B0604020202020204" pitchFamily="34" charset="0"/>
              </a:rPr>
              <a:t> and T. </a:t>
            </a:r>
            <a:r>
              <a:rPr lang="en-GB" sz="1050" dirty="0" err="1">
                <a:latin typeface="Arial" panose="020B0604020202020204" pitchFamily="34" charset="0"/>
                <a:cs typeface="Arial" panose="020B0604020202020204" pitchFamily="34" charset="0"/>
              </a:rPr>
              <a:t>Nthakheni</a:t>
            </a:r>
            <a:r>
              <a:rPr lang="en-GB" sz="1050" dirty="0">
                <a:latin typeface="Arial" panose="020B0604020202020204" pitchFamily="34" charset="0"/>
                <a:cs typeface="Arial" panose="020B0604020202020204" pitchFamily="34" charset="0"/>
              </a:rPr>
              <a:t>, “Determining the causes of electricity losses and the role of management in curbing them: A case study of City of Tshwane Metropolitan Municipality, South Africa,” Journal of Energy in Southern Africa, vol. 32, no. 4, pp. 45–57, Nov. 2021, </a:t>
            </a:r>
            <a:r>
              <a:rPr lang="en-GB" sz="1050" dirty="0" err="1">
                <a:latin typeface="Arial" panose="020B0604020202020204" pitchFamily="34" charset="0"/>
                <a:cs typeface="Arial" panose="020B0604020202020204" pitchFamily="34" charset="0"/>
              </a:rPr>
              <a:t>doi</a:t>
            </a:r>
            <a:r>
              <a:rPr lang="en-GB" sz="1050" dirty="0">
                <a:latin typeface="Arial" panose="020B0604020202020204" pitchFamily="34" charset="0"/>
                <a:cs typeface="Arial" panose="020B0604020202020204" pitchFamily="34" charset="0"/>
              </a:rPr>
              <a:t>: 10.17159/2413-3051/2021/V32I4A8704.</a:t>
            </a:r>
          </a:p>
          <a:p>
            <a:r>
              <a:rPr lang="en-GB" sz="1050" dirty="0">
                <a:latin typeface="Arial" panose="020B0604020202020204" pitchFamily="34" charset="0"/>
                <a:cs typeface="Arial" panose="020B0604020202020204" pitchFamily="34" charset="0"/>
              </a:rPr>
              <a:t>[11]	Commission for Regulation of Utilities, “An </a:t>
            </a:r>
            <a:r>
              <a:rPr lang="en-GB" sz="1050" dirty="0" err="1">
                <a:latin typeface="Arial" panose="020B0604020202020204" pitchFamily="34" charset="0"/>
                <a:cs typeface="Arial" panose="020B0604020202020204" pitchFamily="34" charset="0"/>
              </a:rPr>
              <a:t>Coimisiún</a:t>
            </a:r>
            <a:r>
              <a:rPr lang="en-GB" sz="1050" dirty="0">
                <a:latin typeface="Arial" panose="020B0604020202020204" pitchFamily="34" charset="0"/>
                <a:cs typeface="Arial" panose="020B0604020202020204" pitchFamily="34" charset="0"/>
              </a:rPr>
              <a:t> um </a:t>
            </a:r>
            <a:r>
              <a:rPr lang="en-GB" sz="1050" dirty="0" err="1">
                <a:latin typeface="Arial" panose="020B0604020202020204" pitchFamily="34" charset="0"/>
                <a:cs typeface="Arial" panose="020B0604020202020204" pitchFamily="34" charset="0"/>
              </a:rPr>
              <a:t>Rialáil</a:t>
            </a:r>
            <a:r>
              <a:rPr lang="en-GB" sz="1050" dirty="0">
                <a:latin typeface="Arial" panose="020B0604020202020204" pitchFamily="34" charset="0"/>
                <a:cs typeface="Arial" panose="020B0604020202020204" pitchFamily="34" charset="0"/>
              </a:rPr>
              <a:t> </a:t>
            </a:r>
            <a:r>
              <a:rPr lang="en-GB" sz="1050" dirty="0" err="1">
                <a:latin typeface="Arial" panose="020B0604020202020204" pitchFamily="34" charset="0"/>
                <a:cs typeface="Arial" panose="020B0604020202020204" pitchFamily="34" charset="0"/>
              </a:rPr>
              <a:t>Fóntais</a:t>
            </a:r>
            <a:r>
              <a:rPr lang="en-GB" sz="1050" dirty="0">
                <a:latin typeface="Arial" panose="020B0604020202020204" pitchFamily="34" charset="0"/>
                <a:cs typeface="Arial" panose="020B0604020202020204" pitchFamily="34" charset="0"/>
              </a:rPr>
              <a:t> Commission for Regulation of Utilities Executive Summary,” Dublin, May 2025.</a:t>
            </a:r>
          </a:p>
          <a:p>
            <a:r>
              <a:rPr lang="en-GB" sz="1050" dirty="0">
                <a:latin typeface="Arial" panose="020B0604020202020204" pitchFamily="34" charset="0"/>
                <a:cs typeface="Arial" panose="020B0604020202020204" pitchFamily="34" charset="0"/>
              </a:rPr>
              <a:t>[12]	SEM Committee, “SEM arrangements (2007-2018) | The Single Electricity Market Committee,” SEM Committee website. Accessed: Aug. 21, 2025. [Online]. Available: https://www.semcommittee.com/sem-arrangements-2007-2018</a:t>
            </a:r>
          </a:p>
          <a:p>
            <a:r>
              <a:rPr lang="en-GB" sz="1050" dirty="0">
                <a:latin typeface="Arial" panose="020B0604020202020204" pitchFamily="34" charset="0"/>
                <a:cs typeface="Arial" panose="020B0604020202020204" pitchFamily="34" charset="0"/>
              </a:rPr>
              <a:t>[13]	National Treasury, Local Government: Municipal Finance Management Act 2003. Republic of South Africa, 2004.</a:t>
            </a:r>
          </a:p>
          <a:p>
            <a:r>
              <a:rPr lang="en-GB" sz="1050" dirty="0">
                <a:latin typeface="Arial" panose="020B0604020202020204" pitchFamily="34" charset="0"/>
                <a:cs typeface="Arial" panose="020B0604020202020204" pitchFamily="34" charset="0"/>
              </a:rPr>
              <a:t>[14]	Auditor General South Africa, “Consolidated General Report on Local Government Audit Outcomes 2022-2023,” Midrand, Aug. 2024.</a:t>
            </a:r>
          </a:p>
          <a:p>
            <a:r>
              <a:rPr lang="en-GB" sz="1050" dirty="0">
                <a:latin typeface="Arial" panose="020B0604020202020204" pitchFamily="34" charset="0"/>
                <a:cs typeface="Arial" panose="020B0604020202020204" pitchFamily="34" charset="0"/>
              </a:rPr>
              <a:t>[15]	“Financial management | 2022-23 Consolidated report on local government audit outcomes | AGSA.” Accessed: Sep. 14, 2025. [Online]. Available: https://mfma-2023.agsareports.co.za/pages/financial-management</a:t>
            </a:r>
          </a:p>
          <a:p>
            <a:r>
              <a:rPr lang="en-GB" sz="1050" dirty="0">
                <a:latin typeface="Arial" panose="020B0604020202020204" pitchFamily="34" charset="0"/>
                <a:cs typeface="Arial" panose="020B0604020202020204" pitchFamily="34" charset="0"/>
              </a:rPr>
              <a:t> </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962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0D4F1-0769-2BA7-C0B0-94ABC5D5F40A}"/>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A643088C-593D-E87D-717A-A97157C440ED}"/>
              </a:ext>
            </a:extLst>
          </p:cNvPr>
          <p:cNvPicPr>
            <a:picLocks noChangeAspect="1"/>
          </p:cNvPicPr>
          <p:nvPr/>
        </p:nvPicPr>
        <p:blipFill>
          <a:blip r:embed="rId3"/>
          <a:srcRect b="11164"/>
          <a:stretch>
            <a:fillRect/>
          </a:stretch>
        </p:blipFill>
        <p:spPr>
          <a:xfrm>
            <a:off x="0" y="791313"/>
            <a:ext cx="9144000" cy="6092372"/>
          </a:xfrm>
          <a:prstGeom prst="rect">
            <a:avLst/>
          </a:prstGeom>
        </p:spPr>
      </p:pic>
      <p:pic>
        <p:nvPicPr>
          <p:cNvPr id="7" name="Picture 6">
            <a:extLst>
              <a:ext uri="{FF2B5EF4-FFF2-40B4-BE49-F238E27FC236}">
                <a16:creationId xmlns:a16="http://schemas.microsoft.com/office/drawing/2014/main" id="{F2801A03-563D-237A-B4D4-D948D99B59C3}"/>
              </a:ext>
            </a:extLst>
          </p:cNvPr>
          <p:cNvPicPr>
            <a:picLocks noChangeAspect="1"/>
          </p:cNvPicPr>
          <p:nvPr/>
        </p:nvPicPr>
        <p:blipFill>
          <a:blip r:embed="rId4"/>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E10DD1EF-2E5A-3823-1A12-526ECC3FFD7C}"/>
              </a:ext>
            </a:extLst>
          </p:cNvPr>
          <p:cNvSpPr txBox="1"/>
          <p:nvPr/>
        </p:nvSpPr>
        <p:spPr>
          <a:xfrm>
            <a:off x="565244" y="144982"/>
            <a:ext cx="8013512" cy="646331"/>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The role of municipalities in a liberalised electricity sector: challenges and opportunities in South Africa’s wholesale electricity market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9014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34B49-1FE2-912F-4CB1-59A4B694644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3C00940-FAD9-8C35-B45D-5CB70F624FF7}"/>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CCBB5398-A3A4-1623-4031-82371E5B705C}"/>
              </a:ext>
            </a:extLst>
          </p:cNvPr>
          <p:cNvSpPr txBox="1"/>
          <p:nvPr/>
        </p:nvSpPr>
        <p:spPr>
          <a:xfrm>
            <a:off x="200528" y="3855106"/>
            <a:ext cx="369189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Why Conduct Market Reforms?</a:t>
            </a:r>
          </a:p>
        </p:txBody>
      </p:sp>
      <p:pic>
        <p:nvPicPr>
          <p:cNvPr id="4" name="Picture 3">
            <a:extLst>
              <a:ext uri="{FF2B5EF4-FFF2-40B4-BE49-F238E27FC236}">
                <a16:creationId xmlns:a16="http://schemas.microsoft.com/office/drawing/2014/main" id="{2612372B-CFEB-E03A-9C1A-F46722EBD7B5}"/>
              </a:ext>
            </a:extLst>
          </p:cNvPr>
          <p:cNvPicPr>
            <a:picLocks noChangeAspect="1"/>
          </p:cNvPicPr>
          <p:nvPr/>
        </p:nvPicPr>
        <p:blipFill>
          <a:blip r:embed="rId4"/>
          <a:stretch>
            <a:fillRect/>
          </a:stretch>
        </p:blipFill>
        <p:spPr>
          <a:xfrm>
            <a:off x="66034" y="0"/>
            <a:ext cx="4990398" cy="3255455"/>
          </a:xfrm>
          <a:prstGeom prst="rect">
            <a:avLst/>
          </a:prstGeom>
        </p:spPr>
      </p:pic>
      <p:sp>
        <p:nvSpPr>
          <p:cNvPr id="5" name="TextBox 4">
            <a:extLst>
              <a:ext uri="{FF2B5EF4-FFF2-40B4-BE49-F238E27FC236}">
                <a16:creationId xmlns:a16="http://schemas.microsoft.com/office/drawing/2014/main" id="{AAB29134-1BC4-EDA9-E8A9-F3EA6C7DFC9A}"/>
              </a:ext>
            </a:extLst>
          </p:cNvPr>
          <p:cNvSpPr txBox="1"/>
          <p:nvPr/>
        </p:nvSpPr>
        <p:spPr>
          <a:xfrm>
            <a:off x="838758" y="2965227"/>
            <a:ext cx="2815772" cy="261610"/>
          </a:xfrm>
          <a:prstGeom prst="rect">
            <a:avLst/>
          </a:prstGeom>
          <a:noFill/>
        </p:spPr>
        <p:txBody>
          <a:bodyPr wrap="square" rtlCol="0">
            <a:spAutoFit/>
          </a:bodyPr>
          <a:lstStyle/>
          <a:p>
            <a:r>
              <a:rPr lang="en-ZA" sz="1050" dirty="0"/>
              <a:t>Source: </a:t>
            </a:r>
            <a:r>
              <a:rPr lang="en-ZA" sz="1050" dirty="0" err="1"/>
              <a:t>PowerOptimal</a:t>
            </a:r>
            <a:r>
              <a:rPr lang="en-ZA" sz="1050" dirty="0"/>
              <a:t> – the Future of Energy</a:t>
            </a:r>
          </a:p>
        </p:txBody>
      </p:sp>
      <p:pic>
        <p:nvPicPr>
          <p:cNvPr id="6" name="Picture 5">
            <a:extLst>
              <a:ext uri="{FF2B5EF4-FFF2-40B4-BE49-F238E27FC236}">
                <a16:creationId xmlns:a16="http://schemas.microsoft.com/office/drawing/2014/main" id="{D3C1FCDD-18AC-D0DC-797D-E7AE8AC451D9}"/>
              </a:ext>
            </a:extLst>
          </p:cNvPr>
          <p:cNvPicPr>
            <a:picLocks noChangeAspect="1"/>
          </p:cNvPicPr>
          <p:nvPr/>
        </p:nvPicPr>
        <p:blipFill>
          <a:blip r:embed="rId5"/>
          <a:srcRect b="29202"/>
          <a:stretch>
            <a:fillRect/>
          </a:stretch>
        </p:blipFill>
        <p:spPr>
          <a:xfrm>
            <a:off x="6508374" y="476392"/>
            <a:ext cx="2635626" cy="4865629"/>
          </a:xfrm>
          <a:prstGeom prst="rect">
            <a:avLst/>
          </a:prstGeom>
        </p:spPr>
      </p:pic>
      <p:pic>
        <p:nvPicPr>
          <p:cNvPr id="8" name="Picture 7">
            <a:extLst>
              <a:ext uri="{FF2B5EF4-FFF2-40B4-BE49-F238E27FC236}">
                <a16:creationId xmlns:a16="http://schemas.microsoft.com/office/drawing/2014/main" id="{40DA4D8F-0154-E0D9-E393-AF4C7C01D255}"/>
              </a:ext>
            </a:extLst>
          </p:cNvPr>
          <p:cNvPicPr>
            <a:picLocks noChangeAspect="1"/>
          </p:cNvPicPr>
          <p:nvPr/>
        </p:nvPicPr>
        <p:blipFill>
          <a:blip r:embed="rId5"/>
          <a:srcRect t="70002"/>
          <a:stretch>
            <a:fillRect/>
          </a:stretch>
        </p:blipFill>
        <p:spPr>
          <a:xfrm>
            <a:off x="3683559" y="3277079"/>
            <a:ext cx="2635626" cy="2064942"/>
          </a:xfrm>
          <a:prstGeom prst="rect">
            <a:avLst/>
          </a:prstGeom>
        </p:spPr>
      </p:pic>
      <p:sp>
        <p:nvSpPr>
          <p:cNvPr id="9" name="TextBox 8">
            <a:extLst>
              <a:ext uri="{FF2B5EF4-FFF2-40B4-BE49-F238E27FC236}">
                <a16:creationId xmlns:a16="http://schemas.microsoft.com/office/drawing/2014/main" id="{9343F8A9-0BF6-FBC9-B433-11E52CA3F9D6}"/>
              </a:ext>
            </a:extLst>
          </p:cNvPr>
          <p:cNvSpPr txBox="1"/>
          <p:nvPr/>
        </p:nvSpPr>
        <p:spPr>
          <a:xfrm>
            <a:off x="6508374" y="69642"/>
            <a:ext cx="2815772" cy="415498"/>
          </a:xfrm>
          <a:prstGeom prst="rect">
            <a:avLst/>
          </a:prstGeom>
          <a:noFill/>
        </p:spPr>
        <p:txBody>
          <a:bodyPr wrap="square" rtlCol="0">
            <a:spAutoFit/>
          </a:bodyPr>
          <a:lstStyle/>
          <a:p>
            <a:r>
              <a:rPr lang="en-ZA" sz="1050" dirty="0"/>
              <a:t>Source: Adrian Frith - </a:t>
            </a:r>
            <a:r>
              <a:rPr lang="en-GB" sz="1050" dirty="0"/>
              <a:t>Map of electrification from 1996 to 2011</a:t>
            </a:r>
            <a:endParaRPr lang="en-ZA" sz="1050" dirty="0"/>
          </a:p>
        </p:txBody>
      </p:sp>
    </p:spTree>
    <p:extLst>
      <p:ext uri="{BB962C8B-B14F-4D97-AF65-F5344CB8AC3E}">
        <p14:creationId xmlns:p14="http://schemas.microsoft.com/office/powerpoint/2010/main" val="1734623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6435C-7F4B-FC67-0934-7110810C89E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FF454B5-1A89-4873-BF8E-12B504728EB3}"/>
              </a:ext>
            </a:extLst>
          </p:cNvPr>
          <p:cNvPicPr>
            <a:picLocks noChangeAspect="1"/>
          </p:cNvPicPr>
          <p:nvPr/>
        </p:nvPicPr>
        <p:blipFill>
          <a:blip r:embed="rId3"/>
          <a:srcRect t="7539" b="7539"/>
          <a:stretch/>
        </p:blipFill>
        <p:spPr>
          <a:xfrm>
            <a:off x="-902" y="5342021"/>
            <a:ext cx="9156900" cy="1541664"/>
          </a:xfrm>
          <a:prstGeom prst="rect">
            <a:avLst/>
          </a:prstGeom>
        </p:spPr>
      </p:pic>
      <p:pic>
        <p:nvPicPr>
          <p:cNvPr id="5" name="Picture 4">
            <a:extLst>
              <a:ext uri="{FF2B5EF4-FFF2-40B4-BE49-F238E27FC236}">
                <a16:creationId xmlns:a16="http://schemas.microsoft.com/office/drawing/2014/main" id="{624DCAD8-8087-7055-61FB-5C7888EAADE7}"/>
              </a:ext>
            </a:extLst>
          </p:cNvPr>
          <p:cNvPicPr>
            <a:picLocks noChangeAspect="1"/>
          </p:cNvPicPr>
          <p:nvPr/>
        </p:nvPicPr>
        <p:blipFill>
          <a:blip r:embed="rId4"/>
          <a:stretch>
            <a:fillRect/>
          </a:stretch>
        </p:blipFill>
        <p:spPr>
          <a:xfrm>
            <a:off x="-902" y="-45786"/>
            <a:ext cx="3757096" cy="2289970"/>
          </a:xfrm>
          <a:prstGeom prst="rect">
            <a:avLst/>
          </a:prstGeom>
        </p:spPr>
      </p:pic>
      <p:pic>
        <p:nvPicPr>
          <p:cNvPr id="8" name="Picture 7">
            <a:extLst>
              <a:ext uri="{FF2B5EF4-FFF2-40B4-BE49-F238E27FC236}">
                <a16:creationId xmlns:a16="http://schemas.microsoft.com/office/drawing/2014/main" id="{148F0558-765D-8841-012E-31E31E78592C}"/>
              </a:ext>
            </a:extLst>
          </p:cNvPr>
          <p:cNvPicPr>
            <a:picLocks noChangeAspect="1"/>
          </p:cNvPicPr>
          <p:nvPr/>
        </p:nvPicPr>
        <p:blipFill>
          <a:blip r:embed="rId5"/>
          <a:stretch>
            <a:fillRect/>
          </a:stretch>
        </p:blipFill>
        <p:spPr>
          <a:xfrm>
            <a:off x="3756193" y="-45786"/>
            <a:ext cx="5387807" cy="5387807"/>
          </a:xfrm>
          <a:prstGeom prst="rect">
            <a:avLst/>
          </a:prstGeom>
        </p:spPr>
      </p:pic>
      <p:pic>
        <p:nvPicPr>
          <p:cNvPr id="3" name="Picture 2">
            <a:extLst>
              <a:ext uri="{FF2B5EF4-FFF2-40B4-BE49-F238E27FC236}">
                <a16:creationId xmlns:a16="http://schemas.microsoft.com/office/drawing/2014/main" id="{F237C235-3E7C-FB94-7AFB-6AAD1CBD3A99}"/>
              </a:ext>
            </a:extLst>
          </p:cNvPr>
          <p:cNvPicPr>
            <a:picLocks noChangeAspect="1"/>
          </p:cNvPicPr>
          <p:nvPr/>
        </p:nvPicPr>
        <p:blipFill>
          <a:blip r:embed="rId6">
            <a:extLst>
              <a:ext uri="{28A0092B-C50C-407E-A947-70E740481C1C}">
                <a14:useLocalDpi xmlns:a14="http://schemas.microsoft.com/office/drawing/2010/main" val="0"/>
              </a:ext>
            </a:extLst>
          </a:blip>
          <a:srcRect l="23988" t="25391" r="22881" b="7674"/>
          <a:stretch>
            <a:fillRect/>
          </a:stretch>
        </p:blipFill>
        <p:spPr bwMode="auto">
          <a:xfrm>
            <a:off x="-902" y="2264229"/>
            <a:ext cx="4345600" cy="3077792"/>
          </a:xfrm>
          <a:prstGeom prst="rect">
            <a:avLst/>
          </a:prstGeom>
          <a:noFill/>
          <a:ln>
            <a:noFill/>
          </a:ln>
        </p:spPr>
      </p:pic>
      <p:sp>
        <p:nvSpPr>
          <p:cNvPr id="2" name="TextBox 1">
            <a:extLst>
              <a:ext uri="{FF2B5EF4-FFF2-40B4-BE49-F238E27FC236}">
                <a16:creationId xmlns:a16="http://schemas.microsoft.com/office/drawing/2014/main" id="{8936C980-EBF2-F3CE-F465-37A190A28993}"/>
              </a:ext>
            </a:extLst>
          </p:cNvPr>
          <p:cNvSpPr txBox="1"/>
          <p:nvPr/>
        </p:nvSpPr>
        <p:spPr>
          <a:xfrm>
            <a:off x="3979364" y="450483"/>
            <a:ext cx="369189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What is an Electricity Market?</a:t>
            </a:r>
          </a:p>
        </p:txBody>
      </p:sp>
      <p:sp>
        <p:nvSpPr>
          <p:cNvPr id="9" name="TextBox 8">
            <a:extLst>
              <a:ext uri="{FF2B5EF4-FFF2-40B4-BE49-F238E27FC236}">
                <a16:creationId xmlns:a16="http://schemas.microsoft.com/office/drawing/2014/main" id="{B1B218F6-F887-8E94-B49C-BFE059ED4D28}"/>
              </a:ext>
            </a:extLst>
          </p:cNvPr>
          <p:cNvSpPr txBox="1"/>
          <p:nvPr/>
        </p:nvSpPr>
        <p:spPr>
          <a:xfrm>
            <a:off x="4220586" y="5100456"/>
            <a:ext cx="2815772" cy="261610"/>
          </a:xfrm>
          <a:prstGeom prst="rect">
            <a:avLst/>
          </a:prstGeom>
          <a:noFill/>
        </p:spPr>
        <p:txBody>
          <a:bodyPr wrap="square" rtlCol="0">
            <a:spAutoFit/>
          </a:bodyPr>
          <a:lstStyle/>
          <a:p>
            <a:r>
              <a:rPr lang="en-ZA" sz="1050" dirty="0"/>
              <a:t>Source: </a:t>
            </a:r>
            <a:r>
              <a:rPr lang="en-ZA" sz="1050" dirty="0" err="1"/>
              <a:t>EpexSpot</a:t>
            </a:r>
            <a:r>
              <a:rPr lang="en-ZA" sz="1050" dirty="0"/>
              <a:t> site</a:t>
            </a:r>
          </a:p>
        </p:txBody>
      </p:sp>
    </p:spTree>
    <p:extLst>
      <p:ext uri="{BB962C8B-B14F-4D97-AF65-F5344CB8AC3E}">
        <p14:creationId xmlns:p14="http://schemas.microsoft.com/office/powerpoint/2010/main" val="2163149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DB854-4CB7-327D-0B61-42D8D60DA41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E759399-09B0-4D88-B35B-3A0D7997C908}"/>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79806DF0-5FF6-F646-F66D-EEFA364DA7E5}"/>
              </a:ext>
            </a:extLst>
          </p:cNvPr>
          <p:cNvSpPr txBox="1"/>
          <p:nvPr/>
        </p:nvSpPr>
        <p:spPr>
          <a:xfrm>
            <a:off x="452570" y="468148"/>
            <a:ext cx="4888863"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Transition Path to a Liberalized Market</a:t>
            </a:r>
          </a:p>
        </p:txBody>
      </p:sp>
      <p:pic>
        <p:nvPicPr>
          <p:cNvPr id="1026" name="Picture 2">
            <a:extLst>
              <a:ext uri="{FF2B5EF4-FFF2-40B4-BE49-F238E27FC236}">
                <a16:creationId xmlns:a16="http://schemas.microsoft.com/office/drawing/2014/main" id="{55A67B99-5F55-D3AD-83B9-156E978E2D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25"/>
          <a:stretch>
            <a:fillRect/>
          </a:stretch>
        </p:blipFill>
        <p:spPr bwMode="auto">
          <a:xfrm>
            <a:off x="183995" y="1009332"/>
            <a:ext cx="8776010" cy="416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866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089A6-B17B-3E03-2181-D37077B53BA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11663FD-6A26-D407-0C85-8E455A764846}"/>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8F1F94C9-1D74-BB29-6345-5CACE4DF64E5}"/>
              </a:ext>
            </a:extLst>
          </p:cNvPr>
          <p:cNvSpPr txBox="1"/>
          <p:nvPr/>
        </p:nvSpPr>
        <p:spPr>
          <a:xfrm>
            <a:off x="452570" y="468148"/>
            <a:ext cx="605974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South African Wholesale Electricity Market (SAWEM)</a:t>
            </a:r>
          </a:p>
        </p:txBody>
      </p:sp>
      <p:pic>
        <p:nvPicPr>
          <p:cNvPr id="3" name="Picture 2">
            <a:extLst>
              <a:ext uri="{FF2B5EF4-FFF2-40B4-BE49-F238E27FC236}">
                <a16:creationId xmlns:a16="http://schemas.microsoft.com/office/drawing/2014/main" id="{C4EB37CB-EB22-FBBF-E703-2A18402920CA}"/>
              </a:ext>
            </a:extLst>
          </p:cNvPr>
          <p:cNvPicPr>
            <a:picLocks noChangeAspect="1"/>
          </p:cNvPicPr>
          <p:nvPr/>
        </p:nvPicPr>
        <p:blipFill>
          <a:blip r:embed="rId4"/>
          <a:stretch>
            <a:fillRect/>
          </a:stretch>
        </p:blipFill>
        <p:spPr>
          <a:xfrm>
            <a:off x="1067422" y="837480"/>
            <a:ext cx="7624007" cy="4385500"/>
          </a:xfrm>
          <a:prstGeom prst="rect">
            <a:avLst/>
          </a:prstGeom>
        </p:spPr>
      </p:pic>
      <p:sp>
        <p:nvSpPr>
          <p:cNvPr id="4" name="TextBox 3">
            <a:extLst>
              <a:ext uri="{FF2B5EF4-FFF2-40B4-BE49-F238E27FC236}">
                <a16:creationId xmlns:a16="http://schemas.microsoft.com/office/drawing/2014/main" id="{58A5DD19-6A58-BCBD-5D6E-E2044D04CA70}"/>
              </a:ext>
            </a:extLst>
          </p:cNvPr>
          <p:cNvSpPr txBox="1"/>
          <p:nvPr/>
        </p:nvSpPr>
        <p:spPr>
          <a:xfrm>
            <a:off x="5506269" y="5125516"/>
            <a:ext cx="3185160" cy="253916"/>
          </a:xfrm>
          <a:prstGeom prst="rect">
            <a:avLst/>
          </a:prstGeom>
          <a:noFill/>
        </p:spPr>
        <p:txBody>
          <a:bodyPr wrap="square" rtlCol="0">
            <a:spAutoFit/>
          </a:bodyPr>
          <a:lstStyle/>
          <a:p>
            <a:r>
              <a:rPr lang="en-ZA" sz="1050" dirty="0"/>
              <a:t>Source: NTCSA – South African Market Specification V1</a:t>
            </a:r>
          </a:p>
        </p:txBody>
      </p:sp>
    </p:spTree>
    <p:extLst>
      <p:ext uri="{BB962C8B-B14F-4D97-AF65-F5344CB8AC3E}">
        <p14:creationId xmlns:p14="http://schemas.microsoft.com/office/powerpoint/2010/main" val="3524504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0F590-C857-A9DF-4C9A-B4E44C7A435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24E24B6-035E-CA3D-653B-C1165336F587}"/>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ED9727AD-EE43-11D0-E329-90D15AAADA5C}"/>
              </a:ext>
            </a:extLst>
          </p:cNvPr>
          <p:cNvSpPr txBox="1"/>
          <p:nvPr/>
        </p:nvSpPr>
        <p:spPr>
          <a:xfrm>
            <a:off x="452570" y="468148"/>
            <a:ext cx="605974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Electricity Trading Mechanisms</a:t>
            </a:r>
          </a:p>
        </p:txBody>
      </p:sp>
      <p:pic>
        <p:nvPicPr>
          <p:cNvPr id="3" name="Picture 2">
            <a:extLst>
              <a:ext uri="{FF2B5EF4-FFF2-40B4-BE49-F238E27FC236}">
                <a16:creationId xmlns:a16="http://schemas.microsoft.com/office/drawing/2014/main" id="{EF9CB960-BAF8-30E2-3764-B3C533FF0C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84" y="2083030"/>
            <a:ext cx="8825898" cy="3194295"/>
          </a:xfrm>
          <a:prstGeom prst="rect">
            <a:avLst/>
          </a:prstGeom>
          <a:noFill/>
          <a:ln>
            <a:noFill/>
          </a:ln>
        </p:spPr>
      </p:pic>
      <p:pic>
        <p:nvPicPr>
          <p:cNvPr id="6" name="Picture 5">
            <a:extLst>
              <a:ext uri="{FF2B5EF4-FFF2-40B4-BE49-F238E27FC236}">
                <a16:creationId xmlns:a16="http://schemas.microsoft.com/office/drawing/2014/main" id="{824A0738-E092-B803-8B5C-0C21B1C1988D}"/>
              </a:ext>
            </a:extLst>
          </p:cNvPr>
          <p:cNvPicPr>
            <a:picLocks noChangeAspect="1"/>
          </p:cNvPicPr>
          <p:nvPr/>
        </p:nvPicPr>
        <p:blipFill>
          <a:blip r:embed="rId5"/>
          <a:stretch>
            <a:fillRect/>
          </a:stretch>
        </p:blipFill>
        <p:spPr>
          <a:xfrm>
            <a:off x="6446296" y="1549"/>
            <a:ext cx="2697704" cy="2273299"/>
          </a:xfrm>
          <a:prstGeom prst="rect">
            <a:avLst/>
          </a:prstGeom>
        </p:spPr>
      </p:pic>
      <p:cxnSp>
        <p:nvCxnSpPr>
          <p:cNvPr id="10" name="Straight Connector 9">
            <a:extLst>
              <a:ext uri="{FF2B5EF4-FFF2-40B4-BE49-F238E27FC236}">
                <a16:creationId xmlns:a16="http://schemas.microsoft.com/office/drawing/2014/main" id="{D4BD3BD8-122A-2FAD-3EC8-6F75E98D9F16}"/>
              </a:ext>
            </a:extLst>
          </p:cNvPr>
          <p:cNvCxnSpPr/>
          <p:nvPr/>
        </p:nvCxnSpPr>
        <p:spPr>
          <a:xfrm flipH="1">
            <a:off x="4772722" y="3473604"/>
            <a:ext cx="2564780"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9C116F9-D63F-7D01-52D2-F383FE369344}"/>
              </a:ext>
            </a:extLst>
          </p:cNvPr>
          <p:cNvCxnSpPr>
            <a:cxnSpLocks/>
          </p:cNvCxnSpPr>
          <p:nvPr/>
        </p:nvCxnSpPr>
        <p:spPr>
          <a:xfrm>
            <a:off x="7337502" y="3473604"/>
            <a:ext cx="0" cy="136602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BEB8955-C5E9-F8B0-3E3D-62EA4C7A9CEE}"/>
              </a:ext>
            </a:extLst>
          </p:cNvPr>
          <p:cNvSpPr txBox="1"/>
          <p:nvPr/>
        </p:nvSpPr>
        <p:spPr>
          <a:xfrm>
            <a:off x="452570" y="924079"/>
            <a:ext cx="605974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Day-Ahead Market</a:t>
            </a:r>
          </a:p>
          <a:p>
            <a:pPr marL="285750" indent="-285750">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Intra-Day Market</a:t>
            </a:r>
          </a:p>
          <a:p>
            <a:pPr marL="285750" indent="-285750">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Balancing Responsibility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Bilateral Contracts</a:t>
            </a:r>
          </a:p>
        </p:txBody>
      </p:sp>
      <p:sp>
        <p:nvSpPr>
          <p:cNvPr id="15" name="Arrow: Right 14">
            <a:extLst>
              <a:ext uri="{FF2B5EF4-FFF2-40B4-BE49-F238E27FC236}">
                <a16:creationId xmlns:a16="http://schemas.microsoft.com/office/drawing/2014/main" id="{8FBD6AD7-9BAB-94BD-8F6C-FD36BEDC2C18}"/>
              </a:ext>
            </a:extLst>
          </p:cNvPr>
          <p:cNvSpPr/>
          <p:nvPr/>
        </p:nvSpPr>
        <p:spPr>
          <a:xfrm rot="10800000">
            <a:off x="8519532" y="3077735"/>
            <a:ext cx="289931" cy="156118"/>
          </a:xfrm>
          <a:prstGeom prst="rightArrow">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Arrow: Right 15">
            <a:extLst>
              <a:ext uri="{FF2B5EF4-FFF2-40B4-BE49-F238E27FC236}">
                <a16:creationId xmlns:a16="http://schemas.microsoft.com/office/drawing/2014/main" id="{E06315C7-ACAB-222E-0435-DDF7D84F5097}"/>
              </a:ext>
            </a:extLst>
          </p:cNvPr>
          <p:cNvSpPr/>
          <p:nvPr/>
        </p:nvSpPr>
        <p:spPr>
          <a:xfrm rot="10800000">
            <a:off x="8229601" y="3916717"/>
            <a:ext cx="289931" cy="1561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TextBox 16">
            <a:extLst>
              <a:ext uri="{FF2B5EF4-FFF2-40B4-BE49-F238E27FC236}">
                <a16:creationId xmlns:a16="http://schemas.microsoft.com/office/drawing/2014/main" id="{DE32D174-A1E3-1C3F-7BB8-763764F78851}"/>
              </a:ext>
            </a:extLst>
          </p:cNvPr>
          <p:cNvSpPr txBox="1"/>
          <p:nvPr/>
        </p:nvSpPr>
        <p:spPr>
          <a:xfrm>
            <a:off x="8229601" y="4016385"/>
            <a:ext cx="1137424" cy="307777"/>
          </a:xfrm>
          <a:prstGeom prst="rect">
            <a:avLst/>
          </a:prstGeom>
          <a:noFill/>
        </p:spPr>
        <p:txBody>
          <a:bodyPr wrap="square" rtlCol="0">
            <a:spAutoFit/>
          </a:bodyPr>
          <a:lstStyle/>
          <a:p>
            <a:r>
              <a:rPr lang="en-ZA" sz="1400" b="1" dirty="0"/>
              <a:t>Offers</a:t>
            </a:r>
          </a:p>
        </p:txBody>
      </p:sp>
      <p:sp>
        <p:nvSpPr>
          <p:cNvPr id="18" name="TextBox 17">
            <a:extLst>
              <a:ext uri="{FF2B5EF4-FFF2-40B4-BE49-F238E27FC236}">
                <a16:creationId xmlns:a16="http://schemas.microsoft.com/office/drawing/2014/main" id="{DF5792C3-E50E-7A71-FACE-1E686E5BA4CA}"/>
              </a:ext>
            </a:extLst>
          </p:cNvPr>
          <p:cNvSpPr txBox="1"/>
          <p:nvPr/>
        </p:nvSpPr>
        <p:spPr>
          <a:xfrm>
            <a:off x="8296507" y="3195988"/>
            <a:ext cx="1137424" cy="307777"/>
          </a:xfrm>
          <a:prstGeom prst="rect">
            <a:avLst/>
          </a:prstGeom>
          <a:noFill/>
        </p:spPr>
        <p:txBody>
          <a:bodyPr wrap="square" rtlCol="0">
            <a:spAutoFit/>
          </a:bodyPr>
          <a:lstStyle/>
          <a:p>
            <a:r>
              <a:rPr lang="en-ZA" sz="1400" b="1" dirty="0"/>
              <a:t>Bids</a:t>
            </a:r>
          </a:p>
        </p:txBody>
      </p:sp>
    </p:spTree>
    <p:extLst>
      <p:ext uri="{BB962C8B-B14F-4D97-AF65-F5344CB8AC3E}">
        <p14:creationId xmlns:p14="http://schemas.microsoft.com/office/powerpoint/2010/main" val="1941048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9735F-C01B-FCA3-06D9-69A1FDAA6B5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C8914C9-A767-3BCD-3C9F-CFCF8CE21E6A}"/>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0C4D2167-79B8-1D93-0B4E-2829E752B765}"/>
              </a:ext>
            </a:extLst>
          </p:cNvPr>
          <p:cNvSpPr txBox="1"/>
          <p:nvPr/>
        </p:nvSpPr>
        <p:spPr>
          <a:xfrm>
            <a:off x="452570" y="468148"/>
            <a:ext cx="605974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Electricity Trading Mechanisms</a:t>
            </a:r>
          </a:p>
        </p:txBody>
      </p:sp>
      <p:sp>
        <p:nvSpPr>
          <p:cNvPr id="14" name="TextBox 13">
            <a:extLst>
              <a:ext uri="{FF2B5EF4-FFF2-40B4-BE49-F238E27FC236}">
                <a16:creationId xmlns:a16="http://schemas.microsoft.com/office/drawing/2014/main" id="{F2409907-85C6-4666-9FED-1EDC0B1EA9C5}"/>
              </a:ext>
            </a:extLst>
          </p:cNvPr>
          <p:cNvSpPr txBox="1"/>
          <p:nvPr/>
        </p:nvSpPr>
        <p:spPr>
          <a:xfrm>
            <a:off x="452570" y="924079"/>
            <a:ext cx="6059742"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Day-Ahead Market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Intra-Day Market</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Balancing Responsibility </a:t>
            </a:r>
          </a:p>
          <a:p>
            <a:pPr marL="285750" indent="-285750">
              <a:buFont typeface="Arial" panose="020B0604020202020204" pitchFamily="34" charset="0"/>
              <a:buChar char="•"/>
            </a:pPr>
            <a:r>
              <a:rPr lang="en-US" sz="1600" dirty="0">
                <a:solidFill>
                  <a:srgbClr val="FF0000"/>
                </a:solidFill>
                <a:latin typeface="Arial" panose="020B0604020202020204" pitchFamily="34" charset="0"/>
                <a:cs typeface="Arial" panose="020B0604020202020204" pitchFamily="34" charset="0"/>
              </a:rPr>
              <a:t>Bilateral Contracts</a:t>
            </a:r>
          </a:p>
        </p:txBody>
      </p:sp>
      <p:pic>
        <p:nvPicPr>
          <p:cNvPr id="4" name="Picture 3">
            <a:extLst>
              <a:ext uri="{FF2B5EF4-FFF2-40B4-BE49-F238E27FC236}">
                <a16:creationId xmlns:a16="http://schemas.microsoft.com/office/drawing/2014/main" id="{769760FF-69B2-5BAD-01DC-046A5F565C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6857" y="1388102"/>
            <a:ext cx="7257143" cy="3953919"/>
          </a:xfrm>
          <a:prstGeom prst="rect">
            <a:avLst/>
          </a:prstGeom>
          <a:noFill/>
        </p:spPr>
      </p:pic>
      <p:sp>
        <p:nvSpPr>
          <p:cNvPr id="5" name="Oval 4">
            <a:extLst>
              <a:ext uri="{FF2B5EF4-FFF2-40B4-BE49-F238E27FC236}">
                <a16:creationId xmlns:a16="http://schemas.microsoft.com/office/drawing/2014/main" id="{EF9B4991-390C-C84F-81BC-DEC525810316}"/>
              </a:ext>
            </a:extLst>
          </p:cNvPr>
          <p:cNvSpPr/>
          <p:nvPr/>
        </p:nvSpPr>
        <p:spPr>
          <a:xfrm>
            <a:off x="4818743" y="1149918"/>
            <a:ext cx="2307771" cy="1843315"/>
          </a:xfrm>
          <a:prstGeom prst="ellipse">
            <a:avLst/>
          </a:prstGeom>
          <a:noFill/>
          <a:ln w="57150">
            <a:solidFill>
              <a:schemeClr val="tx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Tree>
    <p:extLst>
      <p:ext uri="{BB962C8B-B14F-4D97-AF65-F5344CB8AC3E}">
        <p14:creationId xmlns:p14="http://schemas.microsoft.com/office/powerpoint/2010/main" val="266144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B238D-D6B1-F568-4FA3-EC44DDCEB6C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1C61A3E-C745-E3D0-DCB0-1B2558C77FA0}"/>
              </a:ext>
            </a:extLst>
          </p:cNvPr>
          <p:cNvPicPr>
            <a:picLocks noChangeAspect="1"/>
          </p:cNvPicPr>
          <p:nvPr/>
        </p:nvPicPr>
        <p:blipFill>
          <a:blip r:embed="rId3"/>
          <a:srcRect t="7539" b="7539"/>
          <a:stretch/>
        </p:blipFill>
        <p:spPr>
          <a:xfrm>
            <a:off x="-902" y="5342021"/>
            <a:ext cx="9156900" cy="1541664"/>
          </a:xfrm>
          <a:prstGeom prst="rect">
            <a:avLst/>
          </a:prstGeom>
        </p:spPr>
      </p:pic>
      <p:sp>
        <p:nvSpPr>
          <p:cNvPr id="2" name="TextBox 1">
            <a:extLst>
              <a:ext uri="{FF2B5EF4-FFF2-40B4-BE49-F238E27FC236}">
                <a16:creationId xmlns:a16="http://schemas.microsoft.com/office/drawing/2014/main" id="{BC3229F0-8F5A-969B-EAEC-8EBE1FD99F67}"/>
              </a:ext>
            </a:extLst>
          </p:cNvPr>
          <p:cNvSpPr txBox="1"/>
          <p:nvPr/>
        </p:nvSpPr>
        <p:spPr>
          <a:xfrm>
            <a:off x="452570" y="468148"/>
            <a:ext cx="6059742"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South African Wholesale Electricity Market (SAWEM)</a:t>
            </a:r>
          </a:p>
        </p:txBody>
      </p:sp>
      <p:pic>
        <p:nvPicPr>
          <p:cNvPr id="4" name="Picture 3">
            <a:extLst>
              <a:ext uri="{FF2B5EF4-FFF2-40B4-BE49-F238E27FC236}">
                <a16:creationId xmlns:a16="http://schemas.microsoft.com/office/drawing/2014/main" id="{8BED80D3-860D-84D6-248C-BA42F023E6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903" y="1115229"/>
            <a:ext cx="7248194" cy="3949043"/>
          </a:xfrm>
          <a:prstGeom prst="rect">
            <a:avLst/>
          </a:prstGeom>
          <a:noFill/>
        </p:spPr>
      </p:pic>
      <p:sp>
        <p:nvSpPr>
          <p:cNvPr id="3" name="Oval 2">
            <a:extLst>
              <a:ext uri="{FF2B5EF4-FFF2-40B4-BE49-F238E27FC236}">
                <a16:creationId xmlns:a16="http://schemas.microsoft.com/office/drawing/2014/main" id="{BF8DD2E1-E930-00CB-8256-2CF328B36DAC}"/>
              </a:ext>
            </a:extLst>
          </p:cNvPr>
          <p:cNvSpPr/>
          <p:nvPr/>
        </p:nvSpPr>
        <p:spPr>
          <a:xfrm>
            <a:off x="711200" y="4151086"/>
            <a:ext cx="6981371" cy="1088571"/>
          </a:xfrm>
          <a:prstGeom prst="ellipse">
            <a:avLst/>
          </a:prstGeom>
          <a:noFill/>
          <a:ln w="57150">
            <a:solidFill>
              <a:schemeClr val="tx2"/>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ZA"/>
          </a:p>
        </p:txBody>
      </p:sp>
    </p:spTree>
    <p:extLst>
      <p:ext uri="{BB962C8B-B14F-4D97-AF65-F5344CB8AC3E}">
        <p14:creationId xmlns:p14="http://schemas.microsoft.com/office/powerpoint/2010/main" val="1571043221"/>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0B5395"/>
      </a:dk2>
      <a:lt2>
        <a:srgbClr val="DBEFF9"/>
      </a:lt2>
      <a:accent1>
        <a:srgbClr val="0F6FC6"/>
      </a:accent1>
      <a:accent2>
        <a:srgbClr val="009DD9"/>
      </a:accent2>
      <a:accent3>
        <a:srgbClr val="617F98"/>
      </a:accent3>
      <a:accent4>
        <a:srgbClr val="32803E"/>
      </a:accent4>
      <a:accent5>
        <a:srgbClr val="7CCA62"/>
      </a:accent5>
      <a:accent6>
        <a:srgbClr val="A5C249"/>
      </a:accent6>
      <a:hlink>
        <a:srgbClr val="F49100"/>
      </a:hlink>
      <a:folHlink>
        <a:srgbClr val="85DFD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cd347a1-3f35-4331-895e-b3aa13c5e28d" xsi:nil="true"/>
    <lcf76f155ced4ddcb4097134ff3c332f xmlns="2cbf3bcb-b53f-40ae-9a8b-f89a0694648c">
      <Terms xmlns="http://schemas.microsoft.com/office/infopath/2007/PartnerControls"/>
    </lcf76f155ced4ddcb4097134ff3c332f>
    <Abstract xmlns="2cbf3bcb-b53f-40ae-9a8b-f89a0694648c" xsi:nil="true"/>
    <Mod_Date xmlns="2cbf3bcb-b53f-40ae-9a8b-f89a0694648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D3C01EA6103E4BB4FEB260320EBAAE" ma:contentTypeVersion="22" ma:contentTypeDescription="Create a new document." ma:contentTypeScope="" ma:versionID="2d04da9521956bc1246da926e021bd7f">
  <xsd:schema xmlns:xsd="http://www.w3.org/2001/XMLSchema" xmlns:xs="http://www.w3.org/2001/XMLSchema" xmlns:p="http://schemas.microsoft.com/office/2006/metadata/properties" xmlns:ns2="6cd347a1-3f35-4331-895e-b3aa13c5e28d" xmlns:ns3="6ec8e17d-ae70-4a68-a6f2-db4d9035aa92" xmlns:ns4="2cbf3bcb-b53f-40ae-9a8b-f89a0694648c" targetNamespace="http://schemas.microsoft.com/office/2006/metadata/properties" ma:root="true" ma:fieldsID="03d0e3cff2ad997b6f519691ab8ca6ea" ns2:_="" ns3:_="" ns4:_="">
    <xsd:import namespace="6cd347a1-3f35-4331-895e-b3aa13c5e28d"/>
    <xsd:import namespace="6ec8e17d-ae70-4a68-a6f2-db4d9035aa92"/>
    <xsd:import namespace="2cbf3bcb-b53f-40ae-9a8b-f89a0694648c"/>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GenerationTime" minOccurs="0"/>
                <xsd:element ref="ns4:MediaServiceEventHashCode" minOccurs="0"/>
                <xsd:element ref="ns4:Abstract" minOccurs="0"/>
                <xsd:element ref="ns4:MediaServiceAutoKeyPoints" minOccurs="0"/>
                <xsd:element ref="ns4:MediaServiceKeyPoints" minOccurs="0"/>
                <xsd:element ref="ns4:Mod_Date"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347a1-3f35-4331-895e-b3aa13c5e28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TaxCatchAll" ma:index="30" nillable="true" ma:displayName="Taxonomy Catch All Column" ma:hidden="true" ma:list="{0f7441ef-5d94-4a2c-b8e1-678058322392}" ma:internalName="TaxCatchAll" ma:showField="CatchAllData" ma:web="6cd347a1-3f35-4331-895e-b3aa13c5e28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ec8e17d-ae70-4a68-a6f2-db4d9035aa92" elementFormDefault="qualified">
    <xsd:import namespace="http://schemas.microsoft.com/office/2006/documentManagement/types"/>
    <xsd:import namespace="http://schemas.microsoft.com/office/infopath/2007/PartnerControls"/>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cbf3bcb-b53f-40ae-9a8b-f89a0694648c"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AutoTags" ma:index="17" nillable="true" ma:displayName="MediaServiceAutoTags" ma:description="" ma:internalName="MediaServiceAutoTags" ma:readOnly="true">
      <xsd:simpleType>
        <xsd:restriction base="dms:Text"/>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Abstract" ma:index="23" nillable="true" ma:displayName="Abstract" ma:internalName="Abstract">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od_Date" ma:index="26" nillable="true" ma:displayName="Mod_Date" ma:format="DateOnly" ma:internalName="Mod_Date">
      <xsd:simpleType>
        <xsd:restriction base="dms:DateTime"/>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061e04e7-c77c-48ab-b938-b71603a576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0916D763-064C-4618-8043-9E4E87EBFB5A}">
  <ds:schemaRefs>
    <ds:schemaRef ds:uri="http://purl.org/dc/terms/"/>
    <ds:schemaRef ds:uri="http://www.w3.org/XML/1998/namespace"/>
    <ds:schemaRef ds:uri="37d8844c-ff5b-43e3-8fec-7994842ebfd0"/>
    <ds:schemaRef ds:uri="http://purl.org/dc/elements/1.1/"/>
    <ds:schemaRef ds:uri="http://purl.org/dc/dcmitype/"/>
    <ds:schemaRef ds:uri="6cde2299-3364-40fc-b9f6-5b9255eb3d2f"/>
    <ds:schemaRef ds:uri="698df1fc-26a0-44db-a761-62061e10cccb"/>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01ec9f51-fe12-46fb-8633-e07eb81dc82a"/>
  </ds:schemaRefs>
</ds:datastoreItem>
</file>

<file path=customXml/itemProps2.xml><?xml version="1.0" encoding="utf-8"?>
<ds:datastoreItem xmlns:ds="http://schemas.openxmlformats.org/officeDocument/2006/customXml" ds:itemID="{4EE08C80-CAFE-4256-B7DD-731DE05B3ABA}">
  <ds:schemaRefs>
    <ds:schemaRef ds:uri="http://schemas.microsoft.com/sharepoint/v3/contenttype/forms"/>
  </ds:schemaRefs>
</ds:datastoreItem>
</file>

<file path=customXml/itemProps3.xml><?xml version="1.0" encoding="utf-8"?>
<ds:datastoreItem xmlns:ds="http://schemas.openxmlformats.org/officeDocument/2006/customXml" ds:itemID="{EED50E35-442A-4702-90B2-A1BD984ED4FE}"/>
</file>

<file path=customXml/itemProps4.xml><?xml version="1.0" encoding="utf-8"?>
<ds:datastoreItem xmlns:ds="http://schemas.openxmlformats.org/officeDocument/2006/customXml" ds:itemID="{9450CA2B-0590-45FF-AA42-71E28DB03AAA}"/>
</file>

<file path=docProps/app.xml><?xml version="1.0" encoding="utf-8"?>
<Properties xmlns="http://schemas.openxmlformats.org/officeDocument/2006/extended-properties" xmlns:vt="http://schemas.openxmlformats.org/officeDocument/2006/docPropsVTypes">
  <Template>Office Theme</Template>
  <TotalTime>14840</TotalTime>
  <Words>3314</Words>
  <Application>Microsoft Office PowerPoint</Application>
  <PresentationFormat>On-screen Show (4:3)</PresentationFormat>
  <Paragraphs>147</Paragraphs>
  <Slides>18</Slides>
  <Notes>18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Georgia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Lené Wandrey</dc:creator>
  <cp:lastModifiedBy>Mmaphuthi Nkwana</cp:lastModifiedBy>
  <cp:revision>83</cp:revision>
  <dcterms:created xsi:type="dcterms:W3CDTF">2018-11-08T10:23:44Z</dcterms:created>
  <dcterms:modified xsi:type="dcterms:W3CDTF">2025-10-07T09:49:12Z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0x0101009ED3C01EA6103E4BB4FEB260320EBAAE</vt:lpwstr>
  </property>
  <property fmtid="{D5CDD505-2E9C-101B-9397-08002B2CF9AE}" pid="3" name="MediaServiceImageTags">
    <vt:lpwstr/>
  </property>
</Properties>
</file>