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3"/>
  </p:notesMasterIdLst>
  <p:sldIdLst>
    <p:sldId id="2577" r:id="rId5"/>
    <p:sldId id="2585" r:id="rId6"/>
    <p:sldId id="2579" r:id="rId7"/>
    <p:sldId id="2589" r:id="rId8"/>
    <p:sldId id="2598" r:id="rId9"/>
    <p:sldId id="2580" r:id="rId10"/>
    <p:sldId id="2587" r:id="rId11"/>
    <p:sldId id="2588" r:id="rId12"/>
    <p:sldId id="2593" r:id="rId13"/>
    <p:sldId id="2581" r:id="rId14"/>
    <p:sldId id="2583" r:id="rId15"/>
    <p:sldId id="2594" r:id="rId16"/>
    <p:sldId id="2586" r:id="rId17"/>
    <p:sldId id="2595" r:id="rId18"/>
    <p:sldId id="2591" r:id="rId19"/>
    <p:sldId id="2596" r:id="rId20"/>
    <p:sldId id="2599" r:id="rId21"/>
    <p:sldId id="257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9A3B"/>
    <a:srgbClr val="D2B42A"/>
    <a:srgbClr val="FF99CC"/>
    <a:srgbClr val="F2F2F2"/>
    <a:srgbClr val="13313A"/>
    <a:srgbClr val="D3CDBD"/>
    <a:srgbClr val="627F98"/>
    <a:srgbClr val="414042"/>
    <a:srgbClr val="273892"/>
    <a:srgbClr val="006B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410"/>
    <p:restoredTop sz="95033" autoAdjust="0"/>
  </p:normalViewPr>
  <p:slideViewPr>
    <p:cSldViewPr snapToGrid="0" snapToObjects="1">
      <p:cViewPr varScale="1">
        <p:scale>
          <a:sx n="82" d="100"/>
          <a:sy n="82" d="100"/>
        </p:scale>
        <p:origin x="1162" y="72"/>
      </p:cViewPr>
      <p:guideLst>
        <p:guide orient="horz" pos="2160"/>
        <p:guide pos="1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479751-FD93-49A1-A83B-1CDF524F8585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851465-67B6-471C-846B-CF4D358B5A9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ZA" sz="1600" dirty="0">
              <a:latin typeface="Arial" panose="020B0604020202020204" pitchFamily="34" charset="0"/>
              <a:cs typeface="Arial" panose="020B0604020202020204" pitchFamily="34" charset="0"/>
            </a:rPr>
            <a:t>This Project is Implemented as Part of the VVISDP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297BED-810F-4645-BD35-75CAC9D6C958}" type="parTrans" cxnId="{441D9D85-BA4F-4AF9-A53D-6E889E81050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1694F7-CDB0-45BD-BE77-E092DD7073C2}" type="sibTrans" cxnId="{441D9D85-BA4F-4AF9-A53D-6E889E81050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4FF360-FF2D-44D3-B8A7-E71AD6C11285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en-ZA" sz="1600" dirty="0">
              <a:latin typeface="Arial" panose="020B0604020202020204" pitchFamily="34" charset="0"/>
              <a:cs typeface="Arial" panose="020B0604020202020204" pitchFamily="34" charset="0"/>
            </a:rPr>
            <a:t>The VVISD is a programme implemented by the implemented by the Department of  Science and Innovation (DSI) to help municipalities pilot technology and innovations that could assist in improving basic service delivery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36D497-CAF5-45E2-B161-67A5C7725741}" type="parTrans" cxnId="{6FE525C4-05DD-41E5-9801-4494FB114D51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51302E-F2D0-4B37-B7B4-1BA5258F64F0}" type="sibTrans" cxnId="{6FE525C4-05DD-41E5-9801-4494FB114D51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CFCAB2-378A-4FEB-BA18-9901138046E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ZA" sz="1600" dirty="0">
              <a:latin typeface="Arial" panose="020B0604020202020204" pitchFamily="34" charset="0"/>
              <a:cs typeface="Arial" panose="020B0604020202020204" pitchFamily="34" charset="0"/>
            </a:rPr>
            <a:t>The City has signed an MOU with the department of Science and Innovation. 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BD2876-7118-4D45-9996-379B29B95615}" type="parTrans" cxnId="{428467BC-F83A-4D46-AA3F-03DDF6EB77E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4BEA32-62EA-4752-9E67-8B17498357E8}" type="sibTrans" cxnId="{428467BC-F83A-4D46-AA3F-03DDF6EB77E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023F7C-58D3-4DDA-9FD5-D1C462945EEF}" type="pres">
      <dgm:prSet presAssocID="{D5479751-FD93-49A1-A83B-1CDF524F8585}" presName="root" presStyleCnt="0">
        <dgm:presLayoutVars>
          <dgm:dir/>
          <dgm:resizeHandles val="exact"/>
        </dgm:presLayoutVars>
      </dgm:prSet>
      <dgm:spPr/>
    </dgm:pt>
    <dgm:pt modelId="{03FDFBC6-EB94-4F36-A101-B46454B43BC5}" type="pres">
      <dgm:prSet presAssocID="{3F851465-67B6-471C-846B-CF4D358B5A9E}" presName="compNode" presStyleCnt="0"/>
      <dgm:spPr/>
    </dgm:pt>
    <dgm:pt modelId="{B451653B-35FB-487B-A73C-DCA1C747118B}" type="pres">
      <dgm:prSet presAssocID="{3F851465-67B6-471C-846B-CF4D358B5A9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53CC4BB7-96B9-4086-BF84-AE88F35621B8}" type="pres">
      <dgm:prSet presAssocID="{3F851465-67B6-471C-846B-CF4D358B5A9E}" presName="spaceRect" presStyleCnt="0"/>
      <dgm:spPr/>
    </dgm:pt>
    <dgm:pt modelId="{A34565AA-B397-4CD3-8306-14EDB63A3C4F}" type="pres">
      <dgm:prSet presAssocID="{3F851465-67B6-471C-846B-CF4D358B5A9E}" presName="textRect" presStyleLbl="revTx" presStyleIdx="0" presStyleCnt="3">
        <dgm:presLayoutVars>
          <dgm:chMax val="1"/>
          <dgm:chPref val="1"/>
        </dgm:presLayoutVars>
      </dgm:prSet>
      <dgm:spPr/>
    </dgm:pt>
    <dgm:pt modelId="{6003D656-8575-4C62-B375-42A89A6D2A2C}" type="pres">
      <dgm:prSet presAssocID="{731694F7-CDB0-45BD-BE77-E092DD7073C2}" presName="sibTrans" presStyleCnt="0"/>
      <dgm:spPr/>
    </dgm:pt>
    <dgm:pt modelId="{60CC4A45-8F20-4DA4-9D2A-E3C900E21705}" type="pres">
      <dgm:prSet presAssocID="{054FF360-FF2D-44D3-B8A7-E71AD6C11285}" presName="compNode" presStyleCnt="0"/>
      <dgm:spPr/>
    </dgm:pt>
    <dgm:pt modelId="{98730FC6-82E1-4B30-B8AA-AC1ED79F47A5}" type="pres">
      <dgm:prSet presAssocID="{054FF360-FF2D-44D3-B8A7-E71AD6C1128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7F807E65-4DCD-4E0F-8519-638C78BF1DC4}" type="pres">
      <dgm:prSet presAssocID="{054FF360-FF2D-44D3-B8A7-E71AD6C11285}" presName="spaceRect" presStyleCnt="0"/>
      <dgm:spPr/>
    </dgm:pt>
    <dgm:pt modelId="{D6E2782E-7986-4A44-BD81-9BC902C3EE8E}" type="pres">
      <dgm:prSet presAssocID="{054FF360-FF2D-44D3-B8A7-E71AD6C11285}" presName="textRect" presStyleLbl="revTx" presStyleIdx="1" presStyleCnt="3" custScaleX="165434">
        <dgm:presLayoutVars>
          <dgm:chMax val="1"/>
          <dgm:chPref val="1"/>
        </dgm:presLayoutVars>
      </dgm:prSet>
      <dgm:spPr/>
    </dgm:pt>
    <dgm:pt modelId="{6BA61CAD-A67B-4928-B263-98107BD0A355}" type="pres">
      <dgm:prSet presAssocID="{1451302E-F2D0-4B37-B7B4-1BA5258F64F0}" presName="sibTrans" presStyleCnt="0"/>
      <dgm:spPr/>
    </dgm:pt>
    <dgm:pt modelId="{9382A2A2-636F-4D51-851B-94C64DD92B6E}" type="pres">
      <dgm:prSet presAssocID="{B9CFCAB2-378A-4FEB-BA18-9901138046E5}" presName="compNode" presStyleCnt="0"/>
      <dgm:spPr/>
    </dgm:pt>
    <dgm:pt modelId="{8C41DAAC-F250-4A41-A5EB-986A6CBB3A97}" type="pres">
      <dgm:prSet presAssocID="{B9CFCAB2-378A-4FEB-BA18-9901138046E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1823D126-767E-46E8-A83F-1D5443F2BC24}" type="pres">
      <dgm:prSet presAssocID="{B9CFCAB2-378A-4FEB-BA18-9901138046E5}" presName="spaceRect" presStyleCnt="0"/>
      <dgm:spPr/>
    </dgm:pt>
    <dgm:pt modelId="{55BEE157-4DAE-43A9-A5C2-F523870735D5}" type="pres">
      <dgm:prSet presAssocID="{B9CFCAB2-378A-4FEB-BA18-9901138046E5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BC92ED25-41E2-4D9F-81A6-E984D97E436C}" type="presOf" srcId="{054FF360-FF2D-44D3-B8A7-E71AD6C11285}" destId="{D6E2782E-7986-4A44-BD81-9BC902C3EE8E}" srcOrd="0" destOrd="0" presId="urn:microsoft.com/office/officeart/2018/2/layout/IconLabelList"/>
    <dgm:cxn modelId="{559E5F2E-B6B4-44F5-81F6-F79280B76211}" type="presOf" srcId="{3F851465-67B6-471C-846B-CF4D358B5A9E}" destId="{A34565AA-B397-4CD3-8306-14EDB63A3C4F}" srcOrd="0" destOrd="0" presId="urn:microsoft.com/office/officeart/2018/2/layout/IconLabelList"/>
    <dgm:cxn modelId="{584B064A-4D3E-47CB-8248-98C80D80EA54}" type="presOf" srcId="{B9CFCAB2-378A-4FEB-BA18-9901138046E5}" destId="{55BEE157-4DAE-43A9-A5C2-F523870735D5}" srcOrd="0" destOrd="0" presId="urn:microsoft.com/office/officeart/2018/2/layout/IconLabelList"/>
    <dgm:cxn modelId="{441D9D85-BA4F-4AF9-A53D-6E889E810505}" srcId="{D5479751-FD93-49A1-A83B-1CDF524F8585}" destId="{3F851465-67B6-471C-846B-CF4D358B5A9E}" srcOrd="0" destOrd="0" parTransId="{B6297BED-810F-4645-BD35-75CAC9D6C958}" sibTransId="{731694F7-CDB0-45BD-BE77-E092DD7073C2}"/>
    <dgm:cxn modelId="{43DEAA9F-CF00-4CEC-BD5E-94EBDCDEB500}" type="presOf" srcId="{D5479751-FD93-49A1-A83B-1CDF524F8585}" destId="{BF023F7C-58D3-4DDA-9FD5-D1C462945EEF}" srcOrd="0" destOrd="0" presId="urn:microsoft.com/office/officeart/2018/2/layout/IconLabelList"/>
    <dgm:cxn modelId="{428467BC-F83A-4D46-AA3F-03DDF6EB77E8}" srcId="{D5479751-FD93-49A1-A83B-1CDF524F8585}" destId="{B9CFCAB2-378A-4FEB-BA18-9901138046E5}" srcOrd="2" destOrd="0" parTransId="{2DBD2876-7118-4D45-9996-379B29B95615}" sibTransId="{6F4BEA32-62EA-4752-9E67-8B17498357E8}"/>
    <dgm:cxn modelId="{6FE525C4-05DD-41E5-9801-4494FB114D51}" srcId="{D5479751-FD93-49A1-A83B-1CDF524F8585}" destId="{054FF360-FF2D-44D3-B8A7-E71AD6C11285}" srcOrd="1" destOrd="0" parTransId="{6336D497-CAF5-45E2-B161-67A5C7725741}" sibTransId="{1451302E-F2D0-4B37-B7B4-1BA5258F64F0}"/>
    <dgm:cxn modelId="{0CB0E264-56ED-4DD5-BB8D-09B05EF411A0}" type="presParOf" srcId="{BF023F7C-58D3-4DDA-9FD5-D1C462945EEF}" destId="{03FDFBC6-EB94-4F36-A101-B46454B43BC5}" srcOrd="0" destOrd="0" presId="urn:microsoft.com/office/officeart/2018/2/layout/IconLabelList"/>
    <dgm:cxn modelId="{1CE03E0B-BA46-4834-ADBA-C361C69F5333}" type="presParOf" srcId="{03FDFBC6-EB94-4F36-A101-B46454B43BC5}" destId="{B451653B-35FB-487B-A73C-DCA1C747118B}" srcOrd="0" destOrd="0" presId="urn:microsoft.com/office/officeart/2018/2/layout/IconLabelList"/>
    <dgm:cxn modelId="{931B0394-DA94-4D90-9B27-09854C5E829A}" type="presParOf" srcId="{03FDFBC6-EB94-4F36-A101-B46454B43BC5}" destId="{53CC4BB7-96B9-4086-BF84-AE88F35621B8}" srcOrd="1" destOrd="0" presId="urn:microsoft.com/office/officeart/2018/2/layout/IconLabelList"/>
    <dgm:cxn modelId="{AD81BF2C-27CD-47D3-965A-F80688D44E6E}" type="presParOf" srcId="{03FDFBC6-EB94-4F36-A101-B46454B43BC5}" destId="{A34565AA-B397-4CD3-8306-14EDB63A3C4F}" srcOrd="2" destOrd="0" presId="urn:microsoft.com/office/officeart/2018/2/layout/IconLabelList"/>
    <dgm:cxn modelId="{F7B3B812-0150-4B34-BE0E-795E583A731B}" type="presParOf" srcId="{BF023F7C-58D3-4DDA-9FD5-D1C462945EEF}" destId="{6003D656-8575-4C62-B375-42A89A6D2A2C}" srcOrd="1" destOrd="0" presId="urn:microsoft.com/office/officeart/2018/2/layout/IconLabelList"/>
    <dgm:cxn modelId="{A5B8D034-F1F2-4F6A-810A-8EE5B4EC57B8}" type="presParOf" srcId="{BF023F7C-58D3-4DDA-9FD5-D1C462945EEF}" destId="{60CC4A45-8F20-4DA4-9D2A-E3C900E21705}" srcOrd="2" destOrd="0" presId="urn:microsoft.com/office/officeart/2018/2/layout/IconLabelList"/>
    <dgm:cxn modelId="{4E54F51B-5FC5-444E-8609-6F62BAF19596}" type="presParOf" srcId="{60CC4A45-8F20-4DA4-9D2A-E3C900E21705}" destId="{98730FC6-82E1-4B30-B8AA-AC1ED79F47A5}" srcOrd="0" destOrd="0" presId="urn:microsoft.com/office/officeart/2018/2/layout/IconLabelList"/>
    <dgm:cxn modelId="{C4169052-681A-4BF9-8A9D-872BD7F88657}" type="presParOf" srcId="{60CC4A45-8F20-4DA4-9D2A-E3C900E21705}" destId="{7F807E65-4DCD-4E0F-8519-638C78BF1DC4}" srcOrd="1" destOrd="0" presId="urn:microsoft.com/office/officeart/2018/2/layout/IconLabelList"/>
    <dgm:cxn modelId="{87546774-4A5E-4B3C-A28C-928716D11994}" type="presParOf" srcId="{60CC4A45-8F20-4DA4-9D2A-E3C900E21705}" destId="{D6E2782E-7986-4A44-BD81-9BC902C3EE8E}" srcOrd="2" destOrd="0" presId="urn:microsoft.com/office/officeart/2018/2/layout/IconLabelList"/>
    <dgm:cxn modelId="{DF82BD8D-CAFE-476B-AE26-0D014B0881E1}" type="presParOf" srcId="{BF023F7C-58D3-4DDA-9FD5-D1C462945EEF}" destId="{6BA61CAD-A67B-4928-B263-98107BD0A355}" srcOrd="3" destOrd="0" presId="urn:microsoft.com/office/officeart/2018/2/layout/IconLabelList"/>
    <dgm:cxn modelId="{A5A44383-CCD0-4E66-AA7A-A4EF95C0A9FE}" type="presParOf" srcId="{BF023F7C-58D3-4DDA-9FD5-D1C462945EEF}" destId="{9382A2A2-636F-4D51-851B-94C64DD92B6E}" srcOrd="4" destOrd="0" presId="urn:microsoft.com/office/officeart/2018/2/layout/IconLabelList"/>
    <dgm:cxn modelId="{5E3CC294-F96A-4F6A-8E83-6B7D3693CCE2}" type="presParOf" srcId="{9382A2A2-636F-4D51-851B-94C64DD92B6E}" destId="{8C41DAAC-F250-4A41-A5EB-986A6CBB3A97}" srcOrd="0" destOrd="0" presId="urn:microsoft.com/office/officeart/2018/2/layout/IconLabelList"/>
    <dgm:cxn modelId="{43FBC0E5-792A-41AC-884F-682E6F2C92E8}" type="presParOf" srcId="{9382A2A2-636F-4D51-851B-94C64DD92B6E}" destId="{1823D126-767E-46E8-A83F-1D5443F2BC24}" srcOrd="1" destOrd="0" presId="urn:microsoft.com/office/officeart/2018/2/layout/IconLabelList"/>
    <dgm:cxn modelId="{C9E3B233-FA10-4867-AF12-BE2685022C99}" type="presParOf" srcId="{9382A2A2-636F-4D51-851B-94C64DD92B6E}" destId="{55BEE157-4DAE-43A9-A5C2-F523870735D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51653B-35FB-487B-A73C-DCA1C747118B}">
      <dsp:nvSpPr>
        <dsp:cNvPr id="0" name=""/>
        <dsp:cNvSpPr/>
      </dsp:nvSpPr>
      <dsp:spPr>
        <a:xfrm>
          <a:off x="426107" y="1182394"/>
          <a:ext cx="693720" cy="6937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4565AA-B397-4CD3-8306-14EDB63A3C4F}">
      <dsp:nvSpPr>
        <dsp:cNvPr id="0" name=""/>
        <dsp:cNvSpPr/>
      </dsp:nvSpPr>
      <dsp:spPr>
        <a:xfrm>
          <a:off x="2166" y="2131212"/>
          <a:ext cx="1541601" cy="751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kern="1200" dirty="0">
              <a:latin typeface="Arial" panose="020B0604020202020204" pitchFamily="34" charset="0"/>
              <a:cs typeface="Arial" panose="020B0604020202020204" pitchFamily="34" charset="0"/>
            </a:rPr>
            <a:t>This Project is Implemented as Part of the VVISDP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66" y="2131212"/>
        <a:ext cx="1541601" cy="751440"/>
      </dsp:txXfrm>
    </dsp:sp>
    <dsp:sp modelId="{98730FC6-82E1-4B30-B8AA-AC1ED79F47A5}">
      <dsp:nvSpPr>
        <dsp:cNvPr id="0" name=""/>
        <dsp:cNvSpPr/>
      </dsp:nvSpPr>
      <dsp:spPr>
        <a:xfrm>
          <a:off x="2741854" y="1182394"/>
          <a:ext cx="693720" cy="6937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E2782E-7986-4A44-BD81-9BC902C3EE8E}">
      <dsp:nvSpPr>
        <dsp:cNvPr id="0" name=""/>
        <dsp:cNvSpPr/>
      </dsp:nvSpPr>
      <dsp:spPr>
        <a:xfrm>
          <a:off x="1813548" y="2131212"/>
          <a:ext cx="2550333" cy="751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kern="1200" dirty="0">
              <a:latin typeface="Arial" panose="020B0604020202020204" pitchFamily="34" charset="0"/>
              <a:cs typeface="Arial" panose="020B0604020202020204" pitchFamily="34" charset="0"/>
            </a:rPr>
            <a:t>The VVISD is a programme implemented by the implemented by the Department of  Science and Innovation (DSI) to help municipalities pilot technology and innovations that could assist in improving basic service delivery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13548" y="2131212"/>
        <a:ext cx="2550333" cy="751440"/>
      </dsp:txXfrm>
    </dsp:sp>
    <dsp:sp modelId="{8C41DAAC-F250-4A41-A5EB-986A6CBB3A97}">
      <dsp:nvSpPr>
        <dsp:cNvPr id="0" name=""/>
        <dsp:cNvSpPr/>
      </dsp:nvSpPr>
      <dsp:spPr>
        <a:xfrm>
          <a:off x="5057602" y="1182394"/>
          <a:ext cx="693720" cy="6937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BEE157-4DAE-43A9-A5C2-F523870735D5}">
      <dsp:nvSpPr>
        <dsp:cNvPr id="0" name=""/>
        <dsp:cNvSpPr/>
      </dsp:nvSpPr>
      <dsp:spPr>
        <a:xfrm>
          <a:off x="4633661" y="2131212"/>
          <a:ext cx="1541601" cy="751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kern="1200" dirty="0">
              <a:latin typeface="Arial" panose="020B0604020202020204" pitchFamily="34" charset="0"/>
              <a:cs typeface="Arial" panose="020B0604020202020204" pitchFamily="34" charset="0"/>
            </a:rPr>
            <a:t>The City has signed an MOU with the department of Science and Innovation. 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33661" y="2131212"/>
        <a:ext cx="1541601" cy="751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C4A4E-9DE3-AC4D-8010-A3F550F6B9C0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437B8B-25A7-9F4D-8A9E-A0167EBBF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42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37B8B-25A7-9F4D-8A9E-A0167EBBF1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7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55F38-BA28-AF40-031A-96365BFB2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CD0CE9-06FA-5FDA-5DAD-E90DB5C365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A74FA4-5162-2901-4E20-8AB773F92E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3A96F-268D-2614-75F0-51EB527991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37B8B-25A7-9F4D-8A9E-A0167EBBF1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25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37B8B-25A7-9F4D-8A9E-A0167EBBF1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9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00139-BFFC-8778-0176-3693B2F8D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772411-4FCA-0589-A108-C78465E9AB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EF2BF4-99DC-ECA4-ABED-95E3692B13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A9EA8A-F7E2-0F0B-15B3-818244293C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37B8B-25A7-9F4D-8A9E-A0167EBBF1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275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877C9-78EF-5975-D38A-CBCD385CE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D716AF-9C2E-EC27-407F-A8BA098A69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75ACB6-1FBA-6691-7A9A-0DDF560CBE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B18D4-DECC-9A17-E6CC-9D90E06589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37B8B-25A7-9F4D-8A9E-A0167EBBF1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08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37B8B-25A7-9F4D-8A9E-A0167EBBF1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694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002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096D7D6-4D7C-DE40-8305-982231895FD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CE9E7A-BAA2-8444-BAA8-E828F1CB9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25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096D7D6-4D7C-DE40-8305-982231895FD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CE9E7A-BAA2-8444-BAA8-E828F1CB9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23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096D7D6-4D7C-DE40-8305-982231895FD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CE9E7A-BAA2-8444-BAA8-E828F1CB9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16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096D7D6-4D7C-DE40-8305-982231895FD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CE9E7A-BAA2-8444-BAA8-E828F1CB9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45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096D7D6-4D7C-DE40-8305-982231895FD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CE9E7A-BAA2-8444-BAA8-E828F1CB9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4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096D7D6-4D7C-DE40-8305-982231895FD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CE9E7A-BAA2-8444-BAA8-E828F1CB9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74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096D7D6-4D7C-DE40-8305-982231895FD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CE9E7A-BAA2-8444-BAA8-E828F1CB9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09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75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D6824EB-5FD1-E448-ACE7-86F5B85E80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5" b="145"/>
          <a:stretch/>
        </p:blipFill>
        <p:spPr>
          <a:xfrm>
            <a:off x="0" y="2861"/>
            <a:ext cx="9144000" cy="68551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652B66-0535-6140-AC7C-8A70F5C05CFC}"/>
              </a:ext>
            </a:extLst>
          </p:cNvPr>
          <p:cNvSpPr/>
          <p:nvPr/>
        </p:nvSpPr>
        <p:spPr>
          <a:xfrm>
            <a:off x="0" y="2321783"/>
            <a:ext cx="9144000" cy="1005873"/>
          </a:xfrm>
          <a:prstGeom prst="rect">
            <a:avLst/>
          </a:prstGeom>
          <a:solidFill>
            <a:schemeClr val="bg1">
              <a:alpha val="7647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369423-4749-FA40-9148-41BAAD5B3B73}"/>
              </a:ext>
            </a:extLst>
          </p:cNvPr>
          <p:cNvSpPr/>
          <p:nvPr/>
        </p:nvSpPr>
        <p:spPr>
          <a:xfrm>
            <a:off x="520064" y="2455387"/>
            <a:ext cx="81038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2100" b="1" dirty="0">
                <a:solidFill>
                  <a:srgbClr val="1331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Reflections on Co-Designing a Solar Public Lighting Pilot in Marikana Informal Settlement, Cape Town</a:t>
            </a:r>
            <a:endParaRPr lang="en-ZA" alt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2E626A-4E65-DE4C-BE69-16CBB2D97DA0}"/>
              </a:ext>
            </a:extLst>
          </p:cNvPr>
          <p:cNvSpPr txBox="1"/>
          <p:nvPr/>
        </p:nvSpPr>
        <p:spPr>
          <a:xfrm>
            <a:off x="1217929" y="4869382"/>
            <a:ext cx="6708140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ZA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 Thandeka Tshabalala</a:t>
            </a:r>
          </a:p>
          <a:p>
            <a:pPr algn="ctr">
              <a:lnSpc>
                <a:spcPct val="150000"/>
              </a:lnSpc>
            </a:pPr>
            <a:r>
              <a:rPr lang="en-ZA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Professional Officer</a:t>
            </a:r>
          </a:p>
          <a:p>
            <a:pPr algn="ctr">
              <a:lnSpc>
                <a:spcPct val="150000"/>
              </a:lnSpc>
            </a:pPr>
            <a:r>
              <a:rPr lang="en-ZA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Cape Town, Sustainable Energy Markets Department</a:t>
            </a:r>
          </a:p>
        </p:txBody>
      </p:sp>
    </p:spTree>
    <p:extLst>
      <p:ext uri="{BB962C8B-B14F-4D97-AF65-F5344CB8AC3E}">
        <p14:creationId xmlns:p14="http://schemas.microsoft.com/office/powerpoint/2010/main" val="2398887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ABE1108-6423-4E53-85A1-817683043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A5703F-FA66-0A03-7DFE-AD099FF8C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94" y="-404955"/>
            <a:ext cx="9321342" cy="16756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Community Engagement Activities</a:t>
            </a:r>
            <a:endParaRPr lang="en-US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277E04-C2F7-F930-2CE1-726DEB2217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106" r="3" b="3"/>
          <a:stretch>
            <a:fillRect/>
          </a:stretch>
        </p:blipFill>
        <p:spPr>
          <a:xfrm>
            <a:off x="6241183" y="1243723"/>
            <a:ext cx="2817905" cy="20725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C74268-1249-34D5-F9E6-BA2DC21E7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" r="3" b="7500"/>
          <a:stretch>
            <a:fillRect/>
          </a:stretch>
        </p:blipFill>
        <p:spPr>
          <a:xfrm>
            <a:off x="3460600" y="1227323"/>
            <a:ext cx="2778296" cy="2072502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4FDC7BDB-6611-38EE-6FBF-248822AD654A}"/>
              </a:ext>
            </a:extLst>
          </p:cNvPr>
          <p:cNvSpPr txBox="1">
            <a:spLocks/>
          </p:cNvSpPr>
          <p:nvPr/>
        </p:nvSpPr>
        <p:spPr>
          <a:xfrm>
            <a:off x="0" y="1054359"/>
            <a:ext cx="3392523" cy="4532970"/>
          </a:xfrm>
          <a:prstGeom prst="rect">
            <a:avLst/>
          </a:prstGeom>
          <a:noFill/>
          <a:ln w="5715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1600" dirty="0">
                <a:latin typeface="Ariel"/>
                <a:cs typeface="Arial" panose="020B0604020202020204" pitchFamily="34" charset="0"/>
              </a:rPr>
              <a:t>Presentations at sub-council meeting</a:t>
            </a:r>
          </a:p>
          <a:p>
            <a:r>
              <a:rPr lang="en-ZA" sz="1600" dirty="0">
                <a:latin typeface="Ariel"/>
                <a:cs typeface="Arial" panose="020B0604020202020204" pitchFamily="34" charset="0"/>
              </a:rPr>
              <a:t>Presentation to the community leaders ( Eskom and human settlements department representatives)  </a:t>
            </a:r>
          </a:p>
          <a:p>
            <a:r>
              <a:rPr lang="en-ZA" sz="1600" dirty="0">
                <a:latin typeface="Ariel"/>
                <a:cs typeface="Arial" panose="020B0604020202020204" pitchFamily="34" charset="0"/>
              </a:rPr>
              <a:t>Public meeting with the assistance of the Public participation Unit and PEDI. </a:t>
            </a:r>
          </a:p>
          <a:p>
            <a:r>
              <a:rPr lang="en-ZA" sz="1600" dirty="0">
                <a:latin typeface="Ariel"/>
                <a:cs typeface="Arial" panose="020B0604020202020204" pitchFamily="34" charset="0"/>
              </a:rPr>
              <a:t>Formation of Project Engagement Committee (PEC)</a:t>
            </a:r>
          </a:p>
          <a:p>
            <a:r>
              <a:rPr lang="en-ZA" sz="1600" dirty="0">
                <a:latin typeface="Ariel"/>
                <a:cs typeface="Arial" panose="020B0604020202020204" pitchFamily="34" charset="0"/>
              </a:rPr>
              <a:t>PEC Terms of Reference (TOR), which set out how we will engage and resolve any disputes </a:t>
            </a:r>
          </a:p>
          <a:p>
            <a:r>
              <a:rPr lang="en-ZA" sz="1600" dirty="0">
                <a:latin typeface="Ariel"/>
                <a:cs typeface="Arial" panose="020B0604020202020204" pitchFamily="34" charset="0"/>
              </a:rPr>
              <a:t>Site visit and mapping  - Marikana 1, 2 and  </a:t>
            </a:r>
            <a:r>
              <a:rPr lang="en-ZA" sz="1600" dirty="0" err="1">
                <a:latin typeface="Ariel"/>
                <a:cs typeface="Arial" panose="020B0604020202020204" pitchFamily="34" charset="0"/>
              </a:rPr>
              <a:t>Rholihlala</a:t>
            </a:r>
            <a:endParaRPr lang="en-ZA" sz="1600" dirty="0">
              <a:latin typeface="Ariel"/>
              <a:cs typeface="Arial" panose="020B0604020202020204" pitchFamily="34" charset="0"/>
            </a:endParaRPr>
          </a:p>
          <a:p>
            <a:pPr marL="285750"/>
            <a:endParaRPr lang="en-US" sz="1600" dirty="0">
              <a:latin typeface="Ariel"/>
            </a:endParaRPr>
          </a:p>
          <a:p>
            <a:pPr marL="285750"/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2478A1-BC80-E8F9-248D-27FB008A8F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539" b="7539"/>
          <a:stretch/>
        </p:blipFill>
        <p:spPr>
          <a:xfrm>
            <a:off x="0" y="5587329"/>
            <a:ext cx="9141713" cy="12963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F4C0AE-54EE-7600-1E95-21DDC1D428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28"/>
          <a:stretch/>
        </p:blipFill>
        <p:spPr>
          <a:xfrm>
            <a:off x="3467302" y="3341910"/>
            <a:ext cx="5599631" cy="204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8358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AE840-1D87-0711-383E-CBC7BC665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397AE5-9FA5-E615-4A38-E10363ADC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5996" y="33480"/>
            <a:ext cx="9395926" cy="903624"/>
          </a:xfrm>
        </p:spPr>
        <p:txBody>
          <a:bodyPr>
            <a:normAutofit/>
          </a:bodyPr>
          <a:lstStyle/>
          <a:p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Observations from Marikana Site Visits</a:t>
            </a:r>
            <a:br>
              <a:rPr lang="en-ZA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Z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0866185-0A15-88D7-6D55-E07E086927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0" y="5167312"/>
            <a:ext cx="9144000" cy="16906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6D3C2C-DB9F-9C86-F3A6-41D169E85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39" y="937104"/>
            <a:ext cx="2651237" cy="4225030"/>
          </a:xfrm>
          <a:prstGeom prst="rect">
            <a:avLst/>
          </a:prstGeom>
        </p:spPr>
      </p:pic>
      <p:pic>
        <p:nvPicPr>
          <p:cNvPr id="3" name="Picture 2" descr="A person standing next to a building&#10;&#10;AI-generated content may be incorrect.">
            <a:extLst>
              <a:ext uri="{FF2B5EF4-FFF2-40B4-BE49-F238E27FC236}">
                <a16:creationId xmlns:a16="http://schemas.microsoft.com/office/drawing/2014/main" id="{62CD5133-F21D-F489-BC6A-C6E80A8AF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390217" y="1782985"/>
            <a:ext cx="4230210" cy="2538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3889A4-7AE3-962A-4937-CE24307BF3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4547" y="937104"/>
            <a:ext cx="2369454" cy="42302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48255D-3AA1-1552-AD23-D6E43CF091DA}"/>
              </a:ext>
            </a:extLst>
          </p:cNvPr>
          <p:cNvSpPr txBox="1"/>
          <p:nvPr/>
        </p:nvSpPr>
        <p:spPr>
          <a:xfrm>
            <a:off x="0" y="964511"/>
            <a:ext cx="1893538" cy="378565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>
                <a:latin typeface="Ariel"/>
                <a:cs typeface="Arial" panose="020B0604020202020204" pitchFamily="34" charset="0"/>
              </a:rPr>
              <a:t>High rate of illegal connections.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1600" dirty="0">
              <a:latin typeface="Ariel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>
                <a:latin typeface="Ariel"/>
                <a:cs typeface="Arial" panose="020B0604020202020204" pitchFamily="34" charset="0"/>
              </a:rPr>
              <a:t>Very narrow pathways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1600" dirty="0">
              <a:latin typeface="Ariel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>
                <a:latin typeface="Ariel"/>
                <a:cs typeface="Arial" panose="020B0604020202020204" pitchFamily="34" charset="0"/>
              </a:rPr>
              <a:t>Densely populated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1600" dirty="0">
              <a:latin typeface="Ariel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>
                <a:latin typeface="Ariel"/>
                <a:cs typeface="Arial" panose="020B0604020202020204" pitchFamily="34" charset="0"/>
              </a:rPr>
              <a:t>PEC pointed out key community areas (creches, churches, toilets etc.)</a:t>
            </a:r>
            <a:r>
              <a:rPr lang="en-ZA" sz="1600" dirty="0">
                <a:latin typeface="Arie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9850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A83A8-2D3A-0AE5-A2A1-BCC2D96D9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05" y="-73412"/>
            <a:ext cx="7886700" cy="1325563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Key Priority Areas and Informal Pathways Mapping</a:t>
            </a:r>
            <a:endParaRPr lang="en-Z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FA55800-0635-85CC-C8D3-9A32E9DDAB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4" t="12114" r="29666" b="34760"/>
          <a:stretch/>
        </p:blipFill>
        <p:spPr bwMode="auto">
          <a:xfrm>
            <a:off x="22643" y="2381796"/>
            <a:ext cx="2937175" cy="25600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94F581-0776-30AD-DE78-ACD594E30F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" t="7605" r="41012" b="3086"/>
          <a:stretch/>
        </p:blipFill>
        <p:spPr>
          <a:xfrm>
            <a:off x="3002106" y="2381796"/>
            <a:ext cx="3005994" cy="2560043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65B6863-0971-E022-3C29-562A627023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94" t="40144" r="33190" b="17728"/>
          <a:stretch/>
        </p:blipFill>
        <p:spPr>
          <a:xfrm>
            <a:off x="6050388" y="2381797"/>
            <a:ext cx="3093612" cy="26335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F792DC-0714-6463-AB3B-1633EA7F5963}"/>
              </a:ext>
            </a:extLst>
          </p:cNvPr>
          <p:cNvSpPr/>
          <p:nvPr/>
        </p:nvSpPr>
        <p:spPr>
          <a:xfrm>
            <a:off x="279564" y="1738312"/>
            <a:ext cx="22507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1400" b="1" dirty="0">
                <a:latin typeface="Arial" panose="020B0604020202020204" pitchFamily="34" charset="0"/>
                <a:cs typeface="Arial" panose="020B0604020202020204" pitchFamily="34" charset="0"/>
              </a:rPr>
              <a:t>Community Inputs Manually Marked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D8FA67-31FE-5725-3D2B-F3F34D1C39B2}"/>
              </a:ext>
            </a:extLst>
          </p:cNvPr>
          <p:cNvSpPr/>
          <p:nvPr/>
        </p:nvSpPr>
        <p:spPr>
          <a:xfrm>
            <a:off x="3201213" y="1725453"/>
            <a:ext cx="24014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1400" b="1" dirty="0">
                <a:latin typeface="Arial" panose="020B0604020202020204" pitchFamily="34" charset="0"/>
                <a:cs typeface="Arial" panose="020B0604020202020204" pitchFamily="34" charset="0"/>
              </a:rPr>
              <a:t>STRAVA informal pathways mapping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E7E5B8-DC28-DEB9-44E1-6729D238966B}"/>
              </a:ext>
            </a:extLst>
          </p:cNvPr>
          <p:cNvSpPr/>
          <p:nvPr/>
        </p:nvSpPr>
        <p:spPr>
          <a:xfrm>
            <a:off x="6273479" y="1833175"/>
            <a:ext cx="26947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1400" b="1" dirty="0">
                <a:latin typeface="Arial" panose="020B0604020202020204" pitchFamily="34" charset="0"/>
                <a:cs typeface="Arial" panose="020B0604020202020204" pitchFamily="34" charset="0"/>
              </a:rPr>
              <a:t>Key Priority Sites Mapped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9F651B-CEE2-1725-7F7B-7C24D8757F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539" b="7539"/>
          <a:stretch/>
        </p:blipFill>
        <p:spPr>
          <a:xfrm>
            <a:off x="0" y="5342021"/>
            <a:ext cx="9144000" cy="154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84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CEF719-9434-87AC-F679-20BBDB5F7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6EC32-DB0C-B2F5-45A0-446564DF79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404813"/>
            <a:ext cx="9320213" cy="16748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Community Survey </a:t>
            </a:r>
            <a:endParaRPr lang="en-US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45F78F7-80C9-77F2-439B-FE826257678A}"/>
              </a:ext>
            </a:extLst>
          </p:cNvPr>
          <p:cNvSpPr txBox="1">
            <a:spLocks/>
          </p:cNvSpPr>
          <p:nvPr/>
        </p:nvSpPr>
        <p:spPr>
          <a:xfrm>
            <a:off x="0" y="961053"/>
            <a:ext cx="3881596" cy="435528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15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Informant Interviews with </a:t>
            </a:r>
            <a:r>
              <a:rPr lang="en-ZA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spaza shop owners, crèche owners, Law Enforcement, Commuters. </a:t>
            </a:r>
          </a:p>
          <a:p>
            <a:endParaRPr lang="en-ZA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ZA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 survey - </a:t>
            </a:r>
            <a:r>
              <a:rPr lang="en-ZA" sz="15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2231 people surveyed </a:t>
            </a:r>
          </a:p>
          <a:p>
            <a:endParaRPr lang="en-ZA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ZA" sz="1500" kern="1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 total of </a:t>
            </a:r>
            <a:r>
              <a:rPr lang="en-ZA" sz="1500" u="sng" kern="1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14 local surveyors </a:t>
            </a:r>
            <a:r>
              <a:rPr lang="en-ZA" sz="1500" kern="1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and </a:t>
            </a:r>
            <a:r>
              <a:rPr lang="en-ZA" sz="1500" u="sng" kern="1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4 data capturers </a:t>
            </a:r>
            <a:r>
              <a:rPr lang="en-ZA" sz="1500" kern="1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were recruited via PEC </a:t>
            </a:r>
          </a:p>
          <a:p>
            <a:endParaRPr lang="en-ZA" sz="1500" kern="100" dirty="0">
              <a:solidFill>
                <a:schemeClr val="bg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ZA" sz="1500" u="sng" kern="1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7 community leaders </a:t>
            </a:r>
            <a:r>
              <a:rPr lang="en-ZA" sz="1500" kern="1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supported survey teams for community entry and safety.</a:t>
            </a:r>
          </a:p>
          <a:p>
            <a:pPr marL="0" indent="0">
              <a:buNone/>
            </a:pPr>
            <a:endParaRPr lang="en-ZA" sz="1500" kern="100" dirty="0">
              <a:solidFill>
                <a:schemeClr val="bg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ZA" sz="15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Survey design: Policy and Strategy department </a:t>
            </a:r>
          </a:p>
          <a:p>
            <a:r>
              <a:rPr lang="en-ZA" sz="15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Data collection: PEDI </a:t>
            </a:r>
          </a:p>
          <a:p>
            <a:r>
              <a:rPr lang="en-ZA" sz="15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Data analysis:</a:t>
            </a:r>
            <a:r>
              <a:rPr lang="en-ZA" sz="15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r>
              <a:rPr lang="en-ZA" sz="1500" dirty="0">
                <a:latin typeface="Arial" panose="020B0604020202020204" pitchFamily="34" charset="0"/>
                <a:cs typeface="Arial" panose="020B0604020202020204" pitchFamily="34" charset="0"/>
              </a:rPr>
              <a:t>Energy Systems Planning and Analysis</a:t>
            </a:r>
            <a:endParaRPr lang="en-ZA" sz="15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57150" indent="0"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pPr marL="285750"/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F73673-508F-741D-389F-E05A702AE2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539" b="7539"/>
          <a:stretch/>
        </p:blipFill>
        <p:spPr>
          <a:xfrm>
            <a:off x="0" y="5342021"/>
            <a:ext cx="9144000" cy="15416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235D3B-7180-0BBB-194A-5C61355853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55" t="1560" r="3514"/>
          <a:stretch>
            <a:fillRect/>
          </a:stretch>
        </p:blipFill>
        <p:spPr>
          <a:xfrm>
            <a:off x="3965457" y="130479"/>
            <a:ext cx="5260117" cy="26748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2CE7DB-5C0A-3CD6-692F-62CB01D540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27" r="48117" b="39543"/>
          <a:stretch>
            <a:fillRect/>
          </a:stretch>
        </p:blipFill>
        <p:spPr>
          <a:xfrm>
            <a:off x="3965457" y="2581388"/>
            <a:ext cx="2867017" cy="1914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AC5950-A0E0-3181-1E3C-EA4B8BA850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536" t="54042" r="2208" b="1263"/>
          <a:stretch>
            <a:fillRect/>
          </a:stretch>
        </p:blipFill>
        <p:spPr>
          <a:xfrm>
            <a:off x="5859624" y="3503918"/>
            <a:ext cx="3256700" cy="182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79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08C62-62C2-87DE-A81F-FC508C9BF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917" y="34927"/>
            <a:ext cx="7886700" cy="724396"/>
          </a:xfrm>
        </p:spPr>
        <p:txBody>
          <a:bodyPr>
            <a:normAutofit/>
          </a:bodyPr>
          <a:lstStyle/>
          <a:p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Considered Option Pole Mounted Solar Light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7870D7-4993-CB9D-D9F0-783A13EB85A4}"/>
              </a:ext>
            </a:extLst>
          </p:cNvPr>
          <p:cNvSpPr txBox="1"/>
          <p:nvPr/>
        </p:nvSpPr>
        <p:spPr>
          <a:xfrm>
            <a:off x="0" y="1611665"/>
            <a:ext cx="234526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Installed in CCT Area – Strandfontein Pavilion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Installed by Recreation and Parks dept</a:t>
            </a: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± 18 months with no faults (faults reported since)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Option 1: 6-8m (steel pole)</a:t>
            </a: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Option 2: 3-4m post-top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7796CB-E885-D3AB-792B-1E80E258E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5267" y="1462089"/>
            <a:ext cx="2400125" cy="3499378"/>
          </a:xfrm>
          <a:prstGeom prst="rect">
            <a:avLst/>
          </a:prstGeom>
        </p:spPr>
      </p:pic>
      <p:pic>
        <p:nvPicPr>
          <p:cNvPr id="7" name="Picture 6" descr="A diagram of a pole with measurements&#10;&#10;AI-generated content may be incorrect.">
            <a:extLst>
              <a:ext uri="{FF2B5EF4-FFF2-40B4-BE49-F238E27FC236}">
                <a16:creationId xmlns:a16="http://schemas.microsoft.com/office/drawing/2014/main" id="{338D0FC0-E278-B8E8-6A33-AE42C7332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67" y="2151523"/>
            <a:ext cx="2400125" cy="25549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90FC34-E5F4-BC38-DB80-87AAA9046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8735" y="1462089"/>
            <a:ext cx="2345265" cy="3835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7369E8-4B35-CFE1-AF17-87DE10CC8E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539" b="7539"/>
          <a:stretch/>
        </p:blipFill>
        <p:spPr>
          <a:xfrm>
            <a:off x="0" y="5342021"/>
            <a:ext cx="9144000" cy="154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63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420854-6C63-0A85-A30E-E02765607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7BDA52D-5FA4-1BE9-4050-291BA4BC2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51A9F5-F1D0-79A3-2816-29B8D134B5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539" b="7539"/>
          <a:stretch/>
        </p:blipFill>
        <p:spPr>
          <a:xfrm>
            <a:off x="0" y="5342021"/>
            <a:ext cx="9141713" cy="154166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F6661E4-2E77-7834-C28B-F745DB43DD7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4327116" cy="8770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el"/>
              </a:rPr>
              <a:t>Selected Lighting Typology: Shack-Mounted Lights</a:t>
            </a:r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D3311108-1BBE-D32D-E312-F6F6259D9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3"/>
          <a:stretch>
            <a:fillRect/>
          </a:stretch>
        </p:blipFill>
        <p:spPr>
          <a:xfrm>
            <a:off x="4327116" y="0"/>
            <a:ext cx="4829784" cy="53420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F71B94-122E-6256-B2EE-FC4F132301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734" t="37755" r="39695" b="18707"/>
          <a:stretch>
            <a:fillRect/>
          </a:stretch>
        </p:blipFill>
        <p:spPr>
          <a:xfrm>
            <a:off x="-665940" y="1829708"/>
            <a:ext cx="4993056" cy="28064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0624A3-5FF9-8CCC-8F15-85CC7F6EFE1E}"/>
              </a:ext>
            </a:extLst>
          </p:cNvPr>
          <p:cNvSpPr txBox="1"/>
          <p:nvPr/>
        </p:nvSpPr>
        <p:spPr>
          <a:xfrm>
            <a:off x="1170945" y="5047086"/>
            <a:ext cx="4342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dirty="0">
                <a:latin typeface="Ariel"/>
              </a:rPr>
              <a:t>Images from the </a:t>
            </a:r>
            <a:r>
              <a:rPr lang="en-ZA" sz="1400" dirty="0" err="1">
                <a:latin typeface="Ariel"/>
              </a:rPr>
              <a:t>lightup</a:t>
            </a:r>
            <a:r>
              <a:rPr lang="en-ZA" sz="1400" dirty="0">
                <a:latin typeface="Ariel"/>
              </a:rPr>
              <a:t> collective website </a:t>
            </a:r>
          </a:p>
        </p:txBody>
      </p:sp>
    </p:spTree>
    <p:extLst>
      <p:ext uri="{BB962C8B-B14F-4D97-AF65-F5344CB8AC3E}">
        <p14:creationId xmlns:p14="http://schemas.microsoft.com/office/powerpoint/2010/main" val="1356115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860BA-1744-9DBA-2F4A-D5C92C89E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62486-EBFB-5983-C500-C27D5A9BC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917" y="34927"/>
            <a:ext cx="7886700" cy="724396"/>
          </a:xfrm>
        </p:spPr>
        <p:txBody>
          <a:bodyPr>
            <a:normAutofit/>
          </a:bodyPr>
          <a:lstStyle/>
          <a:p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 Pole Mounted Solar Light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C11A02-3455-6E7E-6051-5830446D8E00}"/>
              </a:ext>
            </a:extLst>
          </p:cNvPr>
          <p:cNvSpPr txBox="1"/>
          <p:nvPr/>
        </p:nvSpPr>
        <p:spPr>
          <a:xfrm>
            <a:off x="-93134" y="1322083"/>
            <a:ext cx="3259667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Shack mounted Floodlight Type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Proven to have worked in informal settlements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LightUp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pilot)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Individual solar powered floodlights to be fixed to informal structures / shacks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Readily available / off-the-shelf type solution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System autonomy – 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12-15 hours (system configuration dependent)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Battery lifespan – 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1 500-2 000 cycles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possible 4 - 5.5 years 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E3859D-BDCE-33BF-5640-8EDF170E6F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539" b="7539"/>
          <a:stretch/>
        </p:blipFill>
        <p:spPr>
          <a:xfrm>
            <a:off x="0" y="5342021"/>
            <a:ext cx="9067800" cy="1541664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A013BB8D-A2F2-6367-A3E2-47D79EF605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0" t="5421" r="33726" b="23447"/>
          <a:stretch/>
        </p:blipFill>
        <p:spPr>
          <a:xfrm>
            <a:off x="3206245" y="1068260"/>
            <a:ext cx="2771224" cy="19240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0FF5E5-6130-8A2D-A6B4-94BE972A3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245" y="2992296"/>
            <a:ext cx="2771224" cy="23308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D7759D-97DA-701B-2F34-07246534D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9341" y="1318650"/>
            <a:ext cx="2870833" cy="20369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073B1E-0EA5-B423-227C-5C956305F9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104" t="-800" r="-2094" b="800"/>
          <a:stretch/>
        </p:blipFill>
        <p:spPr>
          <a:xfrm>
            <a:off x="6101717" y="3417566"/>
            <a:ext cx="2966083" cy="18552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6F118C5-2C80-96AA-2165-1B0520D7A528}"/>
              </a:ext>
            </a:extLst>
          </p:cNvPr>
          <p:cNvSpPr/>
          <p:nvPr/>
        </p:nvSpPr>
        <p:spPr>
          <a:xfrm>
            <a:off x="3221486" y="732045"/>
            <a:ext cx="7809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E29EF1-F1C7-B097-5CAD-18BCE02C0253}"/>
              </a:ext>
            </a:extLst>
          </p:cNvPr>
          <p:cNvSpPr/>
          <p:nvPr/>
        </p:nvSpPr>
        <p:spPr>
          <a:xfrm>
            <a:off x="5902106" y="729126"/>
            <a:ext cx="24689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Proof of Concept - </a:t>
            </a:r>
            <a:r>
              <a:rPr lang="en-US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LightUp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625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BEFE5-8005-14C7-C92C-51E144BFC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3A521-CC1E-AAE0-8A1A-05383E697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46" y="266837"/>
            <a:ext cx="7759570" cy="1034466"/>
          </a:xfrm>
        </p:spPr>
        <p:txBody>
          <a:bodyPr>
            <a:normAutofit/>
          </a:bodyPr>
          <a:lstStyle/>
          <a:p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 Lessons Learnt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EE06EB7-97F4-4F95-C1EE-183E451788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" y="1399592"/>
            <a:ext cx="4495800" cy="452212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en-ZA" b="1" dirty="0">
                <a:solidFill>
                  <a:srgbClr val="404040"/>
                </a:solidFill>
                <a:latin typeface="Ariel"/>
                <a:ea typeface="Century Gothic" panose="020B0502020202020204" pitchFamily="34" charset="0"/>
                <a:cs typeface="Times New Roman" panose="02020603050405020304" pitchFamily="18" charset="0"/>
              </a:rPr>
              <a:t>Institutional lessons </a:t>
            </a:r>
          </a:p>
          <a:p>
            <a:pPr marL="285750" indent="-285750">
              <a:lnSpc>
                <a:spcPct val="150000"/>
              </a:lnSpc>
              <a:spcAft>
                <a:spcPts val="800"/>
              </a:spcAft>
            </a:pPr>
            <a:r>
              <a:rPr lang="en-ZA" dirty="0">
                <a:solidFill>
                  <a:srgbClr val="404040"/>
                </a:solidFill>
                <a:latin typeface="Ariel"/>
                <a:ea typeface="Century Gothic" panose="020B0502020202020204" pitchFamily="34" charset="0"/>
                <a:cs typeface="Times New Roman" panose="02020603050405020304" pitchFamily="18" charset="0"/>
              </a:rPr>
              <a:t>Advantage of a multi disciplinary team – views from various angles. </a:t>
            </a:r>
          </a:p>
          <a:p>
            <a:pPr marL="285750" indent="-285750">
              <a:lnSpc>
                <a:spcPct val="150000"/>
              </a:lnSpc>
              <a:spcAft>
                <a:spcPts val="800"/>
              </a:spcAft>
            </a:pPr>
            <a:r>
              <a:rPr lang="en-ZA" dirty="0">
                <a:solidFill>
                  <a:srgbClr val="404040"/>
                </a:solidFill>
                <a:latin typeface="Ariel"/>
                <a:ea typeface="Century Gothic" panose="020B0502020202020204" pitchFamily="34" charset="0"/>
                <a:cs typeface="Times New Roman" panose="02020603050405020304" pitchFamily="18" charset="0"/>
              </a:rPr>
              <a:t>Needed to balance designs,  compliance with SANS standards with in put on operations and maintenance which all affected the technology choice </a:t>
            </a:r>
          </a:p>
          <a:p>
            <a:pPr marL="285750" indent="-285750">
              <a:lnSpc>
                <a:spcPct val="150000"/>
              </a:lnSpc>
              <a:spcAft>
                <a:spcPts val="800"/>
              </a:spcAft>
            </a:pPr>
            <a:r>
              <a:rPr lang="en-ZA" dirty="0">
                <a:solidFill>
                  <a:srgbClr val="404040"/>
                </a:solidFill>
                <a:latin typeface="Ariel"/>
                <a:ea typeface="Century Gothic" panose="020B0502020202020204" pitchFamily="34" charset="0"/>
                <a:cs typeface="Times New Roman" panose="02020603050405020304" pitchFamily="18" charset="0"/>
              </a:rPr>
              <a:t>Liability,  a big challenge ( </a:t>
            </a:r>
            <a:r>
              <a:rPr lang="en-ZA" dirty="0" err="1">
                <a:solidFill>
                  <a:srgbClr val="404040"/>
                </a:solidFill>
                <a:latin typeface="Ariel"/>
                <a:ea typeface="Century Gothic" panose="020B0502020202020204" pitchFamily="34" charset="0"/>
                <a:cs typeface="Times New Roman" panose="02020603050405020304" pitchFamily="18" charset="0"/>
              </a:rPr>
              <a:t>eskom</a:t>
            </a:r>
            <a:r>
              <a:rPr lang="en-ZA" dirty="0">
                <a:solidFill>
                  <a:srgbClr val="404040"/>
                </a:solidFill>
                <a:latin typeface="Ariel"/>
                <a:ea typeface="Century Gothic" panose="020B0502020202020204" pitchFamily="34" charset="0"/>
                <a:cs typeface="Times New Roman" panose="02020603050405020304" pitchFamily="18" charset="0"/>
              </a:rPr>
              <a:t> vs City supplied areas) </a:t>
            </a:r>
          </a:p>
          <a:p>
            <a:pPr marL="285750" indent="-285750">
              <a:lnSpc>
                <a:spcPct val="150000"/>
              </a:lnSpc>
              <a:spcAft>
                <a:spcPts val="800"/>
              </a:spcAft>
            </a:pPr>
            <a:r>
              <a:rPr lang="en-ZA" dirty="0">
                <a:solidFill>
                  <a:srgbClr val="404040"/>
                </a:solidFill>
                <a:latin typeface="Ariel"/>
                <a:ea typeface="Century Gothic" panose="020B0502020202020204" pitchFamily="34" charset="0"/>
                <a:cs typeface="Times New Roman" panose="02020603050405020304" pitchFamily="18" charset="0"/>
              </a:rPr>
              <a:t>Coordination with the human settlements department  team </a:t>
            </a:r>
          </a:p>
          <a:p>
            <a:endParaRPr lang="en-ZA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DFC8EC1-6A23-7848-C69C-6F18829F6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99592"/>
            <a:ext cx="4495800" cy="435133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ZA" b="1" dirty="0">
                <a:latin typeface="Ariel"/>
              </a:rPr>
              <a:t>Governance lessons </a:t>
            </a:r>
          </a:p>
          <a:p>
            <a:pPr marL="0" indent="0">
              <a:buNone/>
            </a:pPr>
            <a:endParaRPr lang="en-ZA" dirty="0">
              <a:latin typeface="Ariel"/>
            </a:endParaRPr>
          </a:p>
          <a:p>
            <a:r>
              <a:rPr lang="en-ZA" dirty="0">
                <a:latin typeface="Ariel"/>
              </a:rPr>
              <a:t>Ownership of assets still not resolved </a:t>
            </a:r>
          </a:p>
          <a:p>
            <a:pPr marL="0" indent="0">
              <a:buNone/>
            </a:pPr>
            <a:endParaRPr lang="en-ZA" dirty="0">
              <a:latin typeface="Ariel"/>
            </a:endParaRPr>
          </a:p>
          <a:p>
            <a:r>
              <a:rPr lang="en-ZA" dirty="0">
                <a:latin typeface="Ariel"/>
              </a:rPr>
              <a:t>Maintenance and operations will require much more  community involvement </a:t>
            </a:r>
          </a:p>
          <a:p>
            <a:endParaRPr lang="en-ZA" dirty="0">
              <a:latin typeface="Ariel"/>
            </a:endParaRPr>
          </a:p>
          <a:p>
            <a:endParaRPr lang="en-ZA" dirty="0">
              <a:latin typeface="Arie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C418AA-4C57-D970-0708-5EAAE2C0B3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539" b="7539"/>
          <a:stretch/>
        </p:blipFill>
        <p:spPr>
          <a:xfrm>
            <a:off x="0" y="5342021"/>
            <a:ext cx="9067800" cy="154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85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768E4E-1A25-ED43-B636-C1F7DA5934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1" y="2862"/>
            <a:ext cx="9143259" cy="685513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B93354C-C428-894D-8EF4-53EF36AB400F}"/>
              </a:ext>
            </a:extLst>
          </p:cNvPr>
          <p:cNvSpPr/>
          <p:nvPr/>
        </p:nvSpPr>
        <p:spPr>
          <a:xfrm>
            <a:off x="520065" y="5123274"/>
            <a:ext cx="81038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60590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3C73F-BF8C-7CCF-63C2-0B6F8FA01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693CE3-8F8D-BF56-8D14-BD931AC3CD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39" b="7539"/>
          <a:stretch/>
        </p:blipFill>
        <p:spPr>
          <a:xfrm>
            <a:off x="-34356" y="5342021"/>
            <a:ext cx="9178356" cy="15416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A1865A-CBF9-A7EB-2828-F05A61280DDD}"/>
              </a:ext>
            </a:extLst>
          </p:cNvPr>
          <p:cNvSpPr txBox="1"/>
          <p:nvPr/>
        </p:nvSpPr>
        <p:spPr>
          <a:xfrm>
            <a:off x="199651" y="106830"/>
            <a:ext cx="8669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Viability and Validation of Innovations for Service Delivery Program (VVISDP)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4204A5-8636-4202-BF39-73D71F59E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843" y="1141435"/>
            <a:ext cx="2376377" cy="11978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9E9813-85F3-3860-6A47-78F229365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151" y="3908245"/>
            <a:ext cx="2657475" cy="1433776"/>
          </a:xfrm>
          <a:prstGeom prst="rect">
            <a:avLst/>
          </a:prstGeom>
        </p:spPr>
      </p:pic>
      <p:graphicFrame>
        <p:nvGraphicFramePr>
          <p:cNvPr id="17" name="Content Placeholder 4">
            <a:extLst>
              <a:ext uri="{FF2B5EF4-FFF2-40B4-BE49-F238E27FC236}">
                <a16:creationId xmlns:a16="http://schemas.microsoft.com/office/drawing/2014/main" id="{9614A4EC-1BF5-376A-CCFE-D84A9336E7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8968560"/>
              </p:ext>
            </p:extLst>
          </p:nvPr>
        </p:nvGraphicFramePr>
        <p:xfrm>
          <a:off x="186289" y="758849"/>
          <a:ext cx="6177430" cy="4065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26" name="Picture 2" descr="Technology Innovation Agency ...">
            <a:extLst>
              <a:ext uri="{FF2B5EF4-FFF2-40B4-BE49-F238E27FC236}">
                <a16:creationId xmlns:a16="http://schemas.microsoft.com/office/drawing/2014/main" id="{3B85582B-08FA-2A42-EAE2-5E01E41B1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972" y="2398933"/>
            <a:ext cx="2376377" cy="154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347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E4F77F-EBA8-5845-BED8-096405FFBF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39" b="7539"/>
          <a:stretch/>
        </p:blipFill>
        <p:spPr>
          <a:xfrm>
            <a:off x="-34356" y="5342021"/>
            <a:ext cx="7928053" cy="15416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DB989C-87D2-3441-A8B3-71F8F226CECB}"/>
              </a:ext>
            </a:extLst>
          </p:cNvPr>
          <p:cNvSpPr txBox="1"/>
          <p:nvPr/>
        </p:nvSpPr>
        <p:spPr>
          <a:xfrm>
            <a:off x="199651" y="106830"/>
            <a:ext cx="866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Problem Statement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DD6D30-C6BB-8F9F-01F3-194350A3B71E}"/>
              </a:ext>
            </a:extLst>
          </p:cNvPr>
          <p:cNvSpPr txBox="1"/>
          <p:nvPr/>
        </p:nvSpPr>
        <p:spPr>
          <a:xfrm>
            <a:off x="-34356" y="817706"/>
            <a:ext cx="3381771" cy="452431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ZA" sz="1600" dirty="0">
              <a:solidFill>
                <a:schemeClr val="bg1"/>
              </a:solidFill>
              <a:latin typeface="Arie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>
                <a:solidFill>
                  <a:schemeClr val="bg1"/>
                </a:solidFill>
                <a:latin typeface="Ariel"/>
              </a:rPr>
              <a:t>The City of Cape Town provides public lighting through high mast lighting and conventional streetlights, based on the settlement density and electricity grid availability.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1600" dirty="0">
              <a:solidFill>
                <a:schemeClr val="bg1"/>
              </a:solidFill>
              <a:latin typeface="Arie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>
                <a:solidFill>
                  <a:schemeClr val="bg1"/>
                </a:solidFill>
                <a:latin typeface="Ariel"/>
              </a:rPr>
              <a:t>Although Cape Town’s overall electrification is high, about 80,000 households (2023/24 data)mostly in informal settlements still lack a grid connection.</a:t>
            </a:r>
          </a:p>
          <a:p>
            <a:endParaRPr lang="en-ZA" sz="1600" dirty="0">
              <a:solidFill>
                <a:schemeClr val="bg1"/>
              </a:solidFill>
              <a:latin typeface="Arie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>
                <a:solidFill>
                  <a:schemeClr val="bg1"/>
                </a:solidFill>
                <a:latin typeface="Ariel"/>
              </a:rPr>
              <a:t>In unelectrified informal settlements, conventional public lighting is not feasible, leaving these areas without public lighting</a:t>
            </a:r>
            <a:r>
              <a:rPr lang="en-ZA" sz="1600" dirty="0">
                <a:solidFill>
                  <a:schemeClr val="tx1"/>
                </a:solidFill>
                <a:latin typeface="Ariel"/>
              </a:rPr>
              <a:t>. 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5761638-DD50-67F2-B9EA-6B13CBCAC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415" y="-2"/>
            <a:ext cx="5796585" cy="534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149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33BAA-4151-54A3-28DD-420831A33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B2BF1E-1D3C-27BC-4847-4F8E262A0C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39" b="7539"/>
          <a:stretch/>
        </p:blipFill>
        <p:spPr>
          <a:xfrm>
            <a:off x="-34356" y="5342021"/>
            <a:ext cx="9178355" cy="15416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659CBE-E1A0-20FC-5DA4-B660AD90C8D4}"/>
              </a:ext>
            </a:extLst>
          </p:cNvPr>
          <p:cNvSpPr txBox="1"/>
          <p:nvPr/>
        </p:nvSpPr>
        <p:spPr>
          <a:xfrm>
            <a:off x="199651" y="106830"/>
            <a:ext cx="866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el"/>
              </a:rPr>
              <a:t>Project Objectives</a:t>
            </a:r>
            <a:endParaRPr lang="en-US" sz="2400" b="1" dirty="0">
              <a:latin typeface="Ariel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5EDA59-5824-7BAC-F7FC-9BE2EE224AED}"/>
              </a:ext>
            </a:extLst>
          </p:cNvPr>
          <p:cNvSpPr txBox="1"/>
          <p:nvPr/>
        </p:nvSpPr>
        <p:spPr>
          <a:xfrm>
            <a:off x="102597" y="1026994"/>
            <a:ext cx="8864082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t">
            <a:spAutoFit/>
          </a:bodyPr>
          <a:lstStyle/>
          <a:p>
            <a:pPr marL="804545">
              <a:defRPr/>
            </a:pPr>
            <a:endParaRPr lang="en-ZA" sz="1400" dirty="0">
              <a:latin typeface="Ariel"/>
            </a:endParaRPr>
          </a:p>
          <a:p>
            <a:endParaRPr lang="en-ZA" sz="1400" dirty="0">
              <a:latin typeface="Arie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96FAC2-CF2D-671A-C838-741FF184A7DD}"/>
              </a:ext>
            </a:extLst>
          </p:cNvPr>
          <p:cNvSpPr txBox="1"/>
          <p:nvPr/>
        </p:nvSpPr>
        <p:spPr>
          <a:xfrm>
            <a:off x="-97052" y="920475"/>
            <a:ext cx="9178354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+mj-lt"/>
              <a:buAutoNum type="arabicPeriod"/>
              <a:defRPr/>
            </a:pPr>
            <a:r>
              <a:rPr lang="en-ZA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Demonstrate </a:t>
            </a:r>
            <a:r>
              <a:rPr lang="en-ZA" b="1" dirty="0">
                <a:solidFill>
                  <a:schemeClr val="bg1"/>
                </a:solidFill>
                <a:highlight>
                  <a:srgbClr val="BAC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solar-powered public lighting as a viable interim service solution </a:t>
            </a:r>
            <a:r>
              <a:rPr lang="en-ZA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evaluating the technical, financial, and social feasibility of solar-powered public lighting through </a:t>
            </a:r>
            <a:r>
              <a:rPr lang="en-ZA" b="1" dirty="0">
                <a:solidFill>
                  <a:schemeClr val="bg1"/>
                </a:solidFill>
                <a:highlight>
                  <a:srgbClr val="58575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gathering data and insights on performance, reliability and community acceptance</a:t>
            </a:r>
            <a:r>
              <a:rPr lang="en-Z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ZA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these lighting systems</a:t>
            </a:r>
          </a:p>
          <a:p>
            <a:pPr marL="800100" lvl="1" indent="-342900">
              <a:buFont typeface="+mj-lt"/>
              <a:buAutoNum type="arabicPeriod"/>
              <a:defRPr/>
            </a:pPr>
            <a:endParaRPr lang="en-ZA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en-ZA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 the community from design to implementation of the lighting project, the aim is to enhance </a:t>
            </a:r>
            <a:r>
              <a:rPr lang="en-ZA" b="1" dirty="0">
                <a:solidFill>
                  <a:schemeClr val="bg1"/>
                </a:solidFill>
                <a:highlight>
                  <a:srgbClr val="5A9A3B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local buy-in </a:t>
            </a:r>
            <a:r>
              <a:rPr lang="en-ZA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project and ensure infrastructure longevity </a:t>
            </a:r>
          </a:p>
          <a:p>
            <a:pPr marL="800100" lvl="1" indent="-342900">
              <a:buFont typeface="+mj-lt"/>
              <a:buAutoNum type="arabicPeriod"/>
              <a:defRPr/>
            </a:pPr>
            <a:endParaRPr lang="en-ZA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en-ZA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en-ZA" b="1" dirty="0">
                <a:solidFill>
                  <a:schemeClr val="bg1"/>
                </a:solidFill>
                <a:highlight>
                  <a:srgbClr val="D2B42A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institutional acceptance of an alternative service delivery model </a:t>
            </a:r>
            <a:r>
              <a:rPr lang="en-ZA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delivering public lighting in informal settlements </a:t>
            </a:r>
          </a:p>
          <a:p>
            <a:pPr marL="800100" lvl="1" indent="-342900">
              <a:buFont typeface="+mj-lt"/>
              <a:buAutoNum type="arabicPeriod"/>
              <a:defRPr/>
            </a:pPr>
            <a:endParaRPr lang="en-ZA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en-ZA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the </a:t>
            </a:r>
            <a:r>
              <a:rPr lang="en-ZA" b="1" dirty="0">
                <a:solidFill>
                  <a:schemeClr val="bg1"/>
                </a:solidFill>
                <a:highlight>
                  <a:srgbClr val="808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perceived impact </a:t>
            </a:r>
            <a:r>
              <a:rPr lang="en-ZA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solar-powered public lighting interventions on</a:t>
            </a:r>
            <a:r>
              <a:rPr lang="en-ZA" b="1" dirty="0">
                <a:solidFill>
                  <a:schemeClr val="bg1"/>
                </a:solidFill>
                <a:highlight>
                  <a:srgbClr val="6F6F6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public safety and socio-economic activities</a:t>
            </a:r>
          </a:p>
          <a:p>
            <a:pPr marL="800100" lvl="1" indent="-342900">
              <a:buFont typeface="+mj-lt"/>
              <a:buAutoNum type="arabicPeriod"/>
              <a:defRPr/>
            </a:pPr>
            <a:endParaRPr lang="en-ZA" sz="1600" b="1" dirty="0">
              <a:solidFill>
                <a:schemeClr val="bg1"/>
              </a:solidFill>
              <a:highlight>
                <a:srgbClr val="6F6F6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eriod"/>
              <a:defRPr/>
            </a:pPr>
            <a:endParaRPr lang="en-ZA" sz="1600" b="1" dirty="0">
              <a:solidFill>
                <a:schemeClr val="bg1"/>
              </a:solidFill>
              <a:highlight>
                <a:srgbClr val="6F6F6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endParaRPr lang="en-ZA" sz="1600" b="1" dirty="0">
              <a:solidFill>
                <a:schemeClr val="bg1"/>
              </a:solidFill>
              <a:highlight>
                <a:srgbClr val="6F6F6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endParaRPr lang="en-ZA" sz="1400" b="1" dirty="0">
              <a:solidFill>
                <a:schemeClr val="bg1"/>
              </a:solidFill>
              <a:highlight>
                <a:srgbClr val="6F6F6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729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1B258-9F23-324C-1295-42AA754CE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9497CA-56B8-1AE6-F5F1-3492A07C6C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39" b="7539"/>
          <a:stretch/>
        </p:blipFill>
        <p:spPr>
          <a:xfrm>
            <a:off x="-34356" y="5342021"/>
            <a:ext cx="9178356" cy="15416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4C639A-F9CD-8E5D-3F3B-1AA2F9882667}"/>
              </a:ext>
            </a:extLst>
          </p:cNvPr>
          <p:cNvSpPr txBox="1"/>
          <p:nvPr/>
        </p:nvSpPr>
        <p:spPr>
          <a:xfrm>
            <a:off x="199651" y="106830"/>
            <a:ext cx="4288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Cape Town’s 2050 Energy Strategy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E571BA5-3C77-BE8C-84BE-723D62355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9672"/>
            <a:ext cx="4614014" cy="283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A4E3A9-2F3C-A20E-85A3-CA56C60AC5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020" t="15986" r="54796" b="9456"/>
          <a:stretch>
            <a:fillRect/>
          </a:stretch>
        </p:blipFill>
        <p:spPr>
          <a:xfrm>
            <a:off x="4572000" y="406174"/>
            <a:ext cx="4611594" cy="493584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8B8FA1C-9507-FBDC-0CB8-9A0A8F2B8A7A}"/>
              </a:ext>
            </a:extLst>
          </p:cNvPr>
          <p:cNvSpPr/>
          <p:nvPr/>
        </p:nvSpPr>
        <p:spPr>
          <a:xfrm>
            <a:off x="4572000" y="5017530"/>
            <a:ext cx="4572000" cy="279919"/>
          </a:xfrm>
          <a:prstGeom prst="rect">
            <a:avLst/>
          </a:prstGeom>
          <a:noFill/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56944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B3C03-F2EE-A8E1-0512-29082C407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2144"/>
            <a:ext cx="7886700" cy="1325563"/>
          </a:xfrm>
        </p:spPr>
        <p:txBody>
          <a:bodyPr>
            <a:normAutofit/>
          </a:bodyPr>
          <a:lstStyle/>
          <a:p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Chosen Site: Marikana Informal</a:t>
            </a:r>
            <a:b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Settlement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01B7AF-7A5B-0E59-2500-BF8E0AFBBB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539" b="7539"/>
          <a:stretch/>
        </p:blipFill>
        <p:spPr>
          <a:xfrm>
            <a:off x="0" y="5342021"/>
            <a:ext cx="9156902" cy="1541664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594CAA73-28BD-A6E0-ADA7-1D122B141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59" y="0"/>
            <a:ext cx="4444943" cy="534202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8DBA115-E986-38B4-7E60-A6686B936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36" y="990682"/>
            <a:ext cx="3943350" cy="4351338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en-ZA" sz="2900" dirty="0">
                <a:latin typeface="Arial" panose="020B0604020202020204" pitchFamily="34" charset="0"/>
                <a:cs typeface="Arial" panose="020B0604020202020204" pitchFamily="34" charset="0"/>
              </a:rPr>
              <a:t> Marikana has about 12 000 households. </a:t>
            </a:r>
          </a:p>
          <a:p>
            <a:pPr lvl="0"/>
            <a:endParaRPr lang="en-ZA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ZA" sz="2900" dirty="0">
                <a:latin typeface="Arial" panose="020B0604020202020204" pitchFamily="34" charset="0"/>
                <a:cs typeface="Arial" panose="020B0604020202020204" pitchFamily="34" charset="0"/>
              </a:rPr>
              <a:t>Eskom supply area, not connected to grid electricity due to land ownership challenges. </a:t>
            </a:r>
          </a:p>
          <a:p>
            <a:pPr lvl="0"/>
            <a:endParaRPr lang="en-ZA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ZA" sz="2900" dirty="0">
                <a:latin typeface="Arial" panose="020B0604020202020204" pitchFamily="34" charset="0"/>
                <a:cs typeface="Arial" panose="020B0604020202020204" pitchFamily="34" charset="0"/>
              </a:rPr>
              <a:t>Land acquisition process by the HS department completed in July 2024. </a:t>
            </a:r>
          </a:p>
          <a:p>
            <a:pPr lvl="0"/>
            <a:endParaRPr lang="en-ZA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ZA" sz="2900" dirty="0">
                <a:latin typeface="Arial" panose="020B0604020202020204" pitchFamily="34" charset="0"/>
                <a:cs typeface="Arial" panose="020B0604020202020204" pitchFamily="34" charset="0"/>
              </a:rPr>
              <a:t>Currently, the settlement is in the informal settlement upgrading process.</a:t>
            </a:r>
          </a:p>
          <a:p>
            <a:pPr lvl="0"/>
            <a:endParaRPr lang="en-ZA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ZA" sz="2900" dirty="0">
                <a:latin typeface="Arial" panose="020B0604020202020204" pitchFamily="34" charset="0"/>
                <a:cs typeface="Arial" panose="020B0604020202020204" pitchFamily="34" charset="0"/>
              </a:rPr>
              <a:t> Super blocking being planned and this provided viable site to test  an interim public lighting solution while awaiting grid connection. 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50574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273131-3645-0179-2E89-CC09401B7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81A295F-F459-A4CA-3B7D-91D235A420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7482D3CE-7200-CF97-BF40-ED1873A1E1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68"/>
            <a:ext cx="9141713" cy="6846532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D881F7-BABB-8E89-0141-C48BC5673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661" y="-1"/>
            <a:ext cx="6042639" cy="68170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7B610A-D504-349D-B616-A0886DC0250C}"/>
              </a:ext>
            </a:extLst>
          </p:cNvPr>
          <p:cNvSpPr txBox="1"/>
          <p:nvPr/>
        </p:nvSpPr>
        <p:spPr>
          <a:xfrm>
            <a:off x="0" y="40943"/>
            <a:ext cx="63728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400" b="1" dirty="0">
                <a:solidFill>
                  <a:schemeClr val="bg1"/>
                </a:solidFill>
                <a:latin typeface="Ariel"/>
              </a:rPr>
              <a:t>Marikana Informal Settlement at Night</a:t>
            </a:r>
            <a:endParaRPr lang="en-ZA" sz="2400" b="1" dirty="0">
              <a:latin typeface="Ariel"/>
            </a:endParaRPr>
          </a:p>
        </p:txBody>
      </p:sp>
    </p:spTree>
    <p:extLst>
      <p:ext uri="{BB962C8B-B14F-4D97-AF65-F5344CB8AC3E}">
        <p14:creationId xmlns:p14="http://schemas.microsoft.com/office/powerpoint/2010/main" val="3046605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93DB46-A0D4-1FE5-5B99-6C5D71D27E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2F36BB-DC3A-5686-5467-BDD506E70518}"/>
              </a:ext>
            </a:extLst>
          </p:cNvPr>
          <p:cNvSpPr txBox="1"/>
          <p:nvPr/>
        </p:nvSpPr>
        <p:spPr>
          <a:xfrm>
            <a:off x="317241" y="156008"/>
            <a:ext cx="63728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400" b="1" dirty="0">
                <a:solidFill>
                  <a:schemeClr val="bg1"/>
                </a:solidFill>
                <a:latin typeface="Ariel"/>
              </a:rPr>
              <a:t>Marikana Informal Settlement at Night</a:t>
            </a:r>
            <a:endParaRPr lang="en-ZA" sz="2400" b="1" dirty="0">
              <a:latin typeface="Ariel"/>
            </a:endParaRPr>
          </a:p>
        </p:txBody>
      </p:sp>
    </p:spTree>
    <p:extLst>
      <p:ext uri="{BB962C8B-B14F-4D97-AF65-F5344CB8AC3E}">
        <p14:creationId xmlns:p14="http://schemas.microsoft.com/office/powerpoint/2010/main" val="1693075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0B491-8BF3-8109-FD22-59A90EAF3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4692"/>
          </a:xfrm>
        </p:spPr>
        <p:txBody>
          <a:bodyPr>
            <a:normAutofit/>
          </a:bodyPr>
          <a:lstStyle/>
          <a:p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Phase 1: Project Design and Preparation ( October 2024 – June 2025)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818B70-528C-15B1-07E9-07ED5D404B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539" b="7539"/>
          <a:stretch/>
        </p:blipFill>
        <p:spPr>
          <a:xfrm>
            <a:off x="0" y="5587329"/>
            <a:ext cx="9144000" cy="129635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2D3CDF-C19B-46D0-0F9E-5B0CA3EF6D09}"/>
              </a:ext>
            </a:extLst>
          </p:cNvPr>
          <p:cNvSpPr/>
          <p:nvPr/>
        </p:nvSpPr>
        <p:spPr>
          <a:xfrm>
            <a:off x="177282" y="990696"/>
            <a:ext cx="3850821" cy="2881508"/>
          </a:xfrm>
          <a:prstGeom prst="roundRect">
            <a:avLst/>
          </a:prstGeom>
          <a:solidFill>
            <a:srgbClr val="6F6F6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b="1" dirty="0">
                <a:latin typeface="Ariel"/>
              </a:rPr>
              <a:t>Community Engagement</a:t>
            </a:r>
          </a:p>
          <a:p>
            <a:endParaRPr lang="en-ZA" dirty="0">
              <a:latin typeface="Ariel"/>
            </a:endParaRPr>
          </a:p>
          <a:p>
            <a:pPr marL="285750" indent="-285750">
              <a:buFontTx/>
              <a:buChar char="-"/>
            </a:pPr>
            <a:r>
              <a:rPr lang="en-ZA" dirty="0">
                <a:latin typeface="Ariel"/>
              </a:rPr>
              <a:t>Setting up a Project Engagement Committee (PEC)</a:t>
            </a:r>
          </a:p>
          <a:p>
            <a:pPr marL="285750" indent="-285750">
              <a:buFontTx/>
              <a:buChar char="-"/>
            </a:pPr>
            <a:r>
              <a:rPr lang="en-ZA" dirty="0">
                <a:latin typeface="Ariel"/>
              </a:rPr>
              <a:t>Site Prioritisation and Mapping </a:t>
            </a:r>
          </a:p>
          <a:p>
            <a:pPr marL="285750" indent="-285750">
              <a:buFontTx/>
              <a:buChar char="-"/>
            </a:pPr>
            <a:r>
              <a:rPr lang="en-ZA" dirty="0">
                <a:latin typeface="Ariel"/>
              </a:rPr>
              <a:t>Baseline Survey</a:t>
            </a:r>
          </a:p>
          <a:p>
            <a:endParaRPr lang="en-ZA" dirty="0">
              <a:latin typeface="Century Gothic" panose="020B0502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F503EF-1728-4599-F20D-8018F4DAC1A9}"/>
              </a:ext>
            </a:extLst>
          </p:cNvPr>
          <p:cNvSpPr/>
          <p:nvPr/>
        </p:nvSpPr>
        <p:spPr>
          <a:xfrm>
            <a:off x="4593383" y="990695"/>
            <a:ext cx="4018772" cy="2881509"/>
          </a:xfrm>
          <a:prstGeom prst="roundRect">
            <a:avLst/>
          </a:prstGeom>
          <a:solidFill>
            <a:srgbClr val="6F6F6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ZA" b="1" dirty="0">
                <a:latin typeface="Arial" panose="020B0604020202020204" pitchFamily="34" charset="0"/>
                <a:cs typeface="Arial" panose="020B0604020202020204" pitchFamily="34" charset="0"/>
              </a:rPr>
              <a:t>Detailed Design &amp;Layout</a:t>
            </a:r>
          </a:p>
          <a:p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Design and costing specification </a:t>
            </a:r>
          </a:p>
          <a:p>
            <a:pPr marL="285750" indent="-285750">
              <a:buFontTx/>
              <a:buChar char="-"/>
            </a:pP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Technology selection </a:t>
            </a:r>
          </a:p>
          <a:p>
            <a:pPr marL="285750" indent="-285750">
              <a:buFontTx/>
              <a:buChar char="-"/>
            </a:pP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Installation Guide </a:t>
            </a:r>
          </a:p>
          <a:p>
            <a:pPr marL="285750" indent="-285750">
              <a:buFontTx/>
              <a:buChar char="-"/>
            </a:pP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Operation and  Maintenance plan</a:t>
            </a:r>
          </a:p>
        </p:txBody>
      </p:sp>
      <p:sp>
        <p:nvSpPr>
          <p:cNvPr id="7" name="Callout: Left-Right Arrow 6">
            <a:extLst>
              <a:ext uri="{FF2B5EF4-FFF2-40B4-BE49-F238E27FC236}">
                <a16:creationId xmlns:a16="http://schemas.microsoft.com/office/drawing/2014/main" id="{D82F7F0E-E1F4-0C63-C9FF-285212DBA743}"/>
              </a:ext>
            </a:extLst>
          </p:cNvPr>
          <p:cNvSpPr/>
          <p:nvPr/>
        </p:nvSpPr>
        <p:spPr>
          <a:xfrm>
            <a:off x="4028103" y="1258848"/>
            <a:ext cx="565280" cy="2143308"/>
          </a:xfrm>
          <a:prstGeom prst="leftRightArrowCallou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Callout: Up Arrow 7">
            <a:extLst>
              <a:ext uri="{FF2B5EF4-FFF2-40B4-BE49-F238E27FC236}">
                <a16:creationId xmlns:a16="http://schemas.microsoft.com/office/drawing/2014/main" id="{45F39C9D-D32D-130F-1577-D4F3694C4FD0}"/>
              </a:ext>
            </a:extLst>
          </p:cNvPr>
          <p:cNvSpPr/>
          <p:nvPr/>
        </p:nvSpPr>
        <p:spPr>
          <a:xfrm>
            <a:off x="93307" y="3455844"/>
            <a:ext cx="8434873" cy="1260417"/>
          </a:xfrm>
          <a:prstGeom prst="upArrowCallou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sz="1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 engagements: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councillor and Sub-council manager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Settlements department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EGD team: Public lighting unit and,  Enterprise and Asset Management Unit   </a:t>
            </a:r>
          </a:p>
        </p:txBody>
      </p:sp>
      <p:sp>
        <p:nvSpPr>
          <p:cNvPr id="9" name="Arrow: Notched Right 8">
            <a:extLst>
              <a:ext uri="{FF2B5EF4-FFF2-40B4-BE49-F238E27FC236}">
                <a16:creationId xmlns:a16="http://schemas.microsoft.com/office/drawing/2014/main" id="{6B2F1294-F56D-723E-7A4E-0CD4F1A74FF0}"/>
              </a:ext>
            </a:extLst>
          </p:cNvPr>
          <p:cNvSpPr/>
          <p:nvPr/>
        </p:nvSpPr>
        <p:spPr>
          <a:xfrm>
            <a:off x="615820" y="4475210"/>
            <a:ext cx="8528180" cy="1112119"/>
          </a:xfrm>
          <a:prstGeom prst="notchedRightArrow">
            <a:avLst/>
          </a:prstGeom>
          <a:solidFill>
            <a:schemeClr val="accent6"/>
          </a:solidFill>
          <a:ln w="12700">
            <a:noFill/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ZA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ZA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ZA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2: Planned Activities ( July 2025 – June 2026) </a:t>
            </a:r>
            <a:endParaRPr lang="en-ZA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Procurement process and installation of solar lights in the settlement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 with M + E to gather data  </a:t>
            </a:r>
          </a:p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28536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3">
      <a:dk1>
        <a:srgbClr val="000000"/>
      </a:dk1>
      <a:lt1>
        <a:srgbClr val="FFFFFF"/>
      </a:lt1>
      <a:dk2>
        <a:srgbClr val="0B5395"/>
      </a:dk2>
      <a:lt2>
        <a:srgbClr val="DBEFF9"/>
      </a:lt2>
      <a:accent1>
        <a:srgbClr val="0F6FC6"/>
      </a:accent1>
      <a:accent2>
        <a:srgbClr val="009DD9"/>
      </a:accent2>
      <a:accent3>
        <a:srgbClr val="617F98"/>
      </a:accent3>
      <a:accent4>
        <a:srgbClr val="32803E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D3C01EA6103E4BB4FEB260320EBAAE" ma:contentTypeVersion="22" ma:contentTypeDescription="Create a new document." ma:contentTypeScope="" ma:versionID="2d04da9521956bc1246da926e021bd7f">
  <xsd:schema xmlns:xsd="http://www.w3.org/2001/XMLSchema" xmlns:xs="http://www.w3.org/2001/XMLSchema" xmlns:p="http://schemas.microsoft.com/office/2006/metadata/properties" xmlns:ns2="6cd347a1-3f35-4331-895e-b3aa13c5e28d" xmlns:ns3="6ec8e17d-ae70-4a68-a6f2-db4d9035aa92" xmlns:ns4="2cbf3bcb-b53f-40ae-9a8b-f89a0694648c" targetNamespace="http://schemas.microsoft.com/office/2006/metadata/properties" ma:root="true" ma:fieldsID="03d0e3cff2ad997b6f519691ab8ca6ea" ns2:_="" ns3:_="" ns4:_="">
    <xsd:import namespace="6cd347a1-3f35-4331-895e-b3aa13c5e28d"/>
    <xsd:import namespace="6ec8e17d-ae70-4a68-a6f2-db4d9035aa92"/>
    <xsd:import namespace="2cbf3bcb-b53f-40ae-9a8b-f89a0694648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Abstract" minOccurs="0"/>
                <xsd:element ref="ns4:MediaServiceAutoKeyPoints" minOccurs="0"/>
                <xsd:element ref="ns4:MediaServiceKeyPoints" minOccurs="0"/>
                <xsd:element ref="ns4:Mod_Date" minOccurs="0"/>
                <xsd:element ref="ns4:MediaLengthInSeconds" minOccurs="0"/>
                <xsd:element ref="ns4:lcf76f155ced4ddcb4097134ff3c332f" minOccurs="0"/>
                <xsd:element ref="ns2:TaxCatchAll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d347a1-3f35-4331-895e-b3aa13c5e28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30" nillable="true" ma:displayName="Taxonomy Catch All Column" ma:hidden="true" ma:list="{0f7441ef-5d94-4a2c-b8e1-678058322392}" ma:internalName="TaxCatchAll" ma:showField="CatchAllData" ma:web="6cd347a1-3f35-4331-895e-b3aa13c5e2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c8e17d-ae70-4a68-a6f2-db4d9035aa92" elementFormDefault="qualified">
    <xsd:import namespace="http://schemas.microsoft.com/office/2006/documentManagement/types"/>
    <xsd:import namespace="http://schemas.microsoft.com/office/infopath/2007/PartnerControls"/>
    <xsd:element name="LastSharedByUser" ma:index="13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4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bf3bcb-b53f-40ae-9a8b-f89a069464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7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8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9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2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Abstract" ma:index="23" nillable="true" ma:displayName="Abstract" ma:internalName="Abstract">
      <xsd:simpleType>
        <xsd:restriction base="dms:Note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od_Date" ma:index="26" nillable="true" ma:displayName="Mod_Date" ma:format="DateOnly" ma:internalName="Mod_Date">
      <xsd:simpleType>
        <xsd:restriction base="dms:DateTime"/>
      </xsd:simpleType>
    </xsd:element>
    <xsd:element name="MediaLengthInSeconds" ma:index="2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9" nillable="true" ma:taxonomy="true" ma:internalName="lcf76f155ced4ddcb4097134ff3c332f" ma:taxonomyFieldName="MediaServiceImageTags" ma:displayName="Image Tags" ma:readOnly="false" ma:fieldId="{5cf76f15-5ced-4ddc-b409-7134ff3c332f}" ma:taxonomyMulti="true" ma:sspId="061e04e7-c77c-48ab-b938-b71603a576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cd347a1-3f35-4331-895e-b3aa13c5e28d">
      <UserInfo>
        <DisplayName>Thandeka Tshabalala</DisplayName>
        <AccountId>75</AccountId>
        <AccountType/>
      </UserInfo>
    </SharedWithUsers>
    <TaxCatchAll xmlns="6cd347a1-3f35-4331-895e-b3aa13c5e28d" xsi:nil="true"/>
    <Abstract xmlns="2cbf3bcb-b53f-40ae-9a8b-f89a0694648c" xsi:nil="true"/>
    <Mod_Date xmlns="2cbf3bcb-b53f-40ae-9a8b-f89a0694648c" xsi:nil="true"/>
    <lcf76f155ced4ddcb4097134ff3c332f xmlns="2cbf3bcb-b53f-40ae-9a8b-f89a0694648c">
      <Terms xmlns="http://schemas.microsoft.com/office/infopath/2007/PartnerControls"/>
    </lcf76f155ced4ddcb4097134ff3c332f>
  </documentManagement>
</p:properties>
</file>

<file path=customXml/item4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1956D1C2-055E-45DB-A6E5-BC6774E54D7E}"/>
</file>

<file path=customXml/itemProps2.xml><?xml version="1.0" encoding="utf-8"?>
<ds:datastoreItem xmlns:ds="http://schemas.openxmlformats.org/officeDocument/2006/customXml" ds:itemID="{4EE08C80-CAFE-4256-B7DD-731DE05B3A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16D763-064C-4618-8043-9E4E87EBFB5A}">
  <ds:schemaRefs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openxmlformats.org/package/2006/metadata/core-properties"/>
    <ds:schemaRef ds:uri="912f4fa4-d2ea-4373-abc1-e8815d45df81"/>
    <ds:schemaRef ds:uri="http://www.w3.org/XML/1998/namespace"/>
    <ds:schemaRef ds:uri="http://purl.org/dc/dcmitype/"/>
    <ds:schemaRef ds:uri="http://purl.org/dc/elements/1.1/"/>
  </ds:schemaRefs>
</ds:datastoreItem>
</file>

<file path=customXml/itemProps4.xml><?xml version="1.0" encoding="utf-8"?>
<ds:datastoreItem xmlns:ds="http://schemas.openxmlformats.org/officeDocument/2006/customXml" ds:itemID="{04FA9CA7-2BBA-4F5D-9BAD-FC61FAEA941B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2909</TotalTime>
  <Words>857</Words>
  <Application>Microsoft Office PowerPoint</Application>
  <PresentationFormat>On-screen Show (4:3)</PresentationFormat>
  <Paragraphs>134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Ariel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Chosen Site: Marikana Informal Settlement </vt:lpstr>
      <vt:lpstr>PowerPoint Presentation</vt:lpstr>
      <vt:lpstr>PowerPoint Presentation</vt:lpstr>
      <vt:lpstr>Phase 1: Project Design and Preparation ( October 2024 – June 2025)</vt:lpstr>
      <vt:lpstr>Community Engagement Activities</vt:lpstr>
      <vt:lpstr>Observations from Marikana Site Visits </vt:lpstr>
      <vt:lpstr>Key Priority Areas and Informal Pathways Mapping</vt:lpstr>
      <vt:lpstr>Community Survey </vt:lpstr>
      <vt:lpstr>Considered Option Pole Mounted Solar Light</vt:lpstr>
      <vt:lpstr>PowerPoint Presentation</vt:lpstr>
      <vt:lpstr> Pole Mounted Solar Light</vt:lpstr>
      <vt:lpstr> Lessons Learnt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Lené Wandrey</dc:creator>
  <cp:lastModifiedBy>Thandeka Tshabalala</cp:lastModifiedBy>
  <cp:revision>86</cp:revision>
  <dcterms:created xsi:type="dcterms:W3CDTF">2018-11-08T10:23:44Z</dcterms:created>
  <dcterms:modified xsi:type="dcterms:W3CDTF">2025-10-08T06:44:43Z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0x0101009ED3C01EA6103E4BB4FEB260320EBAAE</vt:lpwstr>
  </property>
  <property fmtid="{D5CDD505-2E9C-101B-9397-08002B2CF9AE}" pid="3" name="MediaServiceImageTags">
    <vt:lpwstr/>
  </property>
</Properties>
</file>