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8"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ih0Rk01TysvZ4TMG5dBO5AQ0qd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uan Botm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4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33" Type="http://customschemas.google.com/relationships/presentationmetadata" Target="metadata"/><Relationship Id="rId38"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4-16T14:09:33.166" idx="1">
    <p:pos x="6000" y="0"/>
    <p:text>Remove slide 3?</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iFtz5bw"/>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chemeClr val="lt1"/>
        </a:solidFill>
        <a:effectLst/>
      </p:bgPr>
    </p:bg>
    <p:spTree>
      <p:nvGrpSpPr>
        <p:cNvPr id="1" name="Shape 17"/>
        <p:cNvGrpSpPr/>
        <p:nvPr/>
      </p:nvGrpSpPr>
      <p:grpSpPr>
        <a:xfrm>
          <a:off x="0" y="0"/>
          <a:ext cx="0" cy="0"/>
          <a:chOff x="0" y="0"/>
          <a:chExt cx="0" cy="0"/>
        </a:xfrm>
      </p:grpSpPr>
      <p:pic>
        <p:nvPicPr>
          <p:cNvPr id="18" name="Google Shape;18;p14"/>
          <p:cNvPicPr preferRelativeResize="0"/>
          <p:nvPr/>
        </p:nvPicPr>
        <p:blipFill rotWithShape="1">
          <a:blip r:embed="rId2">
            <a:alphaModFix/>
          </a:blip>
          <a:srcRect l="-959" t="-705" r="-3001" b="-22840"/>
          <a:stretch/>
        </p:blipFill>
        <p:spPr>
          <a:xfrm>
            <a:off x="456260" y="2081012"/>
            <a:ext cx="4092879" cy="4408824"/>
          </a:xfrm>
          <a:prstGeom prst="rect">
            <a:avLst/>
          </a:prstGeom>
          <a:noFill/>
          <a:ln>
            <a:noFill/>
          </a:ln>
        </p:spPr>
      </p:pic>
      <p:sp>
        <p:nvSpPr>
          <p:cNvPr id="19" name="Google Shape;19;p14"/>
          <p:cNvSpPr txBox="1">
            <a:spLocks noGrp="1"/>
          </p:cNvSpPr>
          <p:nvPr>
            <p:ph type="ctrTitle"/>
          </p:nvPr>
        </p:nvSpPr>
        <p:spPr>
          <a:xfrm>
            <a:off x="4618049" y="1404737"/>
            <a:ext cx="7117690" cy="676275"/>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4"/>
          <p:cNvSpPr txBox="1">
            <a:spLocks noGrp="1"/>
          </p:cNvSpPr>
          <p:nvPr>
            <p:ph type="subTitle" idx="1"/>
          </p:nvPr>
        </p:nvSpPr>
        <p:spPr>
          <a:xfrm>
            <a:off x="4618050" y="2924226"/>
            <a:ext cx="7117689" cy="365126"/>
          </a:xfrm>
          <a:prstGeom prst="rect">
            <a:avLst/>
          </a:prstGeom>
          <a:noFill/>
          <a:ln>
            <a:noFill/>
          </a:ln>
        </p:spPr>
        <p:txBody>
          <a:bodyPr spcFirstLastPara="1" wrap="square" lIns="91425" tIns="45700" rIns="91425" bIns="45700" anchor="t" anchorCtr="0">
            <a:noAutofit/>
          </a:bodyPr>
          <a:lstStyle>
            <a:lvl1pPr lvl="0" algn="r">
              <a:lnSpc>
                <a:spcPct val="90000"/>
              </a:lnSpc>
              <a:spcBef>
                <a:spcPts val="1000"/>
              </a:spcBef>
              <a:spcAft>
                <a:spcPts val="0"/>
              </a:spcAft>
              <a:buClr>
                <a:srgbClr val="83725B"/>
              </a:buClr>
              <a:buSzPts val="2000"/>
              <a:buFont typeface="Arial"/>
              <a:buNone/>
              <a:defRPr sz="2000" b="1">
                <a:solidFill>
                  <a:srgbClr val="83725B"/>
                </a:solidFill>
                <a:latin typeface="Arial"/>
                <a:ea typeface="Arial"/>
                <a:cs typeface="Arial"/>
                <a:sym typeface="Arial"/>
              </a:defRPr>
            </a:lvl1pPr>
            <a:lvl2pPr lvl="1" algn="l">
              <a:lnSpc>
                <a:spcPct val="90000"/>
              </a:lnSpc>
              <a:spcBef>
                <a:spcPts val="500"/>
              </a:spcBef>
              <a:spcAft>
                <a:spcPts val="0"/>
              </a:spcAft>
              <a:buSzPts val="1800"/>
              <a:buChar char="-"/>
              <a:defRPr/>
            </a:lvl2pPr>
            <a:lvl3pPr lvl="2" algn="l">
              <a:lnSpc>
                <a:spcPct val="90000"/>
              </a:lnSpc>
              <a:spcBef>
                <a:spcPts val="500"/>
              </a:spcBef>
              <a:spcAft>
                <a:spcPts val="0"/>
              </a:spcAft>
              <a:buClr>
                <a:srgbClr val="1D3E88"/>
              </a:buClr>
              <a:buSzPts val="1800"/>
              <a:buChar char="•"/>
              <a:defRPr/>
            </a:lvl3pPr>
            <a:lvl4pPr lvl="3" algn="l">
              <a:lnSpc>
                <a:spcPct val="90000"/>
              </a:lnSpc>
              <a:spcBef>
                <a:spcPts val="500"/>
              </a:spcBef>
              <a:spcAft>
                <a:spcPts val="0"/>
              </a:spcAft>
              <a:buClr>
                <a:srgbClr val="1D3E88"/>
              </a:buClr>
              <a:buSzPts val="1800"/>
              <a:buChar char="o"/>
              <a:defRPr/>
            </a:lvl4pPr>
            <a:lvl5pPr lvl="4" algn="l">
              <a:lnSpc>
                <a:spcPct val="90000"/>
              </a:lnSpc>
              <a:spcBef>
                <a:spcPts val="500"/>
              </a:spcBef>
              <a:spcAft>
                <a:spcPts val="0"/>
              </a:spcAft>
              <a:buClr>
                <a:srgbClr val="1D3E88"/>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21" name="Google Shape;21;p14"/>
          <p:cNvSpPr txBox="1">
            <a:spLocks noGrp="1"/>
          </p:cNvSpPr>
          <p:nvPr>
            <p:ph type="body" idx="2"/>
          </p:nvPr>
        </p:nvSpPr>
        <p:spPr>
          <a:xfrm>
            <a:off x="4618049" y="3527025"/>
            <a:ext cx="7117690" cy="327025"/>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800"/>
              <a:buNone/>
              <a:defRPr sz="1800">
                <a:solidFill>
                  <a:schemeClr val="dk1"/>
                </a:solidFill>
              </a:defRPr>
            </a:lvl1pPr>
            <a:lvl2pPr marL="914400" lvl="1" indent="-317500" algn="r">
              <a:lnSpc>
                <a:spcPct val="90000"/>
              </a:lnSpc>
              <a:spcBef>
                <a:spcPts val="500"/>
              </a:spcBef>
              <a:spcAft>
                <a:spcPts val="0"/>
              </a:spcAft>
              <a:buSzPts val="1400"/>
              <a:buChar char="-"/>
              <a:defRPr>
                <a:solidFill>
                  <a:schemeClr val="lt1"/>
                </a:solidFill>
              </a:defRPr>
            </a:lvl2pPr>
            <a:lvl3pPr marL="1371600" lvl="2" indent="-317500" algn="r">
              <a:lnSpc>
                <a:spcPct val="90000"/>
              </a:lnSpc>
              <a:spcBef>
                <a:spcPts val="500"/>
              </a:spcBef>
              <a:spcAft>
                <a:spcPts val="0"/>
              </a:spcAft>
              <a:buClr>
                <a:schemeClr val="lt1"/>
              </a:buClr>
              <a:buSzPts val="1400"/>
              <a:buChar char="•"/>
              <a:defRPr>
                <a:solidFill>
                  <a:schemeClr val="lt1"/>
                </a:solidFill>
              </a:defRPr>
            </a:lvl3pPr>
            <a:lvl4pPr marL="1828800" lvl="3" indent="-317500" algn="r">
              <a:lnSpc>
                <a:spcPct val="90000"/>
              </a:lnSpc>
              <a:spcBef>
                <a:spcPts val="500"/>
              </a:spcBef>
              <a:spcAft>
                <a:spcPts val="0"/>
              </a:spcAft>
              <a:buClr>
                <a:schemeClr val="lt1"/>
              </a:buClr>
              <a:buSzPts val="1400"/>
              <a:buChar char="o"/>
              <a:defRPr>
                <a:solidFill>
                  <a:schemeClr val="lt1"/>
                </a:solidFill>
              </a:defRPr>
            </a:lvl4pPr>
            <a:lvl5pPr marL="2286000" lvl="4" indent="-317500" algn="r">
              <a:lnSpc>
                <a:spcPct val="90000"/>
              </a:lnSpc>
              <a:spcBef>
                <a:spcPts val="500"/>
              </a:spcBef>
              <a:spcAft>
                <a:spcPts val="0"/>
              </a:spcAft>
              <a:buClr>
                <a:schemeClr val="lt1"/>
              </a:buClr>
              <a:buSzPts val="1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14"/>
          <p:cNvPicPr preferRelativeResize="0"/>
          <p:nvPr/>
        </p:nvPicPr>
        <p:blipFill rotWithShape="1">
          <a:blip r:embed="rId3">
            <a:alphaModFix/>
          </a:blip>
          <a:srcRect/>
          <a:stretch/>
        </p:blipFill>
        <p:spPr>
          <a:xfrm>
            <a:off x="94413" y="3934760"/>
            <a:ext cx="2260600" cy="2044700"/>
          </a:xfrm>
          <a:prstGeom prst="rect">
            <a:avLst/>
          </a:prstGeom>
          <a:noFill/>
          <a:ln>
            <a:noFill/>
          </a:ln>
        </p:spPr>
      </p:pic>
      <p:sp>
        <p:nvSpPr>
          <p:cNvPr id="23" name="Google Shape;23;p14"/>
          <p:cNvSpPr>
            <a:spLocks noGrp="1"/>
          </p:cNvSpPr>
          <p:nvPr>
            <p:ph type="pic" idx="3"/>
          </p:nvPr>
        </p:nvSpPr>
        <p:spPr>
          <a:xfrm>
            <a:off x="387349" y="4006197"/>
            <a:ext cx="1895476" cy="1895476"/>
          </a:xfrm>
          <a:prstGeom prst="ellipse">
            <a:avLst/>
          </a:prstGeom>
          <a:solidFill>
            <a:schemeClr val="accent2"/>
          </a:solidFill>
          <a:ln>
            <a:noFill/>
          </a:ln>
        </p:spPr>
      </p:sp>
      <p:sp>
        <p:nvSpPr>
          <p:cNvPr id="24" name="Google Shape;24;p14"/>
          <p:cNvSpPr>
            <a:spLocks noGrp="1"/>
          </p:cNvSpPr>
          <p:nvPr>
            <p:ph type="pic" idx="4"/>
          </p:nvPr>
        </p:nvSpPr>
        <p:spPr>
          <a:xfrm>
            <a:off x="990500" y="2236482"/>
            <a:ext cx="3294850" cy="3294850"/>
          </a:xfrm>
          <a:prstGeom prst="rect">
            <a:avLst/>
          </a:prstGeom>
          <a:solidFill>
            <a:schemeClr val="dk2"/>
          </a:solidFill>
          <a:ln>
            <a:noFill/>
          </a:ln>
        </p:spPr>
      </p:sp>
      <p:sp>
        <p:nvSpPr>
          <p:cNvPr id="25" name="Google Shape;25;p14"/>
          <p:cNvSpPr/>
          <p:nvPr/>
        </p:nvSpPr>
        <p:spPr>
          <a:xfrm>
            <a:off x="0" y="6574096"/>
            <a:ext cx="12192000" cy="9001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6" name="Google Shape;26;p14"/>
          <p:cNvPicPr preferRelativeResize="0"/>
          <p:nvPr/>
        </p:nvPicPr>
        <p:blipFill rotWithShape="1">
          <a:blip r:embed="rId4">
            <a:alphaModFix/>
          </a:blip>
          <a:srcRect/>
          <a:stretch/>
        </p:blipFill>
        <p:spPr>
          <a:xfrm>
            <a:off x="10" y="4427227"/>
            <a:ext cx="12191990" cy="246412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3"/>
        <p:cNvGrpSpPr/>
        <p:nvPr/>
      </p:nvGrpSpPr>
      <p:grpSpPr>
        <a:xfrm>
          <a:off x="0" y="0"/>
          <a:ext cx="0" cy="0"/>
          <a:chOff x="0" y="0"/>
          <a:chExt cx="0" cy="0"/>
        </a:xfrm>
      </p:grpSpPr>
      <p:sp>
        <p:nvSpPr>
          <p:cNvPr id="74" name="Google Shape;74;p18"/>
          <p:cNvSpPr txBox="1">
            <a:spLocks noGrp="1"/>
          </p:cNvSpPr>
          <p:nvPr>
            <p:ph type="ftr" idx="11"/>
          </p:nvPr>
        </p:nvSpPr>
        <p:spPr>
          <a:xfrm>
            <a:off x="361680" y="6356350"/>
            <a:ext cx="107914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EB7"/>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8"/>
          <p:cNvSpPr txBox="1">
            <a:spLocks noGrp="1"/>
          </p:cNvSpPr>
          <p:nvPr>
            <p:ph type="sldNum" idx="12"/>
          </p:nvPr>
        </p:nvSpPr>
        <p:spPr>
          <a:xfrm>
            <a:off x="11397802" y="6356350"/>
            <a:ext cx="3477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rgbClr val="888EB7"/>
                </a:solidFill>
                <a:latin typeface="Arial"/>
                <a:ea typeface="Arial"/>
                <a:cs typeface="Arial"/>
                <a:sym typeface="Arial"/>
              </a:defRPr>
            </a:lvl1pPr>
            <a:lvl2pPr marL="0" lvl="1" indent="0" algn="r">
              <a:spcBef>
                <a:spcPts val="0"/>
              </a:spcBef>
              <a:buNone/>
              <a:defRPr sz="1000" b="0" i="0" u="none" strike="noStrike" cap="none">
                <a:solidFill>
                  <a:srgbClr val="888EB7"/>
                </a:solidFill>
                <a:latin typeface="Arial"/>
                <a:ea typeface="Arial"/>
                <a:cs typeface="Arial"/>
                <a:sym typeface="Arial"/>
              </a:defRPr>
            </a:lvl2pPr>
            <a:lvl3pPr marL="0" lvl="2" indent="0" algn="r">
              <a:spcBef>
                <a:spcPts val="0"/>
              </a:spcBef>
              <a:buNone/>
              <a:defRPr sz="1000" b="0" i="0" u="none" strike="noStrike" cap="none">
                <a:solidFill>
                  <a:srgbClr val="888EB7"/>
                </a:solidFill>
                <a:latin typeface="Arial"/>
                <a:ea typeface="Arial"/>
                <a:cs typeface="Arial"/>
                <a:sym typeface="Arial"/>
              </a:defRPr>
            </a:lvl3pPr>
            <a:lvl4pPr marL="0" lvl="3" indent="0" algn="r">
              <a:spcBef>
                <a:spcPts val="0"/>
              </a:spcBef>
              <a:buNone/>
              <a:defRPr sz="1000" b="0" i="0" u="none" strike="noStrike" cap="none">
                <a:solidFill>
                  <a:srgbClr val="888EB7"/>
                </a:solidFill>
                <a:latin typeface="Arial"/>
                <a:ea typeface="Arial"/>
                <a:cs typeface="Arial"/>
                <a:sym typeface="Arial"/>
              </a:defRPr>
            </a:lvl4pPr>
            <a:lvl5pPr marL="0" lvl="4" indent="0" algn="r">
              <a:spcBef>
                <a:spcPts val="0"/>
              </a:spcBef>
              <a:buNone/>
              <a:defRPr sz="1000" b="0" i="0" u="none" strike="noStrike" cap="none">
                <a:solidFill>
                  <a:srgbClr val="888EB7"/>
                </a:solidFill>
                <a:latin typeface="Arial"/>
                <a:ea typeface="Arial"/>
                <a:cs typeface="Arial"/>
                <a:sym typeface="Arial"/>
              </a:defRPr>
            </a:lvl5pPr>
            <a:lvl6pPr marL="0" lvl="5" indent="0" algn="r">
              <a:spcBef>
                <a:spcPts val="0"/>
              </a:spcBef>
              <a:buNone/>
              <a:defRPr sz="1000" b="0" i="0" u="none" strike="noStrike" cap="none">
                <a:solidFill>
                  <a:srgbClr val="888EB7"/>
                </a:solidFill>
                <a:latin typeface="Arial"/>
                <a:ea typeface="Arial"/>
                <a:cs typeface="Arial"/>
                <a:sym typeface="Arial"/>
              </a:defRPr>
            </a:lvl6pPr>
            <a:lvl7pPr marL="0" lvl="6" indent="0" algn="r">
              <a:spcBef>
                <a:spcPts val="0"/>
              </a:spcBef>
              <a:buNone/>
              <a:defRPr sz="1000" b="0" i="0" u="none" strike="noStrike" cap="none">
                <a:solidFill>
                  <a:srgbClr val="888EB7"/>
                </a:solidFill>
                <a:latin typeface="Arial"/>
                <a:ea typeface="Arial"/>
                <a:cs typeface="Arial"/>
                <a:sym typeface="Arial"/>
              </a:defRPr>
            </a:lvl7pPr>
            <a:lvl8pPr marL="0" lvl="7" indent="0" algn="r">
              <a:spcBef>
                <a:spcPts val="0"/>
              </a:spcBef>
              <a:buNone/>
              <a:defRPr sz="1000" b="0" i="0" u="none" strike="noStrike" cap="none">
                <a:solidFill>
                  <a:srgbClr val="888EB7"/>
                </a:solidFill>
                <a:latin typeface="Arial"/>
                <a:ea typeface="Arial"/>
                <a:cs typeface="Arial"/>
                <a:sym typeface="Arial"/>
              </a:defRPr>
            </a:lvl8pPr>
            <a:lvl9pPr marL="0" lvl="8" indent="0" algn="r">
              <a:spcBef>
                <a:spcPts val="0"/>
              </a:spcBef>
              <a:buNone/>
              <a:defRPr sz="1000" b="0" i="0" u="none" strike="noStrike" cap="none">
                <a:solidFill>
                  <a:srgbClr val="888E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1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8" name="Google Shape;78;p19"/>
          <p:cNvSpPr txBox="1">
            <a:spLocks noGrp="1"/>
          </p:cNvSpPr>
          <p:nvPr>
            <p:ph type="ftr" idx="11"/>
          </p:nvPr>
        </p:nvSpPr>
        <p:spPr>
          <a:xfrm>
            <a:off x="361680" y="6356350"/>
            <a:ext cx="107914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11397802" y="6356350"/>
            <a:ext cx="347729"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00" b="0" i="0" u="none" strike="noStrike" cap="none">
                <a:solidFill>
                  <a:srgbClr val="888EB7"/>
                </a:solidFill>
                <a:latin typeface="Arial"/>
                <a:ea typeface="Arial"/>
                <a:cs typeface="Arial"/>
                <a:sym typeface="Arial"/>
              </a:defRPr>
            </a:lvl1pPr>
            <a:lvl2pPr marL="0" marR="0" lvl="1" indent="0" algn="r">
              <a:spcBef>
                <a:spcPts val="0"/>
              </a:spcBef>
              <a:buNone/>
              <a:defRPr sz="1000" b="0" i="0" u="none" strike="noStrike" cap="none">
                <a:solidFill>
                  <a:srgbClr val="888EB7"/>
                </a:solidFill>
                <a:latin typeface="Arial"/>
                <a:ea typeface="Arial"/>
                <a:cs typeface="Arial"/>
                <a:sym typeface="Arial"/>
              </a:defRPr>
            </a:lvl2pPr>
            <a:lvl3pPr marL="0" marR="0" lvl="2" indent="0" algn="r">
              <a:spcBef>
                <a:spcPts val="0"/>
              </a:spcBef>
              <a:buNone/>
              <a:defRPr sz="1000" b="0" i="0" u="none" strike="noStrike" cap="none">
                <a:solidFill>
                  <a:srgbClr val="888EB7"/>
                </a:solidFill>
                <a:latin typeface="Arial"/>
                <a:ea typeface="Arial"/>
                <a:cs typeface="Arial"/>
                <a:sym typeface="Arial"/>
              </a:defRPr>
            </a:lvl3pPr>
            <a:lvl4pPr marL="0" marR="0" lvl="3" indent="0" algn="r">
              <a:spcBef>
                <a:spcPts val="0"/>
              </a:spcBef>
              <a:buNone/>
              <a:defRPr sz="1000" b="0" i="0" u="none" strike="noStrike" cap="none">
                <a:solidFill>
                  <a:srgbClr val="888EB7"/>
                </a:solidFill>
                <a:latin typeface="Arial"/>
                <a:ea typeface="Arial"/>
                <a:cs typeface="Arial"/>
                <a:sym typeface="Arial"/>
              </a:defRPr>
            </a:lvl4pPr>
            <a:lvl5pPr marL="0" marR="0" lvl="4" indent="0" algn="r">
              <a:spcBef>
                <a:spcPts val="0"/>
              </a:spcBef>
              <a:buNone/>
              <a:defRPr sz="1000" b="0" i="0" u="none" strike="noStrike" cap="none">
                <a:solidFill>
                  <a:srgbClr val="888EB7"/>
                </a:solidFill>
                <a:latin typeface="Arial"/>
                <a:ea typeface="Arial"/>
                <a:cs typeface="Arial"/>
                <a:sym typeface="Arial"/>
              </a:defRPr>
            </a:lvl5pPr>
            <a:lvl6pPr marL="0" marR="0" lvl="5" indent="0" algn="r">
              <a:spcBef>
                <a:spcPts val="0"/>
              </a:spcBef>
              <a:buNone/>
              <a:defRPr sz="1000" b="0" i="0" u="none" strike="noStrike" cap="none">
                <a:solidFill>
                  <a:srgbClr val="888EB7"/>
                </a:solidFill>
                <a:latin typeface="Arial"/>
                <a:ea typeface="Arial"/>
                <a:cs typeface="Arial"/>
                <a:sym typeface="Arial"/>
              </a:defRPr>
            </a:lvl6pPr>
            <a:lvl7pPr marL="0" marR="0" lvl="6" indent="0" algn="r">
              <a:spcBef>
                <a:spcPts val="0"/>
              </a:spcBef>
              <a:buNone/>
              <a:defRPr sz="1000" b="0" i="0" u="none" strike="noStrike" cap="none">
                <a:solidFill>
                  <a:srgbClr val="888EB7"/>
                </a:solidFill>
                <a:latin typeface="Arial"/>
                <a:ea typeface="Arial"/>
                <a:cs typeface="Arial"/>
                <a:sym typeface="Arial"/>
              </a:defRPr>
            </a:lvl7pPr>
            <a:lvl8pPr marL="0" marR="0" lvl="7" indent="0" algn="r">
              <a:spcBef>
                <a:spcPts val="0"/>
              </a:spcBef>
              <a:buNone/>
              <a:defRPr sz="1000" b="0" i="0" u="none" strike="noStrike" cap="none">
                <a:solidFill>
                  <a:srgbClr val="888EB7"/>
                </a:solidFill>
                <a:latin typeface="Arial"/>
                <a:ea typeface="Arial"/>
                <a:cs typeface="Arial"/>
                <a:sym typeface="Arial"/>
              </a:defRPr>
            </a:lvl8pPr>
            <a:lvl9pPr marL="0" marR="0" lvl="8" indent="0" algn="r">
              <a:spcBef>
                <a:spcPts val="0"/>
              </a:spcBef>
              <a:buNone/>
              <a:defRPr sz="1000" b="0" i="0" u="none" strike="noStrike" cap="none">
                <a:solidFill>
                  <a:srgbClr val="888E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361681" y="205769"/>
            <a:ext cx="9511777" cy="666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2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Google Shape;83;p20"/>
          <p:cNvSpPr txBox="1">
            <a:spLocks noGrp="1"/>
          </p:cNvSpPr>
          <p:nvPr>
            <p:ph type="ftr" idx="11"/>
          </p:nvPr>
        </p:nvSpPr>
        <p:spPr>
          <a:xfrm>
            <a:off x="361680" y="6356350"/>
            <a:ext cx="107914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0"/>
          <p:cNvSpPr txBox="1">
            <a:spLocks noGrp="1"/>
          </p:cNvSpPr>
          <p:nvPr>
            <p:ph type="sldNum" idx="12"/>
          </p:nvPr>
        </p:nvSpPr>
        <p:spPr>
          <a:xfrm>
            <a:off x="11397802" y="6356350"/>
            <a:ext cx="347729"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000" b="0" i="0" u="none" strike="noStrike" cap="none">
                <a:solidFill>
                  <a:srgbClr val="888EB7"/>
                </a:solidFill>
                <a:latin typeface="Arial"/>
                <a:ea typeface="Arial"/>
                <a:cs typeface="Arial"/>
                <a:sym typeface="Arial"/>
              </a:defRPr>
            </a:lvl1pPr>
            <a:lvl2pPr marL="0" marR="0" lvl="1" indent="0" algn="r">
              <a:spcBef>
                <a:spcPts val="0"/>
              </a:spcBef>
              <a:buNone/>
              <a:defRPr sz="1000" b="0" i="0" u="none" strike="noStrike" cap="none">
                <a:solidFill>
                  <a:srgbClr val="888EB7"/>
                </a:solidFill>
                <a:latin typeface="Arial"/>
                <a:ea typeface="Arial"/>
                <a:cs typeface="Arial"/>
                <a:sym typeface="Arial"/>
              </a:defRPr>
            </a:lvl2pPr>
            <a:lvl3pPr marL="0" marR="0" lvl="2" indent="0" algn="r">
              <a:spcBef>
                <a:spcPts val="0"/>
              </a:spcBef>
              <a:buNone/>
              <a:defRPr sz="1000" b="0" i="0" u="none" strike="noStrike" cap="none">
                <a:solidFill>
                  <a:srgbClr val="888EB7"/>
                </a:solidFill>
                <a:latin typeface="Arial"/>
                <a:ea typeface="Arial"/>
                <a:cs typeface="Arial"/>
                <a:sym typeface="Arial"/>
              </a:defRPr>
            </a:lvl3pPr>
            <a:lvl4pPr marL="0" marR="0" lvl="3" indent="0" algn="r">
              <a:spcBef>
                <a:spcPts val="0"/>
              </a:spcBef>
              <a:buNone/>
              <a:defRPr sz="1000" b="0" i="0" u="none" strike="noStrike" cap="none">
                <a:solidFill>
                  <a:srgbClr val="888EB7"/>
                </a:solidFill>
                <a:latin typeface="Arial"/>
                <a:ea typeface="Arial"/>
                <a:cs typeface="Arial"/>
                <a:sym typeface="Arial"/>
              </a:defRPr>
            </a:lvl4pPr>
            <a:lvl5pPr marL="0" marR="0" lvl="4" indent="0" algn="r">
              <a:spcBef>
                <a:spcPts val="0"/>
              </a:spcBef>
              <a:buNone/>
              <a:defRPr sz="1000" b="0" i="0" u="none" strike="noStrike" cap="none">
                <a:solidFill>
                  <a:srgbClr val="888EB7"/>
                </a:solidFill>
                <a:latin typeface="Arial"/>
                <a:ea typeface="Arial"/>
                <a:cs typeface="Arial"/>
                <a:sym typeface="Arial"/>
              </a:defRPr>
            </a:lvl5pPr>
            <a:lvl6pPr marL="0" marR="0" lvl="5" indent="0" algn="r">
              <a:spcBef>
                <a:spcPts val="0"/>
              </a:spcBef>
              <a:buNone/>
              <a:defRPr sz="1000" b="0" i="0" u="none" strike="noStrike" cap="none">
                <a:solidFill>
                  <a:srgbClr val="888EB7"/>
                </a:solidFill>
                <a:latin typeface="Arial"/>
                <a:ea typeface="Arial"/>
                <a:cs typeface="Arial"/>
                <a:sym typeface="Arial"/>
              </a:defRPr>
            </a:lvl6pPr>
            <a:lvl7pPr marL="0" marR="0" lvl="6" indent="0" algn="r">
              <a:spcBef>
                <a:spcPts val="0"/>
              </a:spcBef>
              <a:buNone/>
              <a:defRPr sz="1000" b="0" i="0" u="none" strike="noStrike" cap="none">
                <a:solidFill>
                  <a:srgbClr val="888EB7"/>
                </a:solidFill>
                <a:latin typeface="Arial"/>
                <a:ea typeface="Arial"/>
                <a:cs typeface="Arial"/>
                <a:sym typeface="Arial"/>
              </a:defRPr>
            </a:lvl7pPr>
            <a:lvl8pPr marL="0" marR="0" lvl="7" indent="0" algn="r">
              <a:spcBef>
                <a:spcPts val="0"/>
              </a:spcBef>
              <a:buNone/>
              <a:defRPr sz="1000" b="0" i="0" u="none" strike="noStrike" cap="none">
                <a:solidFill>
                  <a:srgbClr val="888EB7"/>
                </a:solidFill>
                <a:latin typeface="Arial"/>
                <a:ea typeface="Arial"/>
                <a:cs typeface="Arial"/>
                <a:sym typeface="Arial"/>
              </a:defRPr>
            </a:lvl8pPr>
            <a:lvl9pPr marL="0" marR="0" lvl="8" indent="0" algn="r">
              <a:spcBef>
                <a:spcPts val="0"/>
              </a:spcBef>
              <a:buNone/>
              <a:defRPr sz="1000" b="0" i="0" u="none" strike="noStrike" cap="none">
                <a:solidFill>
                  <a:srgbClr val="888E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5"/>
        <p:cNvGrpSpPr/>
        <p:nvPr/>
      </p:nvGrpSpPr>
      <p:grpSpPr>
        <a:xfrm>
          <a:off x="0" y="0"/>
          <a:ext cx="0" cy="0"/>
          <a:chOff x="0" y="0"/>
          <a:chExt cx="0" cy="0"/>
        </a:xfrm>
      </p:grpSpPr>
      <p:sp>
        <p:nvSpPr>
          <p:cNvPr id="86" name="Google Shape;86;p27"/>
          <p:cNvSpPr txBox="1">
            <a:spLocks noGrp="1"/>
          </p:cNvSpPr>
          <p:nvPr>
            <p:ph type="title"/>
          </p:nvPr>
        </p:nvSpPr>
        <p:spPr>
          <a:xfrm>
            <a:off x="361681" y="205769"/>
            <a:ext cx="9511777" cy="666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7"/>
          <p:cNvSpPr txBox="1">
            <a:spLocks noGrp="1"/>
          </p:cNvSpPr>
          <p:nvPr>
            <p:ph type="body" idx="1"/>
          </p:nvPr>
        </p:nvSpPr>
        <p:spPr>
          <a:xfrm>
            <a:off x="361681" y="1223493"/>
            <a:ext cx="11383851" cy="48590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D3E88"/>
              </a:buClr>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rgbClr val="1D3E88"/>
              </a:buClr>
              <a:buSzPts val="1800"/>
              <a:buChar char="•"/>
              <a:defRPr/>
            </a:lvl3pPr>
            <a:lvl4pPr marL="1828800" lvl="3" indent="-342900" algn="l">
              <a:lnSpc>
                <a:spcPct val="90000"/>
              </a:lnSpc>
              <a:spcBef>
                <a:spcPts val="500"/>
              </a:spcBef>
              <a:spcAft>
                <a:spcPts val="0"/>
              </a:spcAft>
              <a:buClr>
                <a:srgbClr val="1D3E88"/>
              </a:buClr>
              <a:buSzPts val="1800"/>
              <a:buChar char="o"/>
              <a:defRPr/>
            </a:lvl4pPr>
            <a:lvl5pPr marL="2286000" lvl="4" indent="-342900" algn="l">
              <a:lnSpc>
                <a:spcPct val="90000"/>
              </a:lnSpc>
              <a:spcBef>
                <a:spcPts val="500"/>
              </a:spcBef>
              <a:spcAft>
                <a:spcPts val="0"/>
              </a:spcAft>
              <a:buClr>
                <a:srgbClr val="1D3E8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7"/>
          <p:cNvSpPr txBox="1">
            <a:spLocks noGrp="1"/>
          </p:cNvSpPr>
          <p:nvPr>
            <p:ph type="ftr" idx="11"/>
          </p:nvPr>
        </p:nvSpPr>
        <p:spPr>
          <a:xfrm>
            <a:off x="361680" y="6356350"/>
            <a:ext cx="107914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EB7"/>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7"/>
          <p:cNvSpPr txBox="1">
            <a:spLocks noGrp="1"/>
          </p:cNvSpPr>
          <p:nvPr>
            <p:ph type="sldNum" idx="12"/>
          </p:nvPr>
        </p:nvSpPr>
        <p:spPr>
          <a:xfrm>
            <a:off x="11397802" y="6356350"/>
            <a:ext cx="3477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888EB7"/>
                </a:solidFill>
                <a:latin typeface="Arial"/>
                <a:ea typeface="Arial"/>
                <a:cs typeface="Arial"/>
                <a:sym typeface="Arial"/>
              </a:defRPr>
            </a:lvl1pPr>
            <a:lvl2pPr marL="0" lvl="1" indent="0" algn="r">
              <a:spcBef>
                <a:spcPts val="0"/>
              </a:spcBef>
              <a:buNone/>
              <a:defRPr sz="1000">
                <a:solidFill>
                  <a:srgbClr val="888EB7"/>
                </a:solidFill>
                <a:latin typeface="Arial"/>
                <a:ea typeface="Arial"/>
                <a:cs typeface="Arial"/>
                <a:sym typeface="Arial"/>
              </a:defRPr>
            </a:lvl2pPr>
            <a:lvl3pPr marL="0" lvl="2" indent="0" algn="r">
              <a:spcBef>
                <a:spcPts val="0"/>
              </a:spcBef>
              <a:buNone/>
              <a:defRPr sz="1000">
                <a:solidFill>
                  <a:srgbClr val="888EB7"/>
                </a:solidFill>
                <a:latin typeface="Arial"/>
                <a:ea typeface="Arial"/>
                <a:cs typeface="Arial"/>
                <a:sym typeface="Arial"/>
              </a:defRPr>
            </a:lvl3pPr>
            <a:lvl4pPr marL="0" lvl="3" indent="0" algn="r">
              <a:spcBef>
                <a:spcPts val="0"/>
              </a:spcBef>
              <a:buNone/>
              <a:defRPr sz="1000">
                <a:solidFill>
                  <a:srgbClr val="888EB7"/>
                </a:solidFill>
                <a:latin typeface="Arial"/>
                <a:ea typeface="Arial"/>
                <a:cs typeface="Arial"/>
                <a:sym typeface="Arial"/>
              </a:defRPr>
            </a:lvl4pPr>
            <a:lvl5pPr marL="0" lvl="4" indent="0" algn="r">
              <a:spcBef>
                <a:spcPts val="0"/>
              </a:spcBef>
              <a:buNone/>
              <a:defRPr sz="1000">
                <a:solidFill>
                  <a:srgbClr val="888EB7"/>
                </a:solidFill>
                <a:latin typeface="Arial"/>
                <a:ea typeface="Arial"/>
                <a:cs typeface="Arial"/>
                <a:sym typeface="Arial"/>
              </a:defRPr>
            </a:lvl5pPr>
            <a:lvl6pPr marL="0" lvl="5" indent="0" algn="r">
              <a:spcBef>
                <a:spcPts val="0"/>
              </a:spcBef>
              <a:buNone/>
              <a:defRPr sz="1000">
                <a:solidFill>
                  <a:srgbClr val="888EB7"/>
                </a:solidFill>
                <a:latin typeface="Arial"/>
                <a:ea typeface="Arial"/>
                <a:cs typeface="Arial"/>
                <a:sym typeface="Arial"/>
              </a:defRPr>
            </a:lvl6pPr>
            <a:lvl7pPr marL="0" lvl="6" indent="0" algn="r">
              <a:spcBef>
                <a:spcPts val="0"/>
              </a:spcBef>
              <a:buNone/>
              <a:defRPr sz="1000">
                <a:solidFill>
                  <a:srgbClr val="888EB7"/>
                </a:solidFill>
                <a:latin typeface="Arial"/>
                <a:ea typeface="Arial"/>
                <a:cs typeface="Arial"/>
                <a:sym typeface="Arial"/>
              </a:defRPr>
            </a:lvl7pPr>
            <a:lvl8pPr marL="0" lvl="7" indent="0" algn="r">
              <a:spcBef>
                <a:spcPts val="0"/>
              </a:spcBef>
              <a:buNone/>
              <a:defRPr sz="1000">
                <a:solidFill>
                  <a:srgbClr val="888EB7"/>
                </a:solidFill>
                <a:latin typeface="Arial"/>
                <a:ea typeface="Arial"/>
                <a:cs typeface="Arial"/>
                <a:sym typeface="Arial"/>
              </a:defRPr>
            </a:lvl8pPr>
            <a:lvl9pPr marL="0" lvl="8" indent="0" algn="r">
              <a:spcBef>
                <a:spcPts val="0"/>
              </a:spcBef>
              <a:buNone/>
              <a:defRPr sz="1000">
                <a:solidFill>
                  <a:srgbClr val="888E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hapter divsion slide">
  <p:cSld name="1_Chapter divsion slide">
    <p:spTree>
      <p:nvGrpSpPr>
        <p:cNvPr id="1" name="Shape 27"/>
        <p:cNvGrpSpPr/>
        <p:nvPr/>
      </p:nvGrpSpPr>
      <p:grpSpPr>
        <a:xfrm>
          <a:off x="0" y="0"/>
          <a:ext cx="0" cy="0"/>
          <a:chOff x="0" y="0"/>
          <a:chExt cx="0" cy="0"/>
        </a:xfrm>
      </p:grpSpPr>
      <p:sp>
        <p:nvSpPr>
          <p:cNvPr id="28" name="Google Shape;28;p15"/>
          <p:cNvSpPr/>
          <p:nvPr/>
        </p:nvSpPr>
        <p:spPr>
          <a:xfrm>
            <a:off x="0" y="4142874"/>
            <a:ext cx="12192000" cy="2466974"/>
          </a:xfrm>
          <a:prstGeom prst="rect">
            <a:avLst/>
          </a:prstGeom>
          <a:solidFill>
            <a:schemeClr val="lt2"/>
          </a:solidFill>
          <a:ln w="12700" cap="flat" cmpd="sng">
            <a:solidFill>
              <a:srgbClr val="0028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 name="Google Shape;29;p15"/>
          <p:cNvSpPr>
            <a:spLocks noGrp="1"/>
          </p:cNvSpPr>
          <p:nvPr>
            <p:ph type="pic" idx="2"/>
          </p:nvPr>
        </p:nvSpPr>
        <p:spPr>
          <a:xfrm>
            <a:off x="0" y="4142874"/>
            <a:ext cx="4114800" cy="2451601"/>
          </a:xfrm>
          <a:prstGeom prst="rect">
            <a:avLst/>
          </a:prstGeom>
          <a:noFill/>
          <a:ln>
            <a:noFill/>
          </a:ln>
        </p:spPr>
      </p:sp>
      <p:sp>
        <p:nvSpPr>
          <p:cNvPr id="30" name="Google Shape;30;p15"/>
          <p:cNvSpPr txBox="1">
            <a:spLocks noGrp="1"/>
          </p:cNvSpPr>
          <p:nvPr>
            <p:ph type="ctrTitle"/>
          </p:nvPr>
        </p:nvSpPr>
        <p:spPr>
          <a:xfrm>
            <a:off x="706438" y="2241800"/>
            <a:ext cx="6343001" cy="6762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a:spLocks noGrp="1"/>
          </p:cNvSpPr>
          <p:nvPr>
            <p:ph type="pic" idx="3"/>
          </p:nvPr>
        </p:nvSpPr>
        <p:spPr>
          <a:xfrm>
            <a:off x="4114800" y="4142874"/>
            <a:ext cx="4114800" cy="2451601"/>
          </a:xfrm>
          <a:prstGeom prst="rect">
            <a:avLst/>
          </a:prstGeom>
          <a:noFill/>
          <a:ln>
            <a:noFill/>
          </a:ln>
        </p:spPr>
      </p:sp>
      <p:sp>
        <p:nvSpPr>
          <p:cNvPr id="32" name="Google Shape;32;p15"/>
          <p:cNvSpPr>
            <a:spLocks noGrp="1"/>
          </p:cNvSpPr>
          <p:nvPr>
            <p:ph type="pic" idx="4"/>
          </p:nvPr>
        </p:nvSpPr>
        <p:spPr>
          <a:xfrm>
            <a:off x="8229600" y="4142874"/>
            <a:ext cx="3962400" cy="2451601"/>
          </a:xfrm>
          <a:prstGeom prst="rect">
            <a:avLst/>
          </a:prstGeom>
          <a:noFill/>
          <a:ln>
            <a:noFill/>
          </a:ln>
        </p:spPr>
      </p:sp>
      <p:sp>
        <p:nvSpPr>
          <p:cNvPr id="33" name="Google Shape;33;p15"/>
          <p:cNvSpPr/>
          <p:nvPr/>
        </p:nvSpPr>
        <p:spPr>
          <a:xfrm>
            <a:off x="0" y="6574096"/>
            <a:ext cx="12192000" cy="9001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4"/>
        <p:cNvGrpSpPr/>
        <p:nvPr/>
      </p:nvGrpSpPr>
      <p:grpSpPr>
        <a:xfrm>
          <a:off x="0" y="0"/>
          <a:ext cx="0" cy="0"/>
          <a:chOff x="0" y="0"/>
          <a:chExt cx="0" cy="0"/>
        </a:xfrm>
      </p:grpSpPr>
      <p:sp>
        <p:nvSpPr>
          <p:cNvPr id="35" name="Google Shape;35;p16"/>
          <p:cNvSpPr txBox="1">
            <a:spLocks noGrp="1"/>
          </p:cNvSpPr>
          <p:nvPr>
            <p:ph type="ftr" idx="11"/>
          </p:nvPr>
        </p:nvSpPr>
        <p:spPr>
          <a:xfrm>
            <a:off x="361680" y="6356350"/>
            <a:ext cx="107914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EB7"/>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6"/>
          <p:cNvSpPr txBox="1">
            <a:spLocks noGrp="1"/>
          </p:cNvSpPr>
          <p:nvPr>
            <p:ph type="sldNum" idx="12"/>
          </p:nvPr>
        </p:nvSpPr>
        <p:spPr>
          <a:xfrm>
            <a:off x="11397802" y="6356350"/>
            <a:ext cx="3477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rgbClr val="888EB7"/>
                </a:solidFill>
                <a:latin typeface="Arial"/>
                <a:ea typeface="Arial"/>
                <a:cs typeface="Arial"/>
                <a:sym typeface="Arial"/>
              </a:defRPr>
            </a:lvl1pPr>
            <a:lvl2pPr marL="0" lvl="1" indent="0" algn="r">
              <a:spcBef>
                <a:spcPts val="0"/>
              </a:spcBef>
              <a:buNone/>
              <a:defRPr sz="1000" b="0" i="0" u="none" strike="noStrike" cap="none">
                <a:solidFill>
                  <a:srgbClr val="888EB7"/>
                </a:solidFill>
                <a:latin typeface="Arial"/>
                <a:ea typeface="Arial"/>
                <a:cs typeface="Arial"/>
                <a:sym typeface="Arial"/>
              </a:defRPr>
            </a:lvl2pPr>
            <a:lvl3pPr marL="0" lvl="2" indent="0" algn="r">
              <a:spcBef>
                <a:spcPts val="0"/>
              </a:spcBef>
              <a:buNone/>
              <a:defRPr sz="1000" b="0" i="0" u="none" strike="noStrike" cap="none">
                <a:solidFill>
                  <a:srgbClr val="888EB7"/>
                </a:solidFill>
                <a:latin typeface="Arial"/>
                <a:ea typeface="Arial"/>
                <a:cs typeface="Arial"/>
                <a:sym typeface="Arial"/>
              </a:defRPr>
            </a:lvl3pPr>
            <a:lvl4pPr marL="0" lvl="3" indent="0" algn="r">
              <a:spcBef>
                <a:spcPts val="0"/>
              </a:spcBef>
              <a:buNone/>
              <a:defRPr sz="1000" b="0" i="0" u="none" strike="noStrike" cap="none">
                <a:solidFill>
                  <a:srgbClr val="888EB7"/>
                </a:solidFill>
                <a:latin typeface="Arial"/>
                <a:ea typeface="Arial"/>
                <a:cs typeface="Arial"/>
                <a:sym typeface="Arial"/>
              </a:defRPr>
            </a:lvl4pPr>
            <a:lvl5pPr marL="0" lvl="4" indent="0" algn="r">
              <a:spcBef>
                <a:spcPts val="0"/>
              </a:spcBef>
              <a:buNone/>
              <a:defRPr sz="1000" b="0" i="0" u="none" strike="noStrike" cap="none">
                <a:solidFill>
                  <a:srgbClr val="888EB7"/>
                </a:solidFill>
                <a:latin typeface="Arial"/>
                <a:ea typeface="Arial"/>
                <a:cs typeface="Arial"/>
                <a:sym typeface="Arial"/>
              </a:defRPr>
            </a:lvl5pPr>
            <a:lvl6pPr marL="0" lvl="5" indent="0" algn="r">
              <a:spcBef>
                <a:spcPts val="0"/>
              </a:spcBef>
              <a:buNone/>
              <a:defRPr sz="1000" b="0" i="0" u="none" strike="noStrike" cap="none">
                <a:solidFill>
                  <a:srgbClr val="888EB7"/>
                </a:solidFill>
                <a:latin typeface="Arial"/>
                <a:ea typeface="Arial"/>
                <a:cs typeface="Arial"/>
                <a:sym typeface="Arial"/>
              </a:defRPr>
            </a:lvl6pPr>
            <a:lvl7pPr marL="0" lvl="6" indent="0" algn="r">
              <a:spcBef>
                <a:spcPts val="0"/>
              </a:spcBef>
              <a:buNone/>
              <a:defRPr sz="1000" b="0" i="0" u="none" strike="noStrike" cap="none">
                <a:solidFill>
                  <a:srgbClr val="888EB7"/>
                </a:solidFill>
                <a:latin typeface="Arial"/>
                <a:ea typeface="Arial"/>
                <a:cs typeface="Arial"/>
                <a:sym typeface="Arial"/>
              </a:defRPr>
            </a:lvl7pPr>
            <a:lvl8pPr marL="0" lvl="7" indent="0" algn="r">
              <a:spcBef>
                <a:spcPts val="0"/>
              </a:spcBef>
              <a:buNone/>
              <a:defRPr sz="1000" b="0" i="0" u="none" strike="noStrike" cap="none">
                <a:solidFill>
                  <a:srgbClr val="888EB7"/>
                </a:solidFill>
                <a:latin typeface="Arial"/>
                <a:ea typeface="Arial"/>
                <a:cs typeface="Arial"/>
                <a:sym typeface="Arial"/>
              </a:defRPr>
            </a:lvl8pPr>
            <a:lvl9pPr marL="0" lvl="8" indent="0" algn="r">
              <a:spcBef>
                <a:spcPts val="0"/>
              </a:spcBef>
              <a:buNone/>
              <a:defRPr sz="1000" b="0" i="0" u="none" strike="noStrike" cap="none">
                <a:solidFill>
                  <a:srgbClr val="888E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361681" y="205769"/>
            <a:ext cx="9511777" cy="666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2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clusion Chapter Slide">
  <p:cSld name="Conclusion Chapter Slide">
    <p:bg>
      <p:bgPr>
        <a:solidFill>
          <a:schemeClr val="lt1"/>
        </a:solidFill>
        <a:effectLst/>
      </p:bgPr>
    </p:bg>
    <p:spTree>
      <p:nvGrpSpPr>
        <p:cNvPr id="1" name="Shape 39"/>
        <p:cNvGrpSpPr/>
        <p:nvPr/>
      </p:nvGrpSpPr>
      <p:grpSpPr>
        <a:xfrm>
          <a:off x="0" y="0"/>
          <a:ext cx="0" cy="0"/>
          <a:chOff x="0" y="0"/>
          <a:chExt cx="0" cy="0"/>
        </a:xfrm>
      </p:grpSpPr>
      <p:pic>
        <p:nvPicPr>
          <p:cNvPr id="40" name="Google Shape;40;p22"/>
          <p:cNvPicPr preferRelativeResize="0"/>
          <p:nvPr/>
        </p:nvPicPr>
        <p:blipFill rotWithShape="1">
          <a:blip r:embed="rId2">
            <a:alphaModFix/>
          </a:blip>
          <a:srcRect/>
          <a:stretch/>
        </p:blipFill>
        <p:spPr>
          <a:xfrm>
            <a:off x="847291" y="1463747"/>
            <a:ext cx="3937000" cy="3568700"/>
          </a:xfrm>
          <a:prstGeom prst="rect">
            <a:avLst/>
          </a:prstGeom>
          <a:noFill/>
          <a:ln>
            <a:noFill/>
          </a:ln>
        </p:spPr>
      </p:pic>
      <p:sp>
        <p:nvSpPr>
          <p:cNvPr id="41" name="Google Shape;41;p22"/>
          <p:cNvSpPr>
            <a:spLocks noGrp="1"/>
          </p:cNvSpPr>
          <p:nvPr>
            <p:ph type="pic" idx="2"/>
          </p:nvPr>
        </p:nvSpPr>
        <p:spPr>
          <a:xfrm>
            <a:off x="1343198" y="1600672"/>
            <a:ext cx="3294850" cy="3294850"/>
          </a:xfrm>
          <a:prstGeom prst="rect">
            <a:avLst/>
          </a:prstGeom>
          <a:solidFill>
            <a:schemeClr val="dk2"/>
          </a:solidFill>
          <a:ln>
            <a:noFill/>
          </a:ln>
        </p:spPr>
      </p:sp>
      <p:sp>
        <p:nvSpPr>
          <p:cNvPr id="42" name="Google Shape;42;p22"/>
          <p:cNvSpPr/>
          <p:nvPr/>
        </p:nvSpPr>
        <p:spPr>
          <a:xfrm>
            <a:off x="672308" y="3289585"/>
            <a:ext cx="2044699" cy="204469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 name="Google Shape;43;p22"/>
          <p:cNvSpPr txBox="1">
            <a:spLocks noGrp="1"/>
          </p:cNvSpPr>
          <p:nvPr>
            <p:ph type="ctrTitle"/>
          </p:nvPr>
        </p:nvSpPr>
        <p:spPr>
          <a:xfrm>
            <a:off x="5392738" y="2867097"/>
            <a:ext cx="6343001" cy="6762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2"/>
          <p:cNvSpPr/>
          <p:nvPr/>
        </p:nvSpPr>
        <p:spPr>
          <a:xfrm>
            <a:off x="0" y="6593974"/>
            <a:ext cx="12192000" cy="26402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5" name="Google Shape;45;p22"/>
          <p:cNvSpPr>
            <a:spLocks noGrp="1"/>
          </p:cNvSpPr>
          <p:nvPr>
            <p:ph type="pic" idx="3"/>
          </p:nvPr>
        </p:nvSpPr>
        <p:spPr>
          <a:xfrm>
            <a:off x="749197" y="3364197"/>
            <a:ext cx="1895476" cy="1895476"/>
          </a:xfrm>
          <a:prstGeom prst="ellipse">
            <a:avLst/>
          </a:prstGeom>
          <a:solidFill>
            <a:schemeClr val="accent2"/>
          </a:solidFill>
          <a:ln w="9525" cap="flat" cmpd="sng">
            <a:solidFill>
              <a:schemeClr val="lt1"/>
            </a:solidFill>
            <a:prstDash val="solid"/>
            <a:round/>
            <a:headEnd type="none" w="sm" len="sm"/>
            <a:tailEnd type="none" w="sm" len="sm"/>
          </a:ln>
        </p:spPr>
      </p:sp>
      <p:pic>
        <p:nvPicPr>
          <p:cNvPr id="46" name="Google Shape;46;p22"/>
          <p:cNvPicPr preferRelativeResize="0"/>
          <p:nvPr/>
        </p:nvPicPr>
        <p:blipFill rotWithShape="1">
          <a:blip r:embed="rId3">
            <a:alphaModFix/>
          </a:blip>
          <a:srcRect/>
          <a:stretch/>
        </p:blipFill>
        <p:spPr>
          <a:xfrm>
            <a:off x="456261" y="3289585"/>
            <a:ext cx="2260600" cy="2044700"/>
          </a:xfrm>
          <a:prstGeom prst="rect">
            <a:avLst/>
          </a:prstGeom>
          <a:noFill/>
          <a:ln>
            <a:noFill/>
          </a:ln>
        </p:spPr>
      </p:pic>
      <p:pic>
        <p:nvPicPr>
          <p:cNvPr id="47" name="Google Shape;47;p22"/>
          <p:cNvPicPr preferRelativeResize="0"/>
          <p:nvPr/>
        </p:nvPicPr>
        <p:blipFill rotWithShape="1">
          <a:blip r:embed="rId4">
            <a:alphaModFix/>
          </a:blip>
          <a:srcRect/>
          <a:stretch/>
        </p:blipFill>
        <p:spPr>
          <a:xfrm>
            <a:off x="1437876" y="1597539"/>
            <a:ext cx="3138332" cy="3161073"/>
          </a:xfrm>
          <a:prstGeom prst="rect">
            <a:avLst/>
          </a:prstGeom>
          <a:noFill/>
          <a:ln>
            <a:noFill/>
          </a:ln>
        </p:spPr>
      </p:pic>
      <p:pic>
        <p:nvPicPr>
          <p:cNvPr id="48" name="Google Shape;48;p22" descr="Identity and Access Management - InterVision Systems"/>
          <p:cNvPicPr preferRelativeResize="0"/>
          <p:nvPr/>
        </p:nvPicPr>
        <p:blipFill rotWithShape="1">
          <a:blip r:embed="rId5">
            <a:alphaModFix/>
          </a:blip>
          <a:srcRect/>
          <a:stretch/>
        </p:blipFill>
        <p:spPr>
          <a:xfrm>
            <a:off x="521276" y="3149248"/>
            <a:ext cx="2328100" cy="23281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361681" y="205769"/>
            <a:ext cx="9511777" cy="666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3"/>
          <p:cNvSpPr txBox="1">
            <a:spLocks noGrp="1"/>
          </p:cNvSpPr>
          <p:nvPr>
            <p:ph type="body" idx="1"/>
          </p:nvPr>
        </p:nvSpPr>
        <p:spPr>
          <a:xfrm>
            <a:off x="361681" y="1223493"/>
            <a:ext cx="11383851" cy="485902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D3E88"/>
              </a:buClr>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rgbClr val="1D3E88"/>
              </a:buClr>
              <a:buSzPts val="1800"/>
              <a:buChar char="•"/>
              <a:defRPr/>
            </a:lvl3pPr>
            <a:lvl4pPr marL="1828800" lvl="3" indent="-342900" algn="l">
              <a:lnSpc>
                <a:spcPct val="90000"/>
              </a:lnSpc>
              <a:spcBef>
                <a:spcPts val="500"/>
              </a:spcBef>
              <a:spcAft>
                <a:spcPts val="0"/>
              </a:spcAft>
              <a:buClr>
                <a:srgbClr val="1D3E88"/>
              </a:buClr>
              <a:buSzPts val="1800"/>
              <a:buChar char="o"/>
              <a:defRPr/>
            </a:lvl4pPr>
            <a:lvl5pPr marL="2286000" lvl="4" indent="-342900" algn="l">
              <a:lnSpc>
                <a:spcPct val="90000"/>
              </a:lnSpc>
              <a:spcBef>
                <a:spcPts val="500"/>
              </a:spcBef>
              <a:spcAft>
                <a:spcPts val="0"/>
              </a:spcAft>
              <a:buClr>
                <a:srgbClr val="1D3E8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3"/>
          <p:cNvSpPr txBox="1">
            <a:spLocks noGrp="1"/>
          </p:cNvSpPr>
          <p:nvPr>
            <p:ph type="ftr" idx="11"/>
          </p:nvPr>
        </p:nvSpPr>
        <p:spPr>
          <a:xfrm>
            <a:off x="361680" y="6356350"/>
            <a:ext cx="107914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EB7"/>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11397802" y="6356350"/>
            <a:ext cx="3477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888EB7"/>
                </a:solidFill>
                <a:latin typeface="Arial"/>
                <a:ea typeface="Arial"/>
                <a:cs typeface="Arial"/>
                <a:sym typeface="Arial"/>
              </a:defRPr>
            </a:lvl1pPr>
            <a:lvl2pPr marL="0" lvl="1" indent="0" algn="r">
              <a:spcBef>
                <a:spcPts val="0"/>
              </a:spcBef>
              <a:buNone/>
              <a:defRPr sz="1000">
                <a:solidFill>
                  <a:srgbClr val="888EB7"/>
                </a:solidFill>
                <a:latin typeface="Arial"/>
                <a:ea typeface="Arial"/>
                <a:cs typeface="Arial"/>
                <a:sym typeface="Arial"/>
              </a:defRPr>
            </a:lvl2pPr>
            <a:lvl3pPr marL="0" lvl="2" indent="0" algn="r">
              <a:spcBef>
                <a:spcPts val="0"/>
              </a:spcBef>
              <a:buNone/>
              <a:defRPr sz="1000">
                <a:solidFill>
                  <a:srgbClr val="888EB7"/>
                </a:solidFill>
                <a:latin typeface="Arial"/>
                <a:ea typeface="Arial"/>
                <a:cs typeface="Arial"/>
                <a:sym typeface="Arial"/>
              </a:defRPr>
            </a:lvl3pPr>
            <a:lvl4pPr marL="0" lvl="3" indent="0" algn="r">
              <a:spcBef>
                <a:spcPts val="0"/>
              </a:spcBef>
              <a:buNone/>
              <a:defRPr sz="1000">
                <a:solidFill>
                  <a:srgbClr val="888EB7"/>
                </a:solidFill>
                <a:latin typeface="Arial"/>
                <a:ea typeface="Arial"/>
                <a:cs typeface="Arial"/>
                <a:sym typeface="Arial"/>
              </a:defRPr>
            </a:lvl4pPr>
            <a:lvl5pPr marL="0" lvl="4" indent="0" algn="r">
              <a:spcBef>
                <a:spcPts val="0"/>
              </a:spcBef>
              <a:buNone/>
              <a:defRPr sz="1000">
                <a:solidFill>
                  <a:srgbClr val="888EB7"/>
                </a:solidFill>
                <a:latin typeface="Arial"/>
                <a:ea typeface="Arial"/>
                <a:cs typeface="Arial"/>
                <a:sym typeface="Arial"/>
              </a:defRPr>
            </a:lvl5pPr>
            <a:lvl6pPr marL="0" lvl="5" indent="0" algn="r">
              <a:spcBef>
                <a:spcPts val="0"/>
              </a:spcBef>
              <a:buNone/>
              <a:defRPr sz="1000">
                <a:solidFill>
                  <a:srgbClr val="888EB7"/>
                </a:solidFill>
                <a:latin typeface="Arial"/>
                <a:ea typeface="Arial"/>
                <a:cs typeface="Arial"/>
                <a:sym typeface="Arial"/>
              </a:defRPr>
            </a:lvl6pPr>
            <a:lvl7pPr marL="0" lvl="6" indent="0" algn="r">
              <a:spcBef>
                <a:spcPts val="0"/>
              </a:spcBef>
              <a:buNone/>
              <a:defRPr sz="1000">
                <a:solidFill>
                  <a:srgbClr val="888EB7"/>
                </a:solidFill>
                <a:latin typeface="Arial"/>
                <a:ea typeface="Arial"/>
                <a:cs typeface="Arial"/>
                <a:sym typeface="Arial"/>
              </a:defRPr>
            </a:lvl7pPr>
            <a:lvl8pPr marL="0" lvl="7" indent="0" algn="r">
              <a:spcBef>
                <a:spcPts val="0"/>
              </a:spcBef>
              <a:buNone/>
              <a:defRPr sz="1000">
                <a:solidFill>
                  <a:srgbClr val="888EB7"/>
                </a:solidFill>
                <a:latin typeface="Arial"/>
                <a:ea typeface="Arial"/>
                <a:cs typeface="Arial"/>
                <a:sym typeface="Arial"/>
              </a:defRPr>
            </a:lvl8pPr>
            <a:lvl9pPr marL="0" lvl="8" indent="0" algn="r">
              <a:spcBef>
                <a:spcPts val="0"/>
              </a:spcBef>
              <a:buNone/>
              <a:defRPr sz="1000">
                <a:solidFill>
                  <a:srgbClr val="888E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4"/>
        <p:cNvGrpSpPr/>
        <p:nvPr/>
      </p:nvGrpSpPr>
      <p:grpSpPr>
        <a:xfrm>
          <a:off x="0" y="0"/>
          <a:ext cx="0" cy="0"/>
          <a:chOff x="0" y="0"/>
          <a:chExt cx="0" cy="0"/>
        </a:xfrm>
      </p:grpSpPr>
      <p:sp>
        <p:nvSpPr>
          <p:cNvPr id="55" name="Google Shape;55;p24"/>
          <p:cNvSpPr txBox="1">
            <a:spLocks noGrp="1"/>
          </p:cNvSpPr>
          <p:nvPr>
            <p:ph type="body" idx="1"/>
          </p:nvPr>
        </p:nvSpPr>
        <p:spPr>
          <a:xfrm>
            <a:off x="266700" y="1589092"/>
            <a:ext cx="11497733" cy="12561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D3E88"/>
              </a:buClr>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rgbClr val="1D3E88"/>
              </a:buClr>
              <a:buSzPts val="1800"/>
              <a:buChar char="•"/>
              <a:defRPr/>
            </a:lvl3pPr>
            <a:lvl4pPr marL="1828800" lvl="3" indent="-342900" algn="l">
              <a:lnSpc>
                <a:spcPct val="90000"/>
              </a:lnSpc>
              <a:spcBef>
                <a:spcPts val="500"/>
              </a:spcBef>
              <a:spcAft>
                <a:spcPts val="0"/>
              </a:spcAft>
              <a:buClr>
                <a:srgbClr val="1D3E88"/>
              </a:buClr>
              <a:buSzPts val="1800"/>
              <a:buChar char="o"/>
              <a:defRPr/>
            </a:lvl4pPr>
            <a:lvl5pPr marL="2286000" lvl="4" indent="-342900" algn="l">
              <a:lnSpc>
                <a:spcPct val="90000"/>
              </a:lnSpc>
              <a:spcBef>
                <a:spcPts val="500"/>
              </a:spcBef>
              <a:spcAft>
                <a:spcPts val="0"/>
              </a:spcAft>
              <a:buClr>
                <a:srgbClr val="1D3E88"/>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4"/>
          <p:cNvSpPr txBox="1">
            <a:spLocks noGrp="1"/>
          </p:cNvSpPr>
          <p:nvPr>
            <p:ph type="title"/>
          </p:nvPr>
        </p:nvSpPr>
        <p:spPr>
          <a:xfrm>
            <a:off x="361681" y="205769"/>
            <a:ext cx="9511777" cy="666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hapter divsion slide">
  <p:cSld name="Chapter divsion slide">
    <p:spTree>
      <p:nvGrpSpPr>
        <p:cNvPr id="1" name="Shape 57"/>
        <p:cNvGrpSpPr/>
        <p:nvPr/>
      </p:nvGrpSpPr>
      <p:grpSpPr>
        <a:xfrm>
          <a:off x="0" y="0"/>
          <a:ext cx="0" cy="0"/>
          <a:chOff x="0" y="0"/>
          <a:chExt cx="0" cy="0"/>
        </a:xfrm>
      </p:grpSpPr>
      <p:sp>
        <p:nvSpPr>
          <p:cNvPr id="58" name="Google Shape;58;p25"/>
          <p:cNvSpPr txBox="1">
            <a:spLocks noGrp="1"/>
          </p:cNvSpPr>
          <p:nvPr>
            <p:ph type="ctrTitle"/>
          </p:nvPr>
        </p:nvSpPr>
        <p:spPr>
          <a:xfrm>
            <a:off x="706438" y="2241800"/>
            <a:ext cx="6343001" cy="6762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800"/>
              <a:buFont typeface="Arial"/>
              <a:buNone/>
              <a:defRPr sz="28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5"/>
          <p:cNvSpPr/>
          <p:nvPr/>
        </p:nvSpPr>
        <p:spPr>
          <a:xfrm>
            <a:off x="0" y="6574096"/>
            <a:ext cx="12192000" cy="9001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60"/>
        <p:cNvGrpSpPr/>
        <p:nvPr/>
      </p:nvGrpSpPr>
      <p:grpSpPr>
        <a:xfrm>
          <a:off x="0" y="0"/>
          <a:ext cx="0" cy="0"/>
          <a:chOff x="0" y="0"/>
          <a:chExt cx="0" cy="0"/>
        </a:xfrm>
      </p:grpSpPr>
      <p:sp>
        <p:nvSpPr>
          <p:cNvPr id="61" name="Google Shape;61;p26"/>
          <p:cNvSpPr txBox="1">
            <a:spLocks noGrp="1"/>
          </p:cNvSpPr>
          <p:nvPr>
            <p:ph type="ftr" idx="11"/>
          </p:nvPr>
        </p:nvSpPr>
        <p:spPr>
          <a:xfrm>
            <a:off x="361680" y="6356350"/>
            <a:ext cx="107914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1000">
                <a:solidFill>
                  <a:srgbClr val="888EB7"/>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6"/>
          <p:cNvSpPr txBox="1">
            <a:spLocks noGrp="1"/>
          </p:cNvSpPr>
          <p:nvPr>
            <p:ph type="sldNum" idx="12"/>
          </p:nvPr>
        </p:nvSpPr>
        <p:spPr>
          <a:xfrm>
            <a:off x="11397802" y="6356350"/>
            <a:ext cx="34772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a:solidFill>
                  <a:srgbClr val="888EB7"/>
                </a:solidFill>
                <a:latin typeface="Arial"/>
                <a:ea typeface="Arial"/>
                <a:cs typeface="Arial"/>
                <a:sym typeface="Arial"/>
              </a:defRPr>
            </a:lvl1pPr>
            <a:lvl2pPr marL="0" lvl="1" indent="0" algn="r">
              <a:spcBef>
                <a:spcPts val="0"/>
              </a:spcBef>
              <a:buNone/>
              <a:defRPr sz="1000">
                <a:solidFill>
                  <a:srgbClr val="888EB7"/>
                </a:solidFill>
                <a:latin typeface="Arial"/>
                <a:ea typeface="Arial"/>
                <a:cs typeface="Arial"/>
                <a:sym typeface="Arial"/>
              </a:defRPr>
            </a:lvl2pPr>
            <a:lvl3pPr marL="0" lvl="2" indent="0" algn="r">
              <a:spcBef>
                <a:spcPts val="0"/>
              </a:spcBef>
              <a:buNone/>
              <a:defRPr sz="1000">
                <a:solidFill>
                  <a:srgbClr val="888EB7"/>
                </a:solidFill>
                <a:latin typeface="Arial"/>
                <a:ea typeface="Arial"/>
                <a:cs typeface="Arial"/>
                <a:sym typeface="Arial"/>
              </a:defRPr>
            </a:lvl3pPr>
            <a:lvl4pPr marL="0" lvl="3" indent="0" algn="r">
              <a:spcBef>
                <a:spcPts val="0"/>
              </a:spcBef>
              <a:buNone/>
              <a:defRPr sz="1000">
                <a:solidFill>
                  <a:srgbClr val="888EB7"/>
                </a:solidFill>
                <a:latin typeface="Arial"/>
                <a:ea typeface="Arial"/>
                <a:cs typeface="Arial"/>
                <a:sym typeface="Arial"/>
              </a:defRPr>
            </a:lvl4pPr>
            <a:lvl5pPr marL="0" lvl="4" indent="0" algn="r">
              <a:spcBef>
                <a:spcPts val="0"/>
              </a:spcBef>
              <a:buNone/>
              <a:defRPr sz="1000">
                <a:solidFill>
                  <a:srgbClr val="888EB7"/>
                </a:solidFill>
                <a:latin typeface="Arial"/>
                <a:ea typeface="Arial"/>
                <a:cs typeface="Arial"/>
                <a:sym typeface="Arial"/>
              </a:defRPr>
            </a:lvl5pPr>
            <a:lvl6pPr marL="0" lvl="5" indent="0" algn="r">
              <a:spcBef>
                <a:spcPts val="0"/>
              </a:spcBef>
              <a:buNone/>
              <a:defRPr sz="1000">
                <a:solidFill>
                  <a:srgbClr val="888EB7"/>
                </a:solidFill>
                <a:latin typeface="Arial"/>
                <a:ea typeface="Arial"/>
                <a:cs typeface="Arial"/>
                <a:sym typeface="Arial"/>
              </a:defRPr>
            </a:lvl6pPr>
            <a:lvl7pPr marL="0" lvl="6" indent="0" algn="r">
              <a:spcBef>
                <a:spcPts val="0"/>
              </a:spcBef>
              <a:buNone/>
              <a:defRPr sz="1000">
                <a:solidFill>
                  <a:srgbClr val="888EB7"/>
                </a:solidFill>
                <a:latin typeface="Arial"/>
                <a:ea typeface="Arial"/>
                <a:cs typeface="Arial"/>
                <a:sym typeface="Arial"/>
              </a:defRPr>
            </a:lvl7pPr>
            <a:lvl8pPr marL="0" lvl="7" indent="0" algn="r">
              <a:spcBef>
                <a:spcPts val="0"/>
              </a:spcBef>
              <a:buNone/>
              <a:defRPr sz="1000">
                <a:solidFill>
                  <a:srgbClr val="888EB7"/>
                </a:solidFill>
                <a:latin typeface="Arial"/>
                <a:ea typeface="Arial"/>
                <a:cs typeface="Arial"/>
                <a:sym typeface="Arial"/>
              </a:defRPr>
            </a:lvl8pPr>
            <a:lvl9pPr marL="0" lvl="8" indent="0" algn="r">
              <a:spcBef>
                <a:spcPts val="0"/>
              </a:spcBef>
              <a:buNone/>
              <a:defRPr sz="1000">
                <a:solidFill>
                  <a:srgbClr val="888E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26"/>
          <p:cNvSpPr txBox="1">
            <a:spLocks noGrp="1"/>
          </p:cNvSpPr>
          <p:nvPr>
            <p:ph type="title"/>
          </p:nvPr>
        </p:nvSpPr>
        <p:spPr>
          <a:xfrm>
            <a:off x="361681" y="205769"/>
            <a:ext cx="9511777" cy="666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2000"/>
              <a:buFont typeface="Arial"/>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p:nvPr/>
        </p:nvSpPr>
        <p:spPr>
          <a:xfrm>
            <a:off x="0" y="0"/>
            <a:ext cx="12192000" cy="990600"/>
          </a:xfrm>
          <a:prstGeom prst="rect">
            <a:avLst/>
          </a:prstGeom>
          <a:solidFill>
            <a:schemeClr val="accent1"/>
          </a:solidFill>
          <a:ln w="12700" cap="flat" cmpd="sng">
            <a:solidFill>
              <a:srgbClr val="0028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13"/>
          <p:cNvSpPr txBox="1">
            <a:spLocks noGrp="1"/>
          </p:cNvSpPr>
          <p:nvPr>
            <p:ph type="body" idx="1"/>
          </p:nvPr>
        </p:nvSpPr>
        <p:spPr>
          <a:xfrm>
            <a:off x="361681" y="1223493"/>
            <a:ext cx="11383851" cy="4859022"/>
          </a:xfrm>
          <a:prstGeom prst="rect">
            <a:avLst/>
          </a:prstGeom>
          <a:noFill/>
          <a:ln>
            <a:noFill/>
          </a:ln>
        </p:spPr>
        <p:txBody>
          <a:bodyPr spcFirstLastPara="1" wrap="square" lIns="91425" tIns="45700" rIns="91425" bIns="45700" anchor="t" anchorCtr="0">
            <a:normAutofit/>
          </a:bodyPr>
          <a:lstStyle>
            <a:lvl1pPr marL="457200" marR="0" lvl="0" indent="-317500" algn="l" rtl="0">
              <a:lnSpc>
                <a:spcPct val="90000"/>
              </a:lnSpc>
              <a:spcBef>
                <a:spcPts val="1000"/>
              </a:spcBef>
              <a:spcAft>
                <a:spcPts val="0"/>
              </a:spcAft>
              <a:buClr>
                <a:srgbClr val="1D3E88"/>
              </a:buClr>
              <a:buSzPts val="1400"/>
              <a:buFont typeface="Noto Sans Symbols"/>
              <a:buChar char="▪"/>
              <a:defRPr sz="1400" b="0" i="0" u="none" strike="noStrike" cap="none">
                <a:solidFill>
                  <a:srgbClr val="1D3E88"/>
                </a:solidFill>
                <a:latin typeface="Arial"/>
                <a:ea typeface="Arial"/>
                <a:cs typeface="Arial"/>
                <a:sym typeface="Arial"/>
              </a:defRPr>
            </a:lvl1pPr>
            <a:lvl2pPr marL="914400" marR="0" lvl="1" indent="-317500" algn="l" rtl="0">
              <a:lnSpc>
                <a:spcPct val="90000"/>
              </a:lnSpc>
              <a:spcBef>
                <a:spcPts val="500"/>
              </a:spcBef>
              <a:spcAft>
                <a:spcPts val="0"/>
              </a:spcAft>
              <a:buClr>
                <a:srgbClr val="1D3E88"/>
              </a:buClr>
              <a:buSzPts val="1400"/>
              <a:buFont typeface="Calibri"/>
              <a:buChar char="-"/>
              <a:defRPr sz="1400" b="0" i="0" u="none" strike="noStrike" cap="none">
                <a:solidFill>
                  <a:srgbClr val="1D3E88"/>
                </a:solidFill>
                <a:latin typeface="Arial"/>
                <a:ea typeface="Arial"/>
                <a:cs typeface="Arial"/>
                <a:sym typeface="Arial"/>
              </a:defRPr>
            </a:lvl2pPr>
            <a:lvl3pPr marL="1371600" marR="0" lvl="2" indent="-317500" algn="l" rtl="0">
              <a:lnSpc>
                <a:spcPct val="90000"/>
              </a:lnSpc>
              <a:spcBef>
                <a:spcPts val="500"/>
              </a:spcBef>
              <a:spcAft>
                <a:spcPts val="0"/>
              </a:spcAft>
              <a:buClr>
                <a:srgbClr val="1D3E88"/>
              </a:buClr>
              <a:buSzPts val="1400"/>
              <a:buFont typeface="Arial"/>
              <a:buChar char="•"/>
              <a:defRPr sz="1400" b="0" i="0" u="none" strike="noStrike" cap="none">
                <a:solidFill>
                  <a:srgbClr val="1D3E88"/>
                </a:solidFill>
                <a:latin typeface="Arial"/>
                <a:ea typeface="Arial"/>
                <a:cs typeface="Arial"/>
                <a:sym typeface="Arial"/>
              </a:defRPr>
            </a:lvl3pPr>
            <a:lvl4pPr marL="1828800" marR="0" lvl="3" indent="-317500" algn="l" rtl="0">
              <a:lnSpc>
                <a:spcPct val="90000"/>
              </a:lnSpc>
              <a:spcBef>
                <a:spcPts val="500"/>
              </a:spcBef>
              <a:spcAft>
                <a:spcPts val="0"/>
              </a:spcAft>
              <a:buClr>
                <a:srgbClr val="1D3E88"/>
              </a:buClr>
              <a:buSzPts val="1400"/>
              <a:buFont typeface="Courier New"/>
              <a:buChar char="o"/>
              <a:defRPr sz="1400" b="0" i="0" u="none" strike="noStrike" cap="none">
                <a:solidFill>
                  <a:srgbClr val="1D3E88"/>
                </a:solidFill>
                <a:latin typeface="Arial"/>
                <a:ea typeface="Arial"/>
                <a:cs typeface="Arial"/>
                <a:sym typeface="Arial"/>
              </a:defRPr>
            </a:lvl4pPr>
            <a:lvl5pPr marL="2286000" marR="0" lvl="4" indent="-317500" algn="l" rtl="0">
              <a:lnSpc>
                <a:spcPct val="90000"/>
              </a:lnSpc>
              <a:spcBef>
                <a:spcPts val="500"/>
              </a:spcBef>
              <a:spcAft>
                <a:spcPts val="0"/>
              </a:spcAft>
              <a:buClr>
                <a:srgbClr val="1D3E88"/>
              </a:buClr>
              <a:buSzPts val="1400"/>
              <a:buFont typeface="Noto Sans Symbols"/>
              <a:buChar char="⮚"/>
              <a:defRPr sz="1400" b="0" i="0" u="none" strike="noStrike" cap="none">
                <a:solidFill>
                  <a:srgbClr val="1D3E88"/>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3"/>
          <p:cNvSpPr txBox="1">
            <a:spLocks noGrp="1"/>
          </p:cNvSpPr>
          <p:nvPr>
            <p:ph type="ftr" idx="11"/>
          </p:nvPr>
        </p:nvSpPr>
        <p:spPr>
          <a:xfrm>
            <a:off x="361680" y="6356350"/>
            <a:ext cx="107914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EB7"/>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sldNum" idx="12"/>
          </p:nvPr>
        </p:nvSpPr>
        <p:spPr>
          <a:xfrm>
            <a:off x="11397802" y="6356350"/>
            <a:ext cx="34772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888EB7"/>
                </a:solidFill>
                <a:latin typeface="Arial"/>
                <a:ea typeface="Arial"/>
                <a:cs typeface="Arial"/>
                <a:sym typeface="Arial"/>
              </a:defRPr>
            </a:lvl1pPr>
            <a:lvl2pPr marL="0" marR="0" lvl="1" indent="0" algn="r" rtl="0">
              <a:spcBef>
                <a:spcPts val="0"/>
              </a:spcBef>
              <a:buNone/>
              <a:defRPr sz="1000" b="0" i="0" u="none" strike="noStrike" cap="none">
                <a:solidFill>
                  <a:srgbClr val="888EB7"/>
                </a:solidFill>
                <a:latin typeface="Arial"/>
                <a:ea typeface="Arial"/>
                <a:cs typeface="Arial"/>
                <a:sym typeface="Arial"/>
              </a:defRPr>
            </a:lvl2pPr>
            <a:lvl3pPr marL="0" marR="0" lvl="2" indent="0" algn="r" rtl="0">
              <a:spcBef>
                <a:spcPts val="0"/>
              </a:spcBef>
              <a:buNone/>
              <a:defRPr sz="1000" b="0" i="0" u="none" strike="noStrike" cap="none">
                <a:solidFill>
                  <a:srgbClr val="888EB7"/>
                </a:solidFill>
                <a:latin typeface="Arial"/>
                <a:ea typeface="Arial"/>
                <a:cs typeface="Arial"/>
                <a:sym typeface="Arial"/>
              </a:defRPr>
            </a:lvl3pPr>
            <a:lvl4pPr marL="0" marR="0" lvl="3" indent="0" algn="r" rtl="0">
              <a:spcBef>
                <a:spcPts val="0"/>
              </a:spcBef>
              <a:buNone/>
              <a:defRPr sz="1000" b="0" i="0" u="none" strike="noStrike" cap="none">
                <a:solidFill>
                  <a:srgbClr val="888EB7"/>
                </a:solidFill>
                <a:latin typeface="Arial"/>
                <a:ea typeface="Arial"/>
                <a:cs typeface="Arial"/>
                <a:sym typeface="Arial"/>
              </a:defRPr>
            </a:lvl4pPr>
            <a:lvl5pPr marL="0" marR="0" lvl="4" indent="0" algn="r" rtl="0">
              <a:spcBef>
                <a:spcPts val="0"/>
              </a:spcBef>
              <a:buNone/>
              <a:defRPr sz="1000" b="0" i="0" u="none" strike="noStrike" cap="none">
                <a:solidFill>
                  <a:srgbClr val="888EB7"/>
                </a:solidFill>
                <a:latin typeface="Arial"/>
                <a:ea typeface="Arial"/>
                <a:cs typeface="Arial"/>
                <a:sym typeface="Arial"/>
              </a:defRPr>
            </a:lvl5pPr>
            <a:lvl6pPr marL="0" marR="0" lvl="5" indent="0" algn="r" rtl="0">
              <a:spcBef>
                <a:spcPts val="0"/>
              </a:spcBef>
              <a:buNone/>
              <a:defRPr sz="1000" b="0" i="0" u="none" strike="noStrike" cap="none">
                <a:solidFill>
                  <a:srgbClr val="888EB7"/>
                </a:solidFill>
                <a:latin typeface="Arial"/>
                <a:ea typeface="Arial"/>
                <a:cs typeface="Arial"/>
                <a:sym typeface="Arial"/>
              </a:defRPr>
            </a:lvl6pPr>
            <a:lvl7pPr marL="0" marR="0" lvl="6" indent="0" algn="r" rtl="0">
              <a:spcBef>
                <a:spcPts val="0"/>
              </a:spcBef>
              <a:buNone/>
              <a:defRPr sz="1000" b="0" i="0" u="none" strike="noStrike" cap="none">
                <a:solidFill>
                  <a:srgbClr val="888EB7"/>
                </a:solidFill>
                <a:latin typeface="Arial"/>
                <a:ea typeface="Arial"/>
                <a:cs typeface="Arial"/>
                <a:sym typeface="Arial"/>
              </a:defRPr>
            </a:lvl7pPr>
            <a:lvl8pPr marL="0" marR="0" lvl="7" indent="0" algn="r" rtl="0">
              <a:spcBef>
                <a:spcPts val="0"/>
              </a:spcBef>
              <a:buNone/>
              <a:defRPr sz="1000" b="0" i="0" u="none" strike="noStrike" cap="none">
                <a:solidFill>
                  <a:srgbClr val="888EB7"/>
                </a:solidFill>
                <a:latin typeface="Arial"/>
                <a:ea typeface="Arial"/>
                <a:cs typeface="Arial"/>
                <a:sym typeface="Arial"/>
              </a:defRPr>
            </a:lvl8pPr>
            <a:lvl9pPr marL="0" marR="0" lvl="8" indent="0" algn="r" rtl="0">
              <a:spcBef>
                <a:spcPts val="0"/>
              </a:spcBef>
              <a:buNone/>
              <a:defRPr sz="1000" b="0" i="0" u="none" strike="noStrike" cap="none">
                <a:solidFill>
                  <a:srgbClr val="888E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 name="Google Shape;14;p13"/>
          <p:cNvSpPr txBox="1">
            <a:spLocks noGrp="1"/>
          </p:cNvSpPr>
          <p:nvPr>
            <p:ph type="title"/>
          </p:nvPr>
        </p:nvSpPr>
        <p:spPr>
          <a:xfrm>
            <a:off x="361681" y="205769"/>
            <a:ext cx="9511777" cy="666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5" name="Google Shape;15;p13"/>
          <p:cNvPicPr preferRelativeResize="0"/>
          <p:nvPr/>
        </p:nvPicPr>
        <p:blipFill rotWithShape="1">
          <a:blip r:embed="rId11">
            <a:alphaModFix/>
          </a:blip>
          <a:srcRect/>
          <a:stretch/>
        </p:blipFill>
        <p:spPr>
          <a:xfrm>
            <a:off x="10441904" y="312737"/>
            <a:ext cx="1422400" cy="368300"/>
          </a:xfrm>
          <a:prstGeom prst="rect">
            <a:avLst/>
          </a:prstGeom>
          <a:noFill/>
          <a:ln>
            <a:noFill/>
          </a:ln>
        </p:spPr>
      </p:pic>
      <p:pic>
        <p:nvPicPr>
          <p:cNvPr id="16" name="Google Shape;16;p13"/>
          <p:cNvPicPr preferRelativeResize="0"/>
          <p:nvPr/>
        </p:nvPicPr>
        <p:blipFill rotWithShape="1">
          <a:blip r:embed="rId12">
            <a:alphaModFix/>
          </a:blip>
          <a:srcRect/>
          <a:stretch/>
        </p:blipFill>
        <p:spPr>
          <a:xfrm>
            <a:off x="10037031" y="318311"/>
            <a:ext cx="241300" cy="3683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7"/>
          <p:cNvSpPr/>
          <p:nvPr/>
        </p:nvSpPr>
        <p:spPr>
          <a:xfrm>
            <a:off x="0" y="0"/>
            <a:ext cx="12192000" cy="990600"/>
          </a:xfrm>
          <a:prstGeom prst="rect">
            <a:avLst/>
          </a:prstGeom>
          <a:solidFill>
            <a:schemeClr val="accent1"/>
          </a:solidFill>
          <a:ln w="12700" cap="flat" cmpd="sng">
            <a:solidFill>
              <a:srgbClr val="0028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6" name="Google Shape;66;p17"/>
          <p:cNvSpPr txBox="1">
            <a:spLocks noGrp="1"/>
          </p:cNvSpPr>
          <p:nvPr>
            <p:ph type="body" idx="1"/>
          </p:nvPr>
        </p:nvSpPr>
        <p:spPr>
          <a:xfrm>
            <a:off x="361681" y="1223493"/>
            <a:ext cx="11383851" cy="4859022"/>
          </a:xfrm>
          <a:prstGeom prst="rect">
            <a:avLst/>
          </a:prstGeom>
          <a:noFill/>
          <a:ln>
            <a:noFill/>
          </a:ln>
        </p:spPr>
        <p:txBody>
          <a:bodyPr spcFirstLastPara="1" wrap="square" lIns="91425" tIns="45700" rIns="91425" bIns="45700" anchor="t" anchorCtr="0">
            <a:normAutofit/>
          </a:bodyPr>
          <a:lstStyle>
            <a:lvl1pPr marL="457200" marR="0" lvl="0" indent="-317500" algn="l" rtl="0">
              <a:lnSpc>
                <a:spcPct val="90000"/>
              </a:lnSpc>
              <a:spcBef>
                <a:spcPts val="1000"/>
              </a:spcBef>
              <a:spcAft>
                <a:spcPts val="0"/>
              </a:spcAft>
              <a:buClr>
                <a:srgbClr val="1D3E88"/>
              </a:buClr>
              <a:buSzPts val="1400"/>
              <a:buFont typeface="Noto Sans Symbols"/>
              <a:buChar char="▪"/>
              <a:defRPr sz="1400" b="0" i="0" u="none" strike="noStrike" cap="none">
                <a:solidFill>
                  <a:srgbClr val="1D3E88"/>
                </a:solidFill>
                <a:latin typeface="Arial"/>
                <a:ea typeface="Arial"/>
                <a:cs typeface="Arial"/>
                <a:sym typeface="Arial"/>
              </a:defRPr>
            </a:lvl1pPr>
            <a:lvl2pPr marL="914400" marR="0" lvl="1" indent="-317500" algn="l" rtl="0">
              <a:lnSpc>
                <a:spcPct val="90000"/>
              </a:lnSpc>
              <a:spcBef>
                <a:spcPts val="500"/>
              </a:spcBef>
              <a:spcAft>
                <a:spcPts val="0"/>
              </a:spcAft>
              <a:buClr>
                <a:srgbClr val="1D3E88"/>
              </a:buClr>
              <a:buSzPts val="1400"/>
              <a:buFont typeface="Calibri"/>
              <a:buChar char="-"/>
              <a:defRPr sz="1400" b="0" i="0" u="none" strike="noStrike" cap="none">
                <a:solidFill>
                  <a:srgbClr val="1D3E88"/>
                </a:solidFill>
                <a:latin typeface="Arial"/>
                <a:ea typeface="Arial"/>
                <a:cs typeface="Arial"/>
                <a:sym typeface="Arial"/>
              </a:defRPr>
            </a:lvl2pPr>
            <a:lvl3pPr marL="1371600" marR="0" lvl="2" indent="-317500" algn="l" rtl="0">
              <a:lnSpc>
                <a:spcPct val="90000"/>
              </a:lnSpc>
              <a:spcBef>
                <a:spcPts val="500"/>
              </a:spcBef>
              <a:spcAft>
                <a:spcPts val="0"/>
              </a:spcAft>
              <a:buClr>
                <a:srgbClr val="1D3E88"/>
              </a:buClr>
              <a:buSzPts val="1400"/>
              <a:buFont typeface="Arial"/>
              <a:buChar char="•"/>
              <a:defRPr sz="1400" b="0" i="0" u="none" strike="noStrike" cap="none">
                <a:solidFill>
                  <a:srgbClr val="1D3E88"/>
                </a:solidFill>
                <a:latin typeface="Arial"/>
                <a:ea typeface="Arial"/>
                <a:cs typeface="Arial"/>
                <a:sym typeface="Arial"/>
              </a:defRPr>
            </a:lvl3pPr>
            <a:lvl4pPr marL="1828800" marR="0" lvl="3" indent="-317500" algn="l" rtl="0">
              <a:lnSpc>
                <a:spcPct val="90000"/>
              </a:lnSpc>
              <a:spcBef>
                <a:spcPts val="500"/>
              </a:spcBef>
              <a:spcAft>
                <a:spcPts val="0"/>
              </a:spcAft>
              <a:buClr>
                <a:srgbClr val="1D3E88"/>
              </a:buClr>
              <a:buSzPts val="1400"/>
              <a:buFont typeface="Courier New"/>
              <a:buChar char="o"/>
              <a:defRPr sz="1400" b="0" i="0" u="none" strike="noStrike" cap="none">
                <a:solidFill>
                  <a:srgbClr val="1D3E88"/>
                </a:solidFill>
                <a:latin typeface="Arial"/>
                <a:ea typeface="Arial"/>
                <a:cs typeface="Arial"/>
                <a:sym typeface="Arial"/>
              </a:defRPr>
            </a:lvl4pPr>
            <a:lvl5pPr marL="2286000" marR="0" lvl="4" indent="-317500" algn="l" rtl="0">
              <a:lnSpc>
                <a:spcPct val="90000"/>
              </a:lnSpc>
              <a:spcBef>
                <a:spcPts val="500"/>
              </a:spcBef>
              <a:spcAft>
                <a:spcPts val="0"/>
              </a:spcAft>
              <a:buClr>
                <a:srgbClr val="1D3E88"/>
              </a:buClr>
              <a:buSzPts val="1400"/>
              <a:buFont typeface="Noto Sans Symbols"/>
              <a:buChar char="⮚"/>
              <a:defRPr sz="1400" b="0" i="0" u="none" strike="noStrike" cap="none">
                <a:solidFill>
                  <a:srgbClr val="1D3E88"/>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 name="Google Shape;67;p17"/>
          <p:cNvSpPr txBox="1">
            <a:spLocks noGrp="1"/>
          </p:cNvSpPr>
          <p:nvPr>
            <p:ph type="ftr" idx="11"/>
          </p:nvPr>
        </p:nvSpPr>
        <p:spPr>
          <a:xfrm>
            <a:off x="361680" y="6356350"/>
            <a:ext cx="107914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EB7"/>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8" name="Google Shape;68;p17"/>
          <p:cNvSpPr txBox="1">
            <a:spLocks noGrp="1"/>
          </p:cNvSpPr>
          <p:nvPr>
            <p:ph type="sldNum" idx="12"/>
          </p:nvPr>
        </p:nvSpPr>
        <p:spPr>
          <a:xfrm>
            <a:off x="11397802" y="6356350"/>
            <a:ext cx="34772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888EB7"/>
                </a:solidFill>
                <a:latin typeface="Arial"/>
                <a:ea typeface="Arial"/>
                <a:cs typeface="Arial"/>
                <a:sym typeface="Arial"/>
              </a:defRPr>
            </a:lvl1pPr>
            <a:lvl2pPr marL="0" marR="0" lvl="1" indent="0" algn="r" rtl="0">
              <a:spcBef>
                <a:spcPts val="0"/>
              </a:spcBef>
              <a:buNone/>
              <a:defRPr sz="1000" b="0" i="0" u="none" strike="noStrike" cap="none">
                <a:solidFill>
                  <a:srgbClr val="888EB7"/>
                </a:solidFill>
                <a:latin typeface="Arial"/>
                <a:ea typeface="Arial"/>
                <a:cs typeface="Arial"/>
                <a:sym typeface="Arial"/>
              </a:defRPr>
            </a:lvl2pPr>
            <a:lvl3pPr marL="0" marR="0" lvl="2" indent="0" algn="r" rtl="0">
              <a:spcBef>
                <a:spcPts val="0"/>
              </a:spcBef>
              <a:buNone/>
              <a:defRPr sz="1000" b="0" i="0" u="none" strike="noStrike" cap="none">
                <a:solidFill>
                  <a:srgbClr val="888EB7"/>
                </a:solidFill>
                <a:latin typeface="Arial"/>
                <a:ea typeface="Arial"/>
                <a:cs typeface="Arial"/>
                <a:sym typeface="Arial"/>
              </a:defRPr>
            </a:lvl3pPr>
            <a:lvl4pPr marL="0" marR="0" lvl="3" indent="0" algn="r" rtl="0">
              <a:spcBef>
                <a:spcPts val="0"/>
              </a:spcBef>
              <a:buNone/>
              <a:defRPr sz="1000" b="0" i="0" u="none" strike="noStrike" cap="none">
                <a:solidFill>
                  <a:srgbClr val="888EB7"/>
                </a:solidFill>
                <a:latin typeface="Arial"/>
                <a:ea typeface="Arial"/>
                <a:cs typeface="Arial"/>
                <a:sym typeface="Arial"/>
              </a:defRPr>
            </a:lvl4pPr>
            <a:lvl5pPr marL="0" marR="0" lvl="4" indent="0" algn="r" rtl="0">
              <a:spcBef>
                <a:spcPts val="0"/>
              </a:spcBef>
              <a:buNone/>
              <a:defRPr sz="1000" b="0" i="0" u="none" strike="noStrike" cap="none">
                <a:solidFill>
                  <a:srgbClr val="888EB7"/>
                </a:solidFill>
                <a:latin typeface="Arial"/>
                <a:ea typeface="Arial"/>
                <a:cs typeface="Arial"/>
                <a:sym typeface="Arial"/>
              </a:defRPr>
            </a:lvl5pPr>
            <a:lvl6pPr marL="0" marR="0" lvl="5" indent="0" algn="r" rtl="0">
              <a:spcBef>
                <a:spcPts val="0"/>
              </a:spcBef>
              <a:buNone/>
              <a:defRPr sz="1000" b="0" i="0" u="none" strike="noStrike" cap="none">
                <a:solidFill>
                  <a:srgbClr val="888EB7"/>
                </a:solidFill>
                <a:latin typeface="Arial"/>
                <a:ea typeface="Arial"/>
                <a:cs typeface="Arial"/>
                <a:sym typeface="Arial"/>
              </a:defRPr>
            </a:lvl6pPr>
            <a:lvl7pPr marL="0" marR="0" lvl="6" indent="0" algn="r" rtl="0">
              <a:spcBef>
                <a:spcPts val="0"/>
              </a:spcBef>
              <a:buNone/>
              <a:defRPr sz="1000" b="0" i="0" u="none" strike="noStrike" cap="none">
                <a:solidFill>
                  <a:srgbClr val="888EB7"/>
                </a:solidFill>
                <a:latin typeface="Arial"/>
                <a:ea typeface="Arial"/>
                <a:cs typeface="Arial"/>
                <a:sym typeface="Arial"/>
              </a:defRPr>
            </a:lvl7pPr>
            <a:lvl8pPr marL="0" marR="0" lvl="7" indent="0" algn="r" rtl="0">
              <a:spcBef>
                <a:spcPts val="0"/>
              </a:spcBef>
              <a:buNone/>
              <a:defRPr sz="1000" b="0" i="0" u="none" strike="noStrike" cap="none">
                <a:solidFill>
                  <a:srgbClr val="888EB7"/>
                </a:solidFill>
                <a:latin typeface="Arial"/>
                <a:ea typeface="Arial"/>
                <a:cs typeface="Arial"/>
                <a:sym typeface="Arial"/>
              </a:defRPr>
            </a:lvl8pPr>
            <a:lvl9pPr marL="0" marR="0" lvl="8" indent="0" algn="r" rtl="0">
              <a:spcBef>
                <a:spcPts val="0"/>
              </a:spcBef>
              <a:buNone/>
              <a:defRPr sz="1000" b="0" i="0" u="none" strike="noStrike" cap="none">
                <a:solidFill>
                  <a:srgbClr val="888EB7"/>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9" name="Google Shape;69;p17"/>
          <p:cNvSpPr txBox="1">
            <a:spLocks noGrp="1"/>
          </p:cNvSpPr>
          <p:nvPr>
            <p:ph type="title"/>
          </p:nvPr>
        </p:nvSpPr>
        <p:spPr>
          <a:xfrm>
            <a:off x="361681" y="205769"/>
            <a:ext cx="9511777" cy="6660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0" name="Google Shape;70;p17"/>
          <p:cNvPicPr preferRelativeResize="0"/>
          <p:nvPr/>
        </p:nvPicPr>
        <p:blipFill rotWithShape="1">
          <a:blip r:embed="rId6">
            <a:alphaModFix/>
          </a:blip>
          <a:srcRect/>
          <a:stretch/>
        </p:blipFill>
        <p:spPr>
          <a:xfrm>
            <a:off x="10441904" y="312737"/>
            <a:ext cx="1422400" cy="368300"/>
          </a:xfrm>
          <a:prstGeom prst="rect">
            <a:avLst/>
          </a:prstGeom>
          <a:noFill/>
          <a:ln>
            <a:noFill/>
          </a:ln>
        </p:spPr>
      </p:pic>
      <p:pic>
        <p:nvPicPr>
          <p:cNvPr id="71" name="Google Shape;71;p17"/>
          <p:cNvPicPr preferRelativeResize="0"/>
          <p:nvPr/>
        </p:nvPicPr>
        <p:blipFill rotWithShape="1">
          <a:blip r:embed="rId7">
            <a:alphaModFix/>
          </a:blip>
          <a:srcRect/>
          <a:stretch/>
        </p:blipFill>
        <p:spPr>
          <a:xfrm>
            <a:off x="10037031" y="318311"/>
            <a:ext cx="241300" cy="368300"/>
          </a:xfrm>
          <a:prstGeom prst="rect">
            <a:avLst/>
          </a:prstGeom>
          <a:noFill/>
          <a:ln>
            <a:noFill/>
          </a:ln>
        </p:spPr>
      </p:pic>
      <p:sp>
        <p:nvSpPr>
          <p:cNvPr id="72" name="Google Shape;72;p17"/>
          <p:cNvSpPr/>
          <p:nvPr/>
        </p:nvSpPr>
        <p:spPr>
          <a:xfrm>
            <a:off x="0" y="6176963"/>
            <a:ext cx="12192000" cy="4571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Clientservices@eskom.co.za"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hyperlink" Target="https://www.eskom.co.za/distribution/virtual-wheelin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8.png"/><Relationship Id="rId11" Type="http://schemas.openxmlformats.org/officeDocument/2006/relationships/image" Target="../media/image23.jp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
          <p:cNvSpPr txBox="1">
            <a:spLocks noGrp="1"/>
          </p:cNvSpPr>
          <p:nvPr>
            <p:ph type="ctrTitle"/>
          </p:nvPr>
        </p:nvSpPr>
        <p:spPr>
          <a:xfrm>
            <a:off x="4618049" y="1404737"/>
            <a:ext cx="7117690" cy="676275"/>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2800"/>
              <a:buFont typeface="Arial"/>
              <a:buNone/>
            </a:pPr>
            <a:r>
              <a:rPr lang="en-US"/>
              <a:t>Virtual Wheeling</a:t>
            </a:r>
            <a:endParaRPr b="1"/>
          </a:p>
        </p:txBody>
      </p:sp>
      <p:sp>
        <p:nvSpPr>
          <p:cNvPr id="160" name="Google Shape;160;p1"/>
          <p:cNvSpPr txBox="1">
            <a:spLocks noGrp="1"/>
          </p:cNvSpPr>
          <p:nvPr>
            <p:ph type="body" idx="2"/>
          </p:nvPr>
        </p:nvSpPr>
        <p:spPr>
          <a:xfrm>
            <a:off x="4618049" y="2895429"/>
            <a:ext cx="7117690" cy="32702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1800"/>
              <a:buNone/>
            </a:pPr>
            <a:r>
              <a:rPr lang="en-US" dirty="0"/>
              <a:t>May 2025</a:t>
            </a:r>
            <a:endParaRPr dirty="0"/>
          </a:p>
        </p:txBody>
      </p:sp>
      <p:pic>
        <p:nvPicPr>
          <p:cNvPr id="10" name="Picture Placeholder 9" descr="Several wind turbines in a field&#10;&#10;AI-generated content may be incorrect.">
            <a:extLst>
              <a:ext uri="{FF2B5EF4-FFF2-40B4-BE49-F238E27FC236}">
                <a16:creationId xmlns:a16="http://schemas.microsoft.com/office/drawing/2014/main" id="{29C06441-FF7B-DED7-72A2-2B99107DD44C}"/>
              </a:ext>
            </a:extLst>
          </p:cNvPr>
          <p:cNvPicPr>
            <a:picLocks noGrp="1" noChangeAspect="1"/>
          </p:cNvPicPr>
          <p:nvPr>
            <p:ph type="pic" idx="3"/>
          </p:nvPr>
        </p:nvPicPr>
        <p:blipFill>
          <a:blip r:embed="rId3"/>
          <a:srcRect l="3446" r="3446"/>
          <a:stretch>
            <a:fillRect/>
          </a:stretch>
        </p:blipFill>
        <p:spPr>
          <a:xfrm>
            <a:off x="1074738" y="2214563"/>
            <a:ext cx="3195637" cy="3432175"/>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0"/>
          <p:cNvSpPr txBox="1">
            <a:spLocks noGrp="1"/>
          </p:cNvSpPr>
          <p:nvPr>
            <p:ph type="sldNum" idx="12"/>
          </p:nvPr>
        </p:nvSpPr>
        <p:spPr>
          <a:xfrm>
            <a:off x="11397802" y="6356350"/>
            <a:ext cx="34772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307" name="Google Shape;307;p10"/>
          <p:cNvPicPr preferRelativeResize="0"/>
          <p:nvPr/>
        </p:nvPicPr>
        <p:blipFill rotWithShape="1">
          <a:blip r:embed="rId3">
            <a:alphaModFix/>
          </a:blip>
          <a:srcRect/>
          <a:stretch/>
        </p:blipFill>
        <p:spPr>
          <a:xfrm>
            <a:off x="1378280" y="1452562"/>
            <a:ext cx="9235291" cy="4419746"/>
          </a:xfrm>
          <a:prstGeom prst="rect">
            <a:avLst/>
          </a:prstGeom>
          <a:noFill/>
          <a:ln>
            <a:noFill/>
          </a:ln>
        </p:spPr>
      </p:pic>
      <p:sp>
        <p:nvSpPr>
          <p:cNvPr id="308" name="Google Shape;308;p10"/>
          <p:cNvSpPr txBox="1"/>
          <p:nvPr/>
        </p:nvSpPr>
        <p:spPr>
          <a:xfrm>
            <a:off x="0" y="254695"/>
            <a:ext cx="66675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Arial"/>
                <a:ea typeface="Arial"/>
                <a:cs typeface="Arial"/>
                <a:sym typeface="Arial"/>
              </a:rPr>
              <a:t>System Solution – Final View </a:t>
            </a:r>
            <a:endParaRPr sz="2400">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1"/>
          <p:cNvSpPr txBox="1">
            <a:spLocks noGrp="1"/>
          </p:cNvSpPr>
          <p:nvPr>
            <p:ph type="sldNum" idx="12"/>
          </p:nvPr>
        </p:nvSpPr>
        <p:spPr>
          <a:xfrm>
            <a:off x="11397802" y="6356350"/>
            <a:ext cx="347729" cy="3651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000">
                <a:solidFill>
                  <a:srgbClr val="83725B"/>
                </a:solidFill>
                <a:latin typeface="Arial"/>
                <a:ea typeface="Arial"/>
                <a:cs typeface="Arial"/>
                <a:sym typeface="Arial"/>
              </a:rPr>
              <a:t>11</a:t>
            </a:fld>
            <a:endParaRPr sz="1000">
              <a:solidFill>
                <a:srgbClr val="83725B"/>
              </a:solidFill>
              <a:latin typeface="Arial"/>
              <a:ea typeface="Arial"/>
              <a:cs typeface="Arial"/>
              <a:sym typeface="Arial"/>
            </a:endParaRPr>
          </a:p>
        </p:txBody>
      </p:sp>
      <p:sp>
        <p:nvSpPr>
          <p:cNvPr id="314" name="Google Shape;314;p11"/>
          <p:cNvSpPr txBox="1"/>
          <p:nvPr/>
        </p:nvSpPr>
        <p:spPr>
          <a:xfrm>
            <a:off x="119336" y="105291"/>
            <a:ext cx="8693149" cy="66675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r>
              <a:rPr lang="en-US" sz="2800">
                <a:solidFill>
                  <a:schemeClr val="lt1"/>
                </a:solidFill>
                <a:latin typeface="Arial"/>
                <a:ea typeface="Arial"/>
                <a:cs typeface="Arial"/>
                <a:sym typeface="Arial"/>
              </a:rPr>
              <a:t>Wheeling One-stop-shop – Client Office</a:t>
            </a:r>
            <a:endParaRPr sz="2800">
              <a:solidFill>
                <a:schemeClr val="lt1"/>
              </a:solidFill>
              <a:latin typeface="Arial"/>
              <a:ea typeface="Arial"/>
              <a:cs typeface="Arial"/>
              <a:sym typeface="Arial"/>
            </a:endParaRPr>
          </a:p>
        </p:txBody>
      </p:sp>
      <p:sp>
        <p:nvSpPr>
          <p:cNvPr id="315" name="Google Shape;315;p11"/>
          <p:cNvSpPr txBox="1"/>
          <p:nvPr/>
        </p:nvSpPr>
        <p:spPr>
          <a:xfrm>
            <a:off x="4077287" y="6517025"/>
            <a:ext cx="316835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Clientservices@eskom.co.za</a:t>
            </a:r>
            <a:r>
              <a:rPr lang="en-US" sz="1400">
                <a:solidFill>
                  <a:schemeClr val="dk1"/>
                </a:solidFill>
                <a:latin typeface="Arial"/>
                <a:ea typeface="Arial"/>
                <a:cs typeface="Arial"/>
                <a:sym typeface="Arial"/>
              </a:rPr>
              <a:t> </a:t>
            </a:r>
            <a:endParaRPr sz="1400">
              <a:solidFill>
                <a:schemeClr val="dk1"/>
              </a:solidFill>
              <a:latin typeface="Arial"/>
              <a:ea typeface="Arial"/>
              <a:cs typeface="Arial"/>
              <a:sym typeface="Arial"/>
            </a:endParaRPr>
          </a:p>
        </p:txBody>
      </p:sp>
      <p:pic>
        <p:nvPicPr>
          <p:cNvPr id="316" name="Google Shape;316;p11"/>
          <p:cNvPicPr preferRelativeResize="0"/>
          <p:nvPr/>
        </p:nvPicPr>
        <p:blipFill rotWithShape="1">
          <a:blip r:embed="rId4">
            <a:alphaModFix amt="50000"/>
          </a:blip>
          <a:srcRect/>
          <a:stretch/>
        </p:blipFill>
        <p:spPr>
          <a:xfrm>
            <a:off x="119336" y="1010000"/>
            <a:ext cx="11768604" cy="5283488"/>
          </a:xfrm>
          <a:prstGeom prst="rect">
            <a:avLst/>
          </a:prstGeom>
          <a:noFill/>
          <a:ln>
            <a:noFill/>
          </a:ln>
        </p:spPr>
      </p:pic>
      <p:sp>
        <p:nvSpPr>
          <p:cNvPr id="317" name="Google Shape;317;p11"/>
          <p:cNvSpPr txBox="1"/>
          <p:nvPr/>
        </p:nvSpPr>
        <p:spPr>
          <a:xfrm>
            <a:off x="211698" y="1010000"/>
            <a:ext cx="11768604" cy="5059950"/>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100000"/>
              </a:lnSpc>
              <a:spcBef>
                <a:spcPts val="0"/>
              </a:spcBef>
              <a:spcAft>
                <a:spcPts val="0"/>
              </a:spcAft>
              <a:buClr>
                <a:srgbClr val="003896"/>
              </a:buClr>
              <a:buSzPts val="1600"/>
              <a:buFont typeface="Noto Sans Symbols"/>
              <a:buNone/>
            </a:pPr>
            <a:r>
              <a:rPr lang="en-US" sz="1600">
                <a:solidFill>
                  <a:srgbClr val="003896"/>
                </a:solidFill>
                <a:latin typeface="Arial"/>
                <a:ea typeface="Arial"/>
                <a:cs typeface="Arial"/>
                <a:sym typeface="Arial"/>
              </a:rPr>
              <a:t>The Wheeling One stop Shop (Client office) will provide the following services:</a:t>
            </a:r>
            <a:endParaRPr sz="1600">
              <a:solidFill>
                <a:srgbClr val="003896"/>
              </a:solidFill>
              <a:latin typeface="Arial"/>
              <a:ea typeface="Arial"/>
              <a:cs typeface="Arial"/>
              <a:sym typeface="Arial"/>
            </a:endParaRPr>
          </a:p>
          <a:p>
            <a:pPr marL="342900" marR="0" lvl="0" indent="-342900" algn="l" rtl="0">
              <a:lnSpc>
                <a:spcPct val="100000"/>
              </a:lnSpc>
              <a:spcBef>
                <a:spcPts val="600"/>
              </a:spcBef>
              <a:spcAft>
                <a:spcPts val="0"/>
              </a:spcAft>
              <a:buClr>
                <a:srgbClr val="003896"/>
              </a:buClr>
              <a:buSzPts val="1400"/>
              <a:buFont typeface="Arial"/>
              <a:buChar char="•"/>
            </a:pPr>
            <a:r>
              <a:rPr lang="en-US" sz="1400" b="1">
                <a:solidFill>
                  <a:srgbClr val="003896"/>
                </a:solidFill>
                <a:latin typeface="Arial"/>
                <a:ea typeface="Arial"/>
                <a:cs typeface="Arial"/>
                <a:sym typeface="Arial"/>
              </a:rPr>
              <a:t>Internal Deliverables</a:t>
            </a:r>
            <a:endParaRPr/>
          </a:p>
          <a:p>
            <a:pPr marL="793750" marR="0" lvl="1" indent="-342900" algn="l" rtl="0">
              <a:lnSpc>
                <a:spcPct val="100000"/>
              </a:lnSpc>
              <a:spcBef>
                <a:spcPts val="600"/>
              </a:spcBef>
              <a:spcAft>
                <a:spcPts val="0"/>
              </a:spcAft>
              <a:buClr>
                <a:srgbClr val="1D3E88"/>
              </a:buClr>
              <a:buSzPts val="1400"/>
              <a:buFont typeface="Arial"/>
              <a:buChar char="•"/>
            </a:pPr>
            <a:r>
              <a:rPr lang="en-US" sz="1400" b="0" i="0" u="none" strike="noStrike" cap="none">
                <a:solidFill>
                  <a:srgbClr val="1D3E88"/>
                </a:solidFill>
                <a:latin typeface="Arial"/>
                <a:ea typeface="Arial"/>
                <a:cs typeface="Arial"/>
                <a:sym typeface="Arial"/>
              </a:rPr>
              <a:t>To provide guidance / training to Customer Execs when </a:t>
            </a:r>
            <a:r>
              <a:rPr lang="en-US" sz="1600" b="0" i="0" u="none" strike="noStrike" cap="none">
                <a:solidFill>
                  <a:srgbClr val="1D3E88"/>
                </a:solidFill>
                <a:latin typeface="Arial"/>
                <a:ea typeface="Arial"/>
                <a:cs typeface="Arial"/>
                <a:sym typeface="Arial"/>
              </a:rPr>
              <a:t>requested</a:t>
            </a:r>
            <a:endParaRPr sz="1400" b="0" i="0" u="none" strike="noStrike" cap="none">
              <a:solidFill>
                <a:srgbClr val="1D3E88"/>
              </a:solidFill>
              <a:latin typeface="Arial"/>
              <a:ea typeface="Arial"/>
              <a:cs typeface="Arial"/>
              <a:sym typeface="Arial"/>
            </a:endParaRPr>
          </a:p>
          <a:p>
            <a:pPr marL="1152525" marR="0" lvl="2" indent="-342900" algn="l" rtl="0">
              <a:lnSpc>
                <a:spcPct val="100000"/>
              </a:lnSpc>
              <a:spcBef>
                <a:spcPts val="600"/>
              </a:spcBef>
              <a:spcAft>
                <a:spcPts val="0"/>
              </a:spcAft>
              <a:buClr>
                <a:srgbClr val="003896"/>
              </a:buClr>
              <a:buSzPts val="1200"/>
              <a:buFont typeface="Arial"/>
              <a:buChar char="•"/>
            </a:pPr>
            <a:r>
              <a:rPr lang="en-US" sz="1200" b="1" i="1" u="none" strike="noStrike" cap="none">
                <a:solidFill>
                  <a:srgbClr val="003896"/>
                </a:solidFill>
                <a:latin typeface="Arial"/>
                <a:ea typeface="Arial"/>
                <a:cs typeface="Arial"/>
                <a:sym typeface="Arial"/>
              </a:rPr>
              <a:t>Traditional Wheeling - </a:t>
            </a:r>
            <a:r>
              <a:rPr lang="en-US" sz="1200" b="0" i="0" u="none" strike="noStrike" cap="none">
                <a:solidFill>
                  <a:srgbClr val="003896"/>
                </a:solidFill>
                <a:latin typeface="Arial"/>
                <a:ea typeface="Arial"/>
                <a:cs typeface="Arial"/>
                <a:sym typeface="Arial"/>
              </a:rPr>
              <a:t>will remain with the Cluster to manage, advisory services provided by the One – stop - Shop</a:t>
            </a:r>
            <a:endParaRPr/>
          </a:p>
          <a:p>
            <a:pPr marL="1152525" marR="0" lvl="2" indent="-342900" algn="l" rtl="0">
              <a:lnSpc>
                <a:spcPct val="100000"/>
              </a:lnSpc>
              <a:spcBef>
                <a:spcPts val="600"/>
              </a:spcBef>
              <a:spcAft>
                <a:spcPts val="0"/>
              </a:spcAft>
              <a:buClr>
                <a:srgbClr val="1D3E88"/>
              </a:buClr>
              <a:buSzPts val="1200"/>
              <a:buFont typeface="Arial"/>
              <a:buChar char="•"/>
            </a:pPr>
            <a:r>
              <a:rPr lang="en-US" sz="1200" b="1" i="1" u="none" strike="noStrike" cap="none">
                <a:solidFill>
                  <a:srgbClr val="1D3E88"/>
                </a:solidFill>
                <a:latin typeface="Arial"/>
                <a:ea typeface="Arial"/>
                <a:cs typeface="Arial"/>
                <a:sym typeface="Arial"/>
              </a:rPr>
              <a:t>Portfolio Wheeling </a:t>
            </a:r>
            <a:r>
              <a:rPr lang="en-US" sz="1200" b="0" i="0" u="none" strike="noStrike" cap="none">
                <a:solidFill>
                  <a:srgbClr val="1D3E88"/>
                </a:solidFill>
                <a:latin typeface="Arial"/>
                <a:ea typeface="Arial"/>
                <a:cs typeface="Arial"/>
                <a:sym typeface="Arial"/>
              </a:rPr>
              <a:t>– To co-ordinate agreements (involving 1 or multiple Generators / Offtakers across Provincial Boundaries), billing, governance in collaboration with Cluster Customer Executives and GAU. </a:t>
            </a:r>
            <a:endParaRPr/>
          </a:p>
          <a:p>
            <a:pPr marL="1152525" marR="0" lvl="2" indent="-342900" algn="l" rtl="0">
              <a:lnSpc>
                <a:spcPct val="100000"/>
              </a:lnSpc>
              <a:spcBef>
                <a:spcPts val="600"/>
              </a:spcBef>
              <a:spcAft>
                <a:spcPts val="0"/>
              </a:spcAft>
              <a:buClr>
                <a:srgbClr val="1D3E88"/>
              </a:buClr>
              <a:buSzPts val="1200"/>
              <a:buFont typeface="Arial"/>
              <a:buChar char="•"/>
            </a:pPr>
            <a:r>
              <a:rPr lang="en-US" sz="1200" b="1" i="1" u="none" strike="noStrike" cap="none">
                <a:solidFill>
                  <a:srgbClr val="1D3E88"/>
                </a:solidFill>
                <a:latin typeface="Arial"/>
                <a:ea typeface="Arial"/>
                <a:cs typeface="Arial"/>
                <a:sym typeface="Arial"/>
              </a:rPr>
              <a:t>Virtual Wheeling </a:t>
            </a:r>
            <a:r>
              <a:rPr lang="en-US" sz="1200" b="0" i="0" u="none" strike="noStrike" cap="none">
                <a:solidFill>
                  <a:srgbClr val="1D3E88"/>
                </a:solidFill>
                <a:latin typeface="Arial"/>
                <a:ea typeface="Arial"/>
                <a:cs typeface="Arial"/>
                <a:sym typeface="Arial"/>
              </a:rPr>
              <a:t>- To develop the agreements (CUoSA and ESA) for virtual wheeling..</a:t>
            </a:r>
            <a:endParaRPr/>
          </a:p>
          <a:p>
            <a:pPr marL="793750" marR="0" lvl="1" indent="-342900" algn="l" rtl="0">
              <a:lnSpc>
                <a:spcPct val="100000"/>
              </a:lnSpc>
              <a:spcBef>
                <a:spcPts val="600"/>
              </a:spcBef>
              <a:spcAft>
                <a:spcPts val="0"/>
              </a:spcAft>
              <a:buClr>
                <a:srgbClr val="1D3E88"/>
              </a:buClr>
              <a:buSzPts val="1400"/>
              <a:buFont typeface="Arial"/>
              <a:buChar char="•"/>
            </a:pPr>
            <a:r>
              <a:rPr lang="en-US" sz="1400" b="0" i="0" u="none" strike="noStrike" cap="none">
                <a:solidFill>
                  <a:srgbClr val="1D3E88"/>
                </a:solidFill>
                <a:latin typeface="Arial"/>
                <a:ea typeface="Arial"/>
                <a:cs typeface="Arial"/>
                <a:sym typeface="Arial"/>
              </a:rPr>
              <a:t>Develop and test processes, systems, contracts, rules, tariffs, governance - To provide wheeling transaction validations, reporting, resolving queries and propose operational and technical remedies.</a:t>
            </a:r>
            <a:endParaRPr/>
          </a:p>
          <a:p>
            <a:pPr marL="1152525" marR="0" lvl="2" indent="-342900" algn="l" rtl="0">
              <a:lnSpc>
                <a:spcPct val="100000"/>
              </a:lnSpc>
              <a:spcBef>
                <a:spcPts val="600"/>
              </a:spcBef>
              <a:spcAft>
                <a:spcPts val="0"/>
              </a:spcAft>
              <a:buClr>
                <a:srgbClr val="1D3E88"/>
              </a:buClr>
              <a:buSzPts val="1200"/>
              <a:buFont typeface="Arial"/>
              <a:buChar char="•"/>
            </a:pPr>
            <a:r>
              <a:rPr lang="en-US" sz="1200" b="0" i="0" u="none" strike="noStrike" cap="none">
                <a:solidFill>
                  <a:srgbClr val="1D3E88"/>
                </a:solidFill>
                <a:latin typeface="Arial"/>
                <a:ea typeface="Arial"/>
                <a:cs typeface="Arial"/>
                <a:sym typeface="Arial"/>
              </a:rPr>
              <a:t>Functional Specification Document for Energy Trading (including </a:t>
            </a:r>
            <a:r>
              <a:rPr lang="en-US" sz="1200" b="1" i="1" u="none" strike="noStrike" cap="none">
                <a:solidFill>
                  <a:srgbClr val="1D3E88"/>
                </a:solidFill>
                <a:latin typeface="Arial"/>
                <a:ea typeface="Arial"/>
                <a:cs typeface="Arial"/>
                <a:sym typeface="Arial"/>
              </a:rPr>
              <a:t>Virtual Wheeling</a:t>
            </a:r>
            <a:r>
              <a:rPr lang="en-US" sz="1200" b="0" i="0" u="none" strike="noStrike" cap="none">
                <a:solidFill>
                  <a:srgbClr val="1D3E88"/>
                </a:solidFill>
                <a:latin typeface="Arial"/>
                <a:ea typeface="Arial"/>
                <a:cs typeface="Arial"/>
                <a:sym typeface="Arial"/>
              </a:rPr>
              <a:t>) completed. RFP issued to market in April 2025..</a:t>
            </a:r>
            <a:endParaRPr/>
          </a:p>
          <a:p>
            <a:pPr marL="1152525" marR="0" lvl="2" indent="-342900" algn="l" rtl="0">
              <a:lnSpc>
                <a:spcPct val="100000"/>
              </a:lnSpc>
              <a:spcBef>
                <a:spcPts val="600"/>
              </a:spcBef>
              <a:spcAft>
                <a:spcPts val="0"/>
              </a:spcAft>
              <a:buClr>
                <a:srgbClr val="1D3E88"/>
              </a:buClr>
              <a:buSzPts val="1200"/>
              <a:buFont typeface="Arial"/>
              <a:buChar char="•"/>
            </a:pPr>
            <a:r>
              <a:rPr lang="en-US" sz="1200" b="1" i="1" u="none" strike="noStrike" cap="none">
                <a:solidFill>
                  <a:srgbClr val="1D3E88"/>
                </a:solidFill>
                <a:latin typeface="Arial"/>
                <a:ea typeface="Arial"/>
                <a:cs typeface="Arial"/>
                <a:sym typeface="Arial"/>
              </a:rPr>
              <a:t>Portfolio Wheeling</a:t>
            </a:r>
            <a:r>
              <a:rPr lang="en-US" sz="1200" b="0" i="0" u="none" strike="noStrike" cap="none">
                <a:solidFill>
                  <a:srgbClr val="1D3E88"/>
                </a:solidFill>
                <a:latin typeface="Arial"/>
                <a:ea typeface="Arial"/>
                <a:cs typeface="Arial"/>
                <a:sym typeface="Arial"/>
              </a:rPr>
              <a:t> - Billing System development (Phase 1) completed. Ready for Billing</a:t>
            </a:r>
            <a:endParaRPr sz="1100" b="0" i="0" u="none" strike="noStrike" cap="none">
              <a:solidFill>
                <a:srgbClr val="1D3E88"/>
              </a:solidFill>
              <a:latin typeface="Arial"/>
              <a:ea typeface="Arial"/>
              <a:cs typeface="Arial"/>
              <a:sym typeface="Arial"/>
            </a:endParaRPr>
          </a:p>
          <a:p>
            <a:pPr marL="793750" marR="0" lvl="1" indent="-342900" algn="l" rtl="0">
              <a:lnSpc>
                <a:spcPct val="100000"/>
              </a:lnSpc>
              <a:spcBef>
                <a:spcPts val="600"/>
              </a:spcBef>
              <a:spcAft>
                <a:spcPts val="0"/>
              </a:spcAft>
              <a:buClr>
                <a:srgbClr val="1D3E88"/>
              </a:buClr>
              <a:buSzPts val="1400"/>
              <a:buFont typeface="Arial"/>
              <a:buChar char="•"/>
            </a:pPr>
            <a:r>
              <a:rPr lang="en-US" sz="1400" b="0" i="0" u="none" strike="noStrike" cap="none">
                <a:solidFill>
                  <a:srgbClr val="1D3E88"/>
                </a:solidFill>
                <a:latin typeface="Arial"/>
                <a:ea typeface="Arial"/>
                <a:cs typeface="Arial"/>
                <a:sym typeface="Arial"/>
              </a:rPr>
              <a:t>Marketing materials, messaging, Website (external), coordinate Campaigns.</a:t>
            </a:r>
            <a:r>
              <a:rPr lang="en-US" sz="1200" b="0" i="0" u="none" strike="noStrike" cap="none">
                <a:solidFill>
                  <a:srgbClr val="1D3E88"/>
                </a:solidFill>
                <a:latin typeface="Arial"/>
                <a:ea typeface="Arial"/>
                <a:cs typeface="Arial"/>
                <a:sym typeface="Arial"/>
              </a:rPr>
              <a:t>.</a:t>
            </a:r>
            <a:endParaRPr/>
          </a:p>
          <a:p>
            <a:pPr marL="0" marR="0" lvl="0" indent="0" algn="l" rtl="0">
              <a:lnSpc>
                <a:spcPct val="100000"/>
              </a:lnSpc>
              <a:spcBef>
                <a:spcPts val="600"/>
              </a:spcBef>
              <a:spcAft>
                <a:spcPts val="0"/>
              </a:spcAft>
              <a:buClr>
                <a:srgbClr val="1D3E88"/>
              </a:buClr>
              <a:buSzPts val="1050"/>
              <a:buFont typeface="Noto Sans Symbols"/>
              <a:buNone/>
            </a:pPr>
            <a:endParaRPr sz="1050" b="1">
              <a:solidFill>
                <a:srgbClr val="1D3E88"/>
              </a:solidFill>
              <a:latin typeface="Arial"/>
              <a:ea typeface="Arial"/>
              <a:cs typeface="Arial"/>
              <a:sym typeface="Arial"/>
            </a:endParaRPr>
          </a:p>
          <a:p>
            <a:pPr marL="342900" marR="0" lvl="0" indent="-342900" algn="l" rtl="0">
              <a:lnSpc>
                <a:spcPct val="100000"/>
              </a:lnSpc>
              <a:spcBef>
                <a:spcPts val="600"/>
              </a:spcBef>
              <a:spcAft>
                <a:spcPts val="0"/>
              </a:spcAft>
              <a:buClr>
                <a:srgbClr val="1D3E88"/>
              </a:buClr>
              <a:buSzPts val="1400"/>
              <a:buFont typeface="Arial"/>
              <a:buChar char="•"/>
            </a:pPr>
            <a:r>
              <a:rPr lang="en-US" sz="1400" b="1">
                <a:solidFill>
                  <a:srgbClr val="1D3E88"/>
                </a:solidFill>
                <a:latin typeface="Arial"/>
                <a:ea typeface="Arial"/>
                <a:cs typeface="Arial"/>
                <a:sym typeface="Arial"/>
              </a:rPr>
              <a:t>External Deliverables</a:t>
            </a:r>
            <a:endParaRPr sz="1400" b="1">
              <a:solidFill>
                <a:srgbClr val="003896"/>
              </a:solidFill>
              <a:latin typeface="Arial"/>
              <a:ea typeface="Arial"/>
              <a:cs typeface="Arial"/>
              <a:sym typeface="Arial"/>
            </a:endParaRPr>
          </a:p>
          <a:p>
            <a:pPr marL="793750" marR="0" lvl="1" indent="-342900" algn="l" rtl="0">
              <a:lnSpc>
                <a:spcPct val="100000"/>
              </a:lnSpc>
              <a:spcBef>
                <a:spcPts val="600"/>
              </a:spcBef>
              <a:spcAft>
                <a:spcPts val="0"/>
              </a:spcAft>
              <a:buClr>
                <a:srgbClr val="003896"/>
              </a:buClr>
              <a:buSzPts val="1400"/>
              <a:buFont typeface="Arial"/>
              <a:buChar char="•"/>
            </a:pPr>
            <a:r>
              <a:rPr lang="en-US" sz="1400" b="0" i="0" u="none" strike="noStrike" cap="none">
                <a:solidFill>
                  <a:srgbClr val="003896"/>
                </a:solidFill>
                <a:latin typeface="Arial"/>
                <a:ea typeface="Arial"/>
                <a:cs typeface="Arial"/>
                <a:sym typeface="Arial"/>
              </a:rPr>
              <a:t>To serve as a coordination desk for wheeling enquiries and requests.</a:t>
            </a:r>
            <a:endParaRPr/>
          </a:p>
          <a:p>
            <a:pPr marL="1152525" marR="0" lvl="2" indent="-342900" algn="l" rtl="0">
              <a:lnSpc>
                <a:spcPct val="100000"/>
              </a:lnSpc>
              <a:spcBef>
                <a:spcPts val="600"/>
              </a:spcBef>
              <a:spcAft>
                <a:spcPts val="0"/>
              </a:spcAft>
              <a:buClr>
                <a:srgbClr val="1D3E88"/>
              </a:buClr>
              <a:buSzPts val="1200"/>
              <a:buFont typeface="Arial"/>
              <a:buChar char="•"/>
            </a:pPr>
            <a:r>
              <a:rPr lang="en-US" sz="1200" b="0" i="0" u="none" strike="noStrike" cap="none">
                <a:solidFill>
                  <a:srgbClr val="1D3E88"/>
                </a:solidFill>
                <a:latin typeface="Arial"/>
                <a:ea typeface="Arial"/>
                <a:cs typeface="Arial"/>
                <a:sym typeface="Arial"/>
              </a:rPr>
              <a:t>5 to 6 requests from Traders, Companies already responded on since September</a:t>
            </a:r>
            <a:endParaRPr sz="1200" b="0" i="0" u="none" strike="noStrike" cap="none">
              <a:solidFill>
                <a:srgbClr val="003896"/>
              </a:solidFill>
              <a:latin typeface="Arial"/>
              <a:ea typeface="Arial"/>
              <a:cs typeface="Arial"/>
              <a:sym typeface="Arial"/>
            </a:endParaRPr>
          </a:p>
          <a:p>
            <a:pPr marL="793750" marR="0" lvl="1" indent="-342900" algn="l" rtl="0">
              <a:lnSpc>
                <a:spcPct val="100000"/>
              </a:lnSpc>
              <a:spcBef>
                <a:spcPts val="600"/>
              </a:spcBef>
              <a:spcAft>
                <a:spcPts val="0"/>
              </a:spcAft>
              <a:buClr>
                <a:srgbClr val="1D3E88"/>
              </a:buClr>
              <a:buSzPts val="1400"/>
              <a:buFont typeface="Arial"/>
              <a:buChar char="•"/>
            </a:pPr>
            <a:r>
              <a:rPr lang="en-US" sz="1400" b="0" i="0" u="none" strike="noStrike" cap="none">
                <a:solidFill>
                  <a:srgbClr val="1D3E88"/>
                </a:solidFill>
                <a:latin typeface="Arial"/>
                <a:ea typeface="Arial"/>
                <a:cs typeface="Arial"/>
                <a:sym typeface="Arial"/>
              </a:rPr>
              <a:t>To co-ordinate multi-provincial agreements - Provide 1 singular point of contact.</a:t>
            </a:r>
            <a:endParaRPr/>
          </a:p>
          <a:p>
            <a:pPr marL="793750" marR="0" lvl="1" indent="-342900" algn="l" rtl="0">
              <a:lnSpc>
                <a:spcPct val="100000"/>
              </a:lnSpc>
              <a:spcBef>
                <a:spcPts val="600"/>
              </a:spcBef>
              <a:spcAft>
                <a:spcPts val="0"/>
              </a:spcAft>
              <a:buClr>
                <a:srgbClr val="1D3E88"/>
              </a:buClr>
              <a:buSzPts val="1400"/>
              <a:buFont typeface="Arial"/>
              <a:buChar char="•"/>
            </a:pPr>
            <a:r>
              <a:rPr lang="en-US" sz="1400" b="0" i="0" u="none" strike="noStrike" cap="none">
                <a:solidFill>
                  <a:srgbClr val="1D3E88"/>
                </a:solidFill>
                <a:latin typeface="Arial"/>
                <a:ea typeface="Arial"/>
                <a:cs typeface="Arial"/>
                <a:sym typeface="Arial"/>
              </a:rPr>
              <a:t>Update all communication platforms regarding Wheeling</a:t>
            </a:r>
            <a:endParaRPr/>
          </a:p>
          <a:p>
            <a:pPr marL="793750" marR="0" lvl="1" indent="-342900" algn="l" rtl="0">
              <a:lnSpc>
                <a:spcPct val="100000"/>
              </a:lnSpc>
              <a:spcBef>
                <a:spcPts val="600"/>
              </a:spcBef>
              <a:spcAft>
                <a:spcPts val="0"/>
              </a:spcAft>
              <a:buClr>
                <a:srgbClr val="003896"/>
              </a:buClr>
              <a:buSzPts val="1400"/>
              <a:buFont typeface="Arial"/>
              <a:buChar char="•"/>
            </a:pPr>
            <a:r>
              <a:rPr lang="en-US" sz="1400" b="0" i="0" u="none" strike="noStrike" cap="none">
                <a:solidFill>
                  <a:srgbClr val="003896"/>
                </a:solidFill>
                <a:latin typeface="Arial"/>
                <a:ea typeface="Arial"/>
                <a:cs typeface="Arial"/>
                <a:sym typeface="Arial"/>
              </a:rPr>
              <a:t>Advisory Services - to guide on which products and services are suitable for specific scenarios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12" descr="A collage of different types of energy&#10;&#10;AI-generated content may be incorrect."/>
          <p:cNvPicPr preferRelativeResize="0">
            <a:picLocks noGrp="1"/>
          </p:cNvPicPr>
          <p:nvPr>
            <p:ph type="pic" idx="2"/>
          </p:nvPr>
        </p:nvPicPr>
        <p:blipFill rotWithShape="1">
          <a:blip r:embed="rId3">
            <a:alphaModFix/>
          </a:blip>
          <a:srcRect l="3269" r="3268"/>
          <a:stretch/>
        </p:blipFill>
        <p:spPr>
          <a:xfrm>
            <a:off x="1343198" y="1600672"/>
            <a:ext cx="3294850" cy="3294850"/>
          </a:xfrm>
          <a:prstGeom prst="rect">
            <a:avLst/>
          </a:prstGeom>
          <a:solidFill>
            <a:schemeClr val="dk2"/>
          </a:solidFill>
          <a:ln>
            <a:noFill/>
          </a:ln>
        </p:spPr>
      </p:pic>
      <p:sp>
        <p:nvSpPr>
          <p:cNvPr id="323" name="Google Shape;323;p12"/>
          <p:cNvSpPr txBox="1">
            <a:spLocks noGrp="1"/>
          </p:cNvSpPr>
          <p:nvPr>
            <p:ph type="ctrTitle"/>
          </p:nvPr>
        </p:nvSpPr>
        <p:spPr>
          <a:xfrm>
            <a:off x="5392738" y="2867097"/>
            <a:ext cx="6343001" cy="67627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2800"/>
              <a:buFont typeface="Arial"/>
              <a:buNone/>
            </a:pPr>
            <a:r>
              <a:rPr lang="en-US"/>
              <a:t>Thank you</a:t>
            </a:r>
            <a:endParaRPr/>
          </a:p>
        </p:txBody>
      </p:sp>
      <p:pic>
        <p:nvPicPr>
          <p:cNvPr id="324" name="Google Shape;324;p12" descr="A person and person standing next to a pie chart&#10;&#10;AI-generated content may be incorrect."/>
          <p:cNvPicPr preferRelativeResize="0">
            <a:picLocks noGrp="1"/>
          </p:cNvPicPr>
          <p:nvPr>
            <p:ph type="pic" idx="3"/>
          </p:nvPr>
        </p:nvPicPr>
        <p:blipFill rotWithShape="1">
          <a:blip r:embed="rId4">
            <a:alphaModFix/>
          </a:blip>
          <a:srcRect/>
          <a:stretch/>
        </p:blipFill>
        <p:spPr>
          <a:xfrm>
            <a:off x="749197" y="3364197"/>
            <a:ext cx="1895476" cy="1895476"/>
          </a:xfrm>
          <a:prstGeom prst="ellipse">
            <a:avLst/>
          </a:prstGeom>
          <a:solidFill>
            <a:schemeClr val="accent2"/>
          </a:solidFill>
          <a:ln w="9525" cap="flat" cmpd="sng">
            <a:solidFill>
              <a:schemeClr val="lt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
          <p:cNvSpPr txBox="1">
            <a:spLocks noGrp="1"/>
          </p:cNvSpPr>
          <p:nvPr>
            <p:ph type="ctrTitle"/>
          </p:nvPr>
        </p:nvSpPr>
        <p:spPr>
          <a:xfrm>
            <a:off x="112353" y="222177"/>
            <a:ext cx="9168389" cy="53792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2800"/>
              <a:buFont typeface="Arial"/>
              <a:buNone/>
            </a:pPr>
            <a:r>
              <a:rPr lang="en-US" b="1">
                <a:solidFill>
                  <a:schemeClr val="lt1"/>
                </a:solidFill>
                <a:latin typeface="Arial"/>
                <a:ea typeface="Arial"/>
                <a:cs typeface="Arial"/>
                <a:sym typeface="Arial"/>
              </a:rPr>
              <a:t>Dx Wheeling Options</a:t>
            </a:r>
            <a:endParaRPr b="1">
              <a:solidFill>
                <a:schemeClr val="lt1"/>
              </a:solidFill>
              <a:latin typeface="Arial"/>
              <a:ea typeface="Arial"/>
              <a:cs typeface="Arial"/>
              <a:sym typeface="Arial"/>
            </a:endParaRPr>
          </a:p>
        </p:txBody>
      </p:sp>
      <p:sp>
        <p:nvSpPr>
          <p:cNvPr id="168" name="Google Shape;168;p2"/>
          <p:cNvSpPr txBox="1">
            <a:spLocks noGrp="1"/>
          </p:cNvSpPr>
          <p:nvPr>
            <p:ph type="sldNum" idx="4294967295"/>
          </p:nvPr>
        </p:nvSpPr>
        <p:spPr>
          <a:xfrm>
            <a:off x="11844338" y="6631512"/>
            <a:ext cx="34766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2</a:t>
            </a:fld>
            <a:endParaRPr sz="1200" b="0" i="0" u="none" strike="noStrike" cap="none">
              <a:solidFill>
                <a:srgbClr val="FFFFFF"/>
              </a:solidFill>
              <a:latin typeface="Arial"/>
              <a:ea typeface="Arial"/>
              <a:cs typeface="Arial"/>
              <a:sym typeface="Arial"/>
            </a:endParaRPr>
          </a:p>
        </p:txBody>
      </p:sp>
      <p:sp>
        <p:nvSpPr>
          <p:cNvPr id="169" name="Google Shape;169;p2"/>
          <p:cNvSpPr/>
          <p:nvPr/>
        </p:nvSpPr>
        <p:spPr>
          <a:xfrm>
            <a:off x="0" y="1045548"/>
            <a:ext cx="12192000" cy="53190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70" name="Google Shape;170;p2"/>
          <p:cNvSpPr txBox="1"/>
          <p:nvPr/>
        </p:nvSpPr>
        <p:spPr>
          <a:xfrm>
            <a:off x="82886" y="935864"/>
            <a:ext cx="12094318" cy="562309"/>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Varied &gt;&gt; simple transport to generation optimization to low voltage participation</a:t>
            </a:r>
            <a:endParaRPr sz="2000" b="0" i="0" u="none" strike="noStrike" cap="none">
              <a:solidFill>
                <a:srgbClr val="FFFFFF"/>
              </a:solidFill>
              <a:latin typeface="Arial"/>
              <a:ea typeface="Arial"/>
              <a:cs typeface="Arial"/>
              <a:sym typeface="Arial"/>
            </a:endParaRPr>
          </a:p>
        </p:txBody>
      </p:sp>
      <p:cxnSp>
        <p:nvCxnSpPr>
          <p:cNvPr id="171" name="Google Shape;171;p2"/>
          <p:cNvCxnSpPr/>
          <p:nvPr/>
        </p:nvCxnSpPr>
        <p:spPr>
          <a:xfrm>
            <a:off x="3793556" y="1612154"/>
            <a:ext cx="0" cy="4553294"/>
          </a:xfrm>
          <a:prstGeom prst="straightConnector1">
            <a:avLst/>
          </a:prstGeom>
          <a:noFill/>
          <a:ln w="9525" cap="flat" cmpd="sng">
            <a:solidFill>
              <a:schemeClr val="lt1"/>
            </a:solidFill>
            <a:prstDash val="dash"/>
            <a:miter lim="800000"/>
            <a:headEnd type="none" w="sm" len="sm"/>
            <a:tailEnd type="none" w="sm" len="sm"/>
          </a:ln>
        </p:spPr>
      </p:cxnSp>
      <p:cxnSp>
        <p:nvCxnSpPr>
          <p:cNvPr id="172" name="Google Shape;172;p2"/>
          <p:cNvCxnSpPr/>
          <p:nvPr/>
        </p:nvCxnSpPr>
        <p:spPr>
          <a:xfrm>
            <a:off x="3793556" y="4125336"/>
            <a:ext cx="0" cy="2429752"/>
          </a:xfrm>
          <a:prstGeom prst="straightConnector1">
            <a:avLst/>
          </a:prstGeom>
          <a:noFill/>
          <a:ln w="9525" cap="flat" cmpd="sng">
            <a:solidFill>
              <a:schemeClr val="dk1"/>
            </a:solidFill>
            <a:prstDash val="dash"/>
            <a:miter lim="800000"/>
            <a:headEnd type="none" w="sm" len="sm"/>
            <a:tailEnd type="none" w="sm" len="sm"/>
          </a:ln>
        </p:spPr>
      </p:cxnSp>
      <p:sp>
        <p:nvSpPr>
          <p:cNvPr id="173" name="Google Shape;173;p2"/>
          <p:cNvSpPr/>
          <p:nvPr/>
        </p:nvSpPr>
        <p:spPr>
          <a:xfrm>
            <a:off x="882859" y="3131698"/>
            <a:ext cx="1379628" cy="1519002"/>
          </a:xfrm>
          <a:prstGeom prst="flowChartOffpageConnector">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74" name="Google Shape;174;p2" descr="Businesspeople clapping"/>
          <p:cNvPicPr preferRelativeResize="0"/>
          <p:nvPr/>
        </p:nvPicPr>
        <p:blipFill rotWithShape="1">
          <a:blip r:embed="rId3">
            <a:alphaModFix/>
          </a:blip>
          <a:srcRect/>
          <a:stretch/>
        </p:blipFill>
        <p:spPr>
          <a:xfrm>
            <a:off x="882368" y="2430075"/>
            <a:ext cx="1367904" cy="1383963"/>
          </a:xfrm>
          <a:prstGeom prst="ellipse">
            <a:avLst/>
          </a:prstGeom>
          <a:noFill/>
          <a:ln>
            <a:noFill/>
          </a:ln>
        </p:spPr>
      </p:pic>
      <p:sp>
        <p:nvSpPr>
          <p:cNvPr id="175" name="Google Shape;175;p2"/>
          <p:cNvSpPr txBox="1"/>
          <p:nvPr/>
        </p:nvSpPr>
        <p:spPr>
          <a:xfrm>
            <a:off x="854851" y="3986193"/>
            <a:ext cx="1387173" cy="39576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3896"/>
              </a:buClr>
              <a:buSzPts val="1100"/>
              <a:buFont typeface="Arial"/>
              <a:buNone/>
            </a:pPr>
            <a:r>
              <a:rPr lang="en-US" sz="1100" b="1" i="0" u="none" strike="noStrike" cap="none">
                <a:solidFill>
                  <a:srgbClr val="003896"/>
                </a:solidFill>
                <a:latin typeface="Arial"/>
                <a:ea typeface="Arial"/>
                <a:cs typeface="Arial"/>
                <a:sym typeface="Arial"/>
              </a:rPr>
              <a:t>Large industry and mining</a:t>
            </a:r>
            <a:endParaRPr sz="1100" b="1" i="0" u="none" strike="noStrike" cap="none">
              <a:solidFill>
                <a:srgbClr val="003896"/>
              </a:solidFill>
              <a:latin typeface="Arial"/>
              <a:ea typeface="Arial"/>
              <a:cs typeface="Arial"/>
              <a:sym typeface="Arial"/>
            </a:endParaRPr>
          </a:p>
        </p:txBody>
      </p:sp>
      <p:sp>
        <p:nvSpPr>
          <p:cNvPr id="176" name="Google Shape;176;p2"/>
          <p:cNvSpPr txBox="1"/>
          <p:nvPr/>
        </p:nvSpPr>
        <p:spPr>
          <a:xfrm>
            <a:off x="212660" y="1920324"/>
            <a:ext cx="2971563" cy="42617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2060"/>
              </a:buClr>
              <a:buSzPts val="2000"/>
              <a:buFont typeface="Arial"/>
              <a:buNone/>
            </a:pPr>
            <a:r>
              <a:rPr lang="en-US" sz="2000" b="1" i="0" u="none" strike="noStrike" cap="none">
                <a:solidFill>
                  <a:srgbClr val="002060"/>
                </a:solidFill>
                <a:latin typeface="Arial"/>
                <a:ea typeface="Arial"/>
                <a:cs typeface="Arial"/>
                <a:sym typeface="Arial"/>
              </a:rPr>
              <a:t>One-to-one Wheeling</a:t>
            </a:r>
            <a:endParaRPr/>
          </a:p>
          <a:p>
            <a:pPr marL="0" marR="0" lvl="0" indent="0" algn="ctr" rtl="0">
              <a:lnSpc>
                <a:spcPct val="90000"/>
              </a:lnSpc>
              <a:spcBef>
                <a:spcPts val="0"/>
              </a:spcBef>
              <a:spcAft>
                <a:spcPts val="0"/>
              </a:spcAft>
              <a:buClr>
                <a:srgbClr val="002060"/>
              </a:buClr>
              <a:buSzPts val="1800"/>
              <a:buFont typeface="Arial"/>
              <a:buNone/>
            </a:pPr>
            <a:r>
              <a:rPr lang="en-US" sz="1800" b="0" i="1" u="none" strike="noStrike" cap="none">
                <a:solidFill>
                  <a:srgbClr val="002060"/>
                </a:solidFill>
                <a:latin typeface="Arial"/>
                <a:ea typeface="Arial"/>
                <a:cs typeface="Arial"/>
                <a:sym typeface="Arial"/>
              </a:rPr>
              <a:t>(available)</a:t>
            </a:r>
            <a:endParaRPr/>
          </a:p>
        </p:txBody>
      </p:sp>
      <p:sp>
        <p:nvSpPr>
          <p:cNvPr id="177" name="Google Shape;177;p2"/>
          <p:cNvSpPr txBox="1"/>
          <p:nvPr/>
        </p:nvSpPr>
        <p:spPr>
          <a:xfrm>
            <a:off x="319053" y="4650700"/>
            <a:ext cx="3436494" cy="1881703"/>
          </a:xfrm>
          <a:prstGeom prst="rect">
            <a:avLst/>
          </a:prstGeom>
          <a:noFill/>
          <a:ln>
            <a:noFill/>
          </a:ln>
        </p:spPr>
        <p:txBody>
          <a:bodyPr spcFirstLastPara="1" wrap="square" lIns="91425" tIns="45700" rIns="91425" bIns="45700" anchor="t" anchorCtr="0">
            <a:noAutofit/>
          </a:bodyPr>
          <a:lstStyle/>
          <a:p>
            <a:pPr marL="93663" marR="0" lvl="0" indent="-114300" algn="l" rtl="0">
              <a:lnSpc>
                <a:spcPct val="90000"/>
              </a:lnSpc>
              <a:spcBef>
                <a:spcPts val="0"/>
              </a:spcBef>
              <a:spcAft>
                <a:spcPts val="0"/>
              </a:spcAft>
              <a:buClr>
                <a:srgbClr val="003896"/>
              </a:buClr>
              <a:buSzPts val="1800"/>
              <a:buFont typeface="Arial"/>
              <a:buChar char="•"/>
            </a:pPr>
            <a:r>
              <a:rPr lang="en-US" sz="1800" b="0" i="0" u="none" strike="noStrike" cap="none">
                <a:solidFill>
                  <a:srgbClr val="003896"/>
                </a:solidFill>
                <a:latin typeface="Arial"/>
                <a:ea typeface="Arial"/>
                <a:cs typeface="Arial"/>
                <a:sym typeface="Arial"/>
              </a:rPr>
              <a:t>Single generator to one or multiple off-takers.</a:t>
            </a:r>
            <a:endParaRPr/>
          </a:p>
          <a:p>
            <a:pPr marL="93663" marR="0" lvl="0" indent="-114300" algn="l" rtl="0">
              <a:lnSpc>
                <a:spcPct val="90000"/>
              </a:lnSpc>
              <a:spcBef>
                <a:spcPts val="800"/>
              </a:spcBef>
              <a:spcAft>
                <a:spcPts val="0"/>
              </a:spcAft>
              <a:buClr>
                <a:srgbClr val="003896"/>
              </a:buClr>
              <a:buSzPts val="1800"/>
              <a:buFont typeface="Arial"/>
              <a:buChar char="•"/>
            </a:pPr>
            <a:r>
              <a:rPr lang="en-US" sz="1800" b="0" i="0" u="none" strike="noStrike" cap="none">
                <a:solidFill>
                  <a:srgbClr val="003896"/>
                </a:solidFill>
                <a:latin typeface="Arial"/>
                <a:ea typeface="Arial"/>
                <a:cs typeface="Arial"/>
                <a:sym typeface="Arial"/>
              </a:rPr>
              <a:t>Limited to HV and MV connected generators and off-takers.</a:t>
            </a:r>
            <a:endParaRPr/>
          </a:p>
          <a:p>
            <a:pPr marL="93663" marR="0" lvl="0" indent="-114300" algn="l" rtl="0">
              <a:lnSpc>
                <a:spcPct val="90000"/>
              </a:lnSpc>
              <a:spcBef>
                <a:spcPts val="800"/>
              </a:spcBef>
              <a:spcAft>
                <a:spcPts val="0"/>
              </a:spcAft>
              <a:buClr>
                <a:srgbClr val="003896"/>
              </a:buClr>
              <a:buSzPts val="1800"/>
              <a:buFont typeface="Arial"/>
              <a:buChar char="•"/>
            </a:pPr>
            <a:r>
              <a:rPr lang="en-US" sz="1800" b="0" i="0" u="none" strike="noStrike" cap="none">
                <a:solidFill>
                  <a:srgbClr val="003896"/>
                </a:solidFill>
                <a:latin typeface="Arial"/>
                <a:ea typeface="Arial"/>
                <a:cs typeface="Arial"/>
                <a:sym typeface="Arial"/>
              </a:rPr>
              <a:t>Monthly reconciliation</a:t>
            </a:r>
            <a:endParaRPr sz="1800" b="0" i="0" u="none" strike="noStrike" cap="none">
              <a:solidFill>
                <a:srgbClr val="003896"/>
              </a:solidFill>
              <a:latin typeface="Arial"/>
              <a:ea typeface="Arial"/>
              <a:cs typeface="Arial"/>
              <a:sym typeface="Arial"/>
            </a:endParaRPr>
          </a:p>
        </p:txBody>
      </p:sp>
      <p:grpSp>
        <p:nvGrpSpPr>
          <p:cNvPr id="178" name="Google Shape;178;p2"/>
          <p:cNvGrpSpPr/>
          <p:nvPr/>
        </p:nvGrpSpPr>
        <p:grpSpPr>
          <a:xfrm>
            <a:off x="8318727" y="1613056"/>
            <a:ext cx="4033755" cy="4796598"/>
            <a:chOff x="4077480" y="1671501"/>
            <a:chExt cx="4033755" cy="4796598"/>
          </a:xfrm>
        </p:grpSpPr>
        <p:sp>
          <p:nvSpPr>
            <p:cNvPr id="179" name="Google Shape;179;p2"/>
            <p:cNvSpPr/>
            <p:nvPr/>
          </p:nvSpPr>
          <p:spPr>
            <a:xfrm>
              <a:off x="5354758" y="3275276"/>
              <a:ext cx="1379628" cy="1382721"/>
            </a:xfrm>
            <a:prstGeom prst="flowChartOffpageConnector">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180" name="Google Shape;180;p2" descr="Business team brainstorming"/>
            <p:cNvPicPr preferRelativeResize="0"/>
            <p:nvPr/>
          </p:nvPicPr>
          <p:blipFill rotWithShape="1">
            <a:blip r:embed="rId4">
              <a:alphaModFix/>
            </a:blip>
            <a:srcRect/>
            <a:stretch/>
          </p:blipFill>
          <p:spPr>
            <a:xfrm>
              <a:off x="5312274" y="2406025"/>
              <a:ext cx="1460121" cy="1477120"/>
            </a:xfrm>
            <a:prstGeom prst="ellipse">
              <a:avLst/>
            </a:prstGeom>
            <a:noFill/>
            <a:ln>
              <a:noFill/>
            </a:ln>
          </p:spPr>
        </p:pic>
        <p:sp>
          <p:nvSpPr>
            <p:cNvPr id="181" name="Google Shape;181;p2"/>
            <p:cNvSpPr txBox="1"/>
            <p:nvPr/>
          </p:nvSpPr>
          <p:spPr>
            <a:xfrm>
              <a:off x="5322047" y="4237131"/>
              <a:ext cx="1387173" cy="35273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3896"/>
                </a:buClr>
                <a:buSzPts val="1100"/>
                <a:buFont typeface="Arial"/>
                <a:buNone/>
              </a:pPr>
              <a:r>
                <a:rPr lang="en-US" sz="1100" b="1" i="0" u="none" strike="noStrike" cap="none">
                  <a:solidFill>
                    <a:srgbClr val="003896"/>
                  </a:solidFill>
                  <a:latin typeface="Arial"/>
                  <a:ea typeface="Arial"/>
                  <a:cs typeface="Arial"/>
                  <a:sym typeface="Arial"/>
                </a:rPr>
                <a:t>Optimization large industry and mining and traders</a:t>
              </a:r>
              <a:endParaRPr sz="1100" b="1" i="0" u="none" strike="noStrike" cap="none">
                <a:solidFill>
                  <a:srgbClr val="003896"/>
                </a:solidFill>
                <a:latin typeface="Arial"/>
                <a:ea typeface="Arial"/>
                <a:cs typeface="Arial"/>
                <a:sym typeface="Arial"/>
              </a:endParaRPr>
            </a:p>
          </p:txBody>
        </p:sp>
        <p:sp>
          <p:nvSpPr>
            <p:cNvPr id="182" name="Google Shape;182;p2"/>
            <p:cNvSpPr txBox="1"/>
            <p:nvPr/>
          </p:nvSpPr>
          <p:spPr>
            <a:xfrm>
              <a:off x="4751818" y="1671501"/>
              <a:ext cx="2971563" cy="68659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2060"/>
                </a:buClr>
                <a:buSzPts val="2000"/>
                <a:buFont typeface="Arial"/>
                <a:buNone/>
              </a:pPr>
              <a:r>
                <a:rPr lang="en-US" sz="2000" b="1" i="0" u="none" strike="noStrike" cap="none">
                  <a:solidFill>
                    <a:srgbClr val="002060"/>
                  </a:solidFill>
                  <a:latin typeface="Arial"/>
                  <a:ea typeface="Arial"/>
                  <a:cs typeface="Arial"/>
                  <a:sym typeface="Arial"/>
                </a:rPr>
                <a:t>Portfolio Wheeling</a:t>
              </a:r>
              <a:endParaRPr/>
            </a:p>
            <a:p>
              <a:pPr marL="0" marR="0" lvl="0" indent="0" algn="ctr" rtl="0">
                <a:lnSpc>
                  <a:spcPct val="90000"/>
                </a:lnSpc>
                <a:spcBef>
                  <a:spcPts val="0"/>
                </a:spcBef>
                <a:spcAft>
                  <a:spcPts val="0"/>
                </a:spcAft>
                <a:buClr>
                  <a:srgbClr val="002060"/>
                </a:buClr>
                <a:buSzPts val="1800"/>
                <a:buFont typeface="Arial"/>
                <a:buNone/>
              </a:pPr>
              <a:r>
                <a:rPr lang="en-US" sz="1800" b="0" i="1" u="none" strike="noStrike" cap="none">
                  <a:solidFill>
                    <a:srgbClr val="002060"/>
                  </a:solidFill>
                  <a:latin typeface="Arial"/>
                  <a:ea typeface="Arial"/>
                  <a:cs typeface="Arial"/>
                  <a:sym typeface="Arial"/>
                </a:rPr>
                <a:t>(coming soon FY2025)</a:t>
              </a:r>
              <a:endParaRPr/>
            </a:p>
          </p:txBody>
        </p:sp>
        <p:sp>
          <p:nvSpPr>
            <p:cNvPr id="183" name="Google Shape;183;p2"/>
            <p:cNvSpPr txBox="1"/>
            <p:nvPr/>
          </p:nvSpPr>
          <p:spPr>
            <a:xfrm>
              <a:off x="4077480" y="4586396"/>
              <a:ext cx="4033755" cy="1881703"/>
            </a:xfrm>
            <a:prstGeom prst="rect">
              <a:avLst/>
            </a:prstGeom>
            <a:noFill/>
            <a:ln>
              <a:noFill/>
            </a:ln>
          </p:spPr>
          <p:txBody>
            <a:bodyPr spcFirstLastPara="1" wrap="square" lIns="91425" tIns="45700" rIns="91425" bIns="45700" anchor="t" anchorCtr="0">
              <a:noAutofit/>
            </a:bodyPr>
            <a:lstStyle/>
            <a:p>
              <a:pPr marL="93663" marR="0" lvl="0" indent="-101600" algn="l" rtl="0">
                <a:lnSpc>
                  <a:spcPct val="90000"/>
                </a:lnSpc>
                <a:spcBef>
                  <a:spcPts val="0"/>
                </a:spcBef>
                <a:spcAft>
                  <a:spcPts val="0"/>
                </a:spcAft>
                <a:buClr>
                  <a:srgbClr val="003896"/>
                </a:buClr>
                <a:buSzPts val="1600"/>
                <a:buFont typeface="Arial"/>
                <a:buChar char="•"/>
              </a:pPr>
              <a:r>
                <a:rPr lang="en-US" sz="1600" b="0" i="0" u="none" strike="noStrike" cap="none">
                  <a:solidFill>
                    <a:srgbClr val="003896"/>
                  </a:solidFill>
                  <a:latin typeface="Arial"/>
                  <a:ea typeface="Arial"/>
                  <a:cs typeface="Arial"/>
                  <a:sym typeface="Arial"/>
                </a:rPr>
                <a:t>Multiple generators and off-takers (across provincial borders)in a portfolio – investment optimization</a:t>
              </a:r>
              <a:endParaRPr/>
            </a:p>
            <a:p>
              <a:pPr marL="93663" marR="0" lvl="0" indent="-101600" algn="l" rtl="0">
                <a:lnSpc>
                  <a:spcPct val="90000"/>
                </a:lnSpc>
                <a:spcBef>
                  <a:spcPts val="800"/>
                </a:spcBef>
                <a:spcAft>
                  <a:spcPts val="0"/>
                </a:spcAft>
                <a:buClr>
                  <a:srgbClr val="003896"/>
                </a:buClr>
                <a:buSzPts val="1600"/>
                <a:buFont typeface="Arial"/>
                <a:buChar char="•"/>
              </a:pPr>
              <a:r>
                <a:rPr lang="en-US" sz="1600" b="0" i="0" u="none" strike="noStrike" cap="none">
                  <a:solidFill>
                    <a:srgbClr val="003896"/>
                  </a:solidFill>
                  <a:latin typeface="Arial"/>
                  <a:ea typeface="Arial"/>
                  <a:cs typeface="Arial"/>
                  <a:sym typeface="Arial"/>
                </a:rPr>
                <a:t>Limited to HV and MV connected generators and off-takers.</a:t>
              </a:r>
              <a:endParaRPr/>
            </a:p>
            <a:p>
              <a:pPr marL="93663" marR="0" lvl="0" indent="-101600" algn="l" rtl="0">
                <a:lnSpc>
                  <a:spcPct val="90000"/>
                </a:lnSpc>
                <a:spcBef>
                  <a:spcPts val="800"/>
                </a:spcBef>
                <a:spcAft>
                  <a:spcPts val="0"/>
                </a:spcAft>
                <a:buClr>
                  <a:srgbClr val="003896"/>
                </a:buClr>
                <a:buSzPts val="1600"/>
                <a:buFont typeface="Arial"/>
                <a:buChar char="•"/>
              </a:pPr>
              <a:r>
                <a:rPr lang="en-US" sz="1600" b="0" i="0" u="none" strike="noStrike" cap="none">
                  <a:solidFill>
                    <a:srgbClr val="003896"/>
                  </a:solidFill>
                  <a:latin typeface="Arial"/>
                  <a:ea typeface="Arial"/>
                  <a:cs typeface="Arial"/>
                  <a:sym typeface="Arial"/>
                </a:rPr>
                <a:t>Monthly reconciliation</a:t>
              </a:r>
              <a:endParaRPr/>
            </a:p>
            <a:p>
              <a:pPr marL="93663" marR="0" lvl="0" indent="-101600" algn="l" rtl="0">
                <a:lnSpc>
                  <a:spcPct val="90000"/>
                </a:lnSpc>
                <a:spcBef>
                  <a:spcPts val="800"/>
                </a:spcBef>
                <a:spcAft>
                  <a:spcPts val="0"/>
                </a:spcAft>
                <a:buClr>
                  <a:srgbClr val="003896"/>
                </a:buClr>
                <a:buSzPts val="1600"/>
                <a:buFont typeface="Arial"/>
                <a:buChar char="•"/>
              </a:pPr>
              <a:r>
                <a:rPr lang="en-US" sz="1600" b="0" i="0" u="none" strike="noStrike" cap="none">
                  <a:solidFill>
                    <a:srgbClr val="003896"/>
                  </a:solidFill>
                  <a:latin typeface="Arial"/>
                  <a:ea typeface="Arial"/>
                  <a:cs typeface="Arial"/>
                  <a:sym typeface="Arial"/>
                </a:rPr>
                <a:t>Transacted in billing system</a:t>
              </a:r>
              <a:endParaRPr sz="1600" b="0" i="0" u="none" strike="noStrike" cap="none">
                <a:solidFill>
                  <a:srgbClr val="003896"/>
                </a:solidFill>
                <a:latin typeface="Arial"/>
                <a:ea typeface="Arial"/>
                <a:cs typeface="Arial"/>
                <a:sym typeface="Arial"/>
              </a:endParaRPr>
            </a:p>
          </p:txBody>
        </p:sp>
      </p:grpSp>
      <p:cxnSp>
        <p:nvCxnSpPr>
          <p:cNvPr id="184" name="Google Shape;184;p2"/>
          <p:cNvCxnSpPr/>
          <p:nvPr/>
        </p:nvCxnSpPr>
        <p:spPr>
          <a:xfrm>
            <a:off x="8304596" y="1596766"/>
            <a:ext cx="0" cy="4553294"/>
          </a:xfrm>
          <a:prstGeom prst="straightConnector1">
            <a:avLst/>
          </a:prstGeom>
          <a:noFill/>
          <a:ln w="9525" cap="flat" cmpd="sng">
            <a:solidFill>
              <a:schemeClr val="lt1"/>
            </a:solidFill>
            <a:prstDash val="dash"/>
            <a:miter lim="800000"/>
            <a:headEnd type="none" w="sm" len="sm"/>
            <a:tailEnd type="none" w="sm" len="sm"/>
          </a:ln>
        </p:spPr>
      </p:cxnSp>
      <p:cxnSp>
        <p:nvCxnSpPr>
          <p:cNvPr id="185" name="Google Shape;185;p2"/>
          <p:cNvCxnSpPr/>
          <p:nvPr/>
        </p:nvCxnSpPr>
        <p:spPr>
          <a:xfrm>
            <a:off x="8304596" y="4109948"/>
            <a:ext cx="0" cy="2429752"/>
          </a:xfrm>
          <a:prstGeom prst="straightConnector1">
            <a:avLst/>
          </a:prstGeom>
          <a:noFill/>
          <a:ln w="9525" cap="flat" cmpd="sng">
            <a:solidFill>
              <a:schemeClr val="dk1"/>
            </a:solidFill>
            <a:prstDash val="dash"/>
            <a:miter lim="800000"/>
            <a:headEnd type="none" w="sm" len="sm"/>
            <a:tailEnd type="none" w="sm" len="sm"/>
          </a:ln>
        </p:spPr>
      </p:cxnSp>
      <p:grpSp>
        <p:nvGrpSpPr>
          <p:cNvPr id="186" name="Google Shape;186;p2"/>
          <p:cNvGrpSpPr/>
          <p:nvPr/>
        </p:nvGrpSpPr>
        <p:grpSpPr>
          <a:xfrm>
            <a:off x="4109890" y="1653414"/>
            <a:ext cx="3802352" cy="4610251"/>
            <a:chOff x="8459948" y="1656189"/>
            <a:chExt cx="3802352" cy="4610251"/>
          </a:xfrm>
        </p:grpSpPr>
        <p:sp>
          <p:nvSpPr>
            <p:cNvPr id="187" name="Google Shape;187;p2"/>
            <p:cNvSpPr/>
            <p:nvPr/>
          </p:nvSpPr>
          <p:spPr>
            <a:xfrm>
              <a:off x="9681445" y="3435605"/>
              <a:ext cx="1282024" cy="1240555"/>
            </a:xfrm>
            <a:prstGeom prst="flowChartOffpageConnector">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88" name="Google Shape;188;p2"/>
            <p:cNvSpPr txBox="1"/>
            <p:nvPr/>
          </p:nvSpPr>
          <p:spPr>
            <a:xfrm>
              <a:off x="9611637" y="4060763"/>
              <a:ext cx="1517824" cy="35273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3896"/>
                </a:buClr>
                <a:buSzPts val="1400"/>
                <a:buFont typeface="Arial"/>
                <a:buNone/>
              </a:pPr>
              <a:r>
                <a:rPr lang="en-US" sz="1400" b="1" i="0" u="none" strike="noStrike" cap="none">
                  <a:solidFill>
                    <a:srgbClr val="003896"/>
                  </a:solidFill>
                  <a:latin typeface="Arial"/>
                  <a:ea typeface="Arial"/>
                  <a:cs typeface="Arial"/>
                  <a:sym typeface="Arial"/>
                </a:rPr>
                <a:t>Low-voltage connections</a:t>
              </a:r>
              <a:endParaRPr sz="1400" b="1" i="0" u="none" strike="noStrike" cap="none">
                <a:solidFill>
                  <a:srgbClr val="003896"/>
                </a:solidFill>
                <a:latin typeface="Arial"/>
                <a:ea typeface="Arial"/>
                <a:cs typeface="Arial"/>
                <a:sym typeface="Arial"/>
              </a:endParaRPr>
            </a:p>
          </p:txBody>
        </p:sp>
        <p:sp>
          <p:nvSpPr>
            <p:cNvPr id="189" name="Google Shape;189;p2"/>
            <p:cNvSpPr txBox="1"/>
            <p:nvPr/>
          </p:nvSpPr>
          <p:spPr>
            <a:xfrm>
              <a:off x="9046606" y="1656189"/>
              <a:ext cx="2971563" cy="68659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2060"/>
                </a:buClr>
                <a:buSzPts val="2000"/>
                <a:buFont typeface="Arial"/>
                <a:buNone/>
              </a:pPr>
              <a:r>
                <a:rPr lang="en-US" sz="2000" b="1" i="0" u="none" strike="noStrike" cap="none">
                  <a:solidFill>
                    <a:srgbClr val="002060"/>
                  </a:solidFill>
                  <a:latin typeface="Arial"/>
                  <a:ea typeface="Arial"/>
                  <a:cs typeface="Arial"/>
                  <a:sym typeface="Arial"/>
                </a:rPr>
                <a:t>Virtual Wheeling</a:t>
              </a:r>
              <a:endParaRPr/>
            </a:p>
            <a:p>
              <a:pPr marL="0" marR="0" lvl="0" indent="0" algn="ctr" rtl="0">
                <a:lnSpc>
                  <a:spcPct val="90000"/>
                </a:lnSpc>
                <a:spcBef>
                  <a:spcPts val="0"/>
                </a:spcBef>
                <a:spcAft>
                  <a:spcPts val="0"/>
                </a:spcAft>
                <a:buClr>
                  <a:srgbClr val="002060"/>
                </a:buClr>
                <a:buSzPts val="1800"/>
                <a:buFont typeface="Arial"/>
                <a:buNone/>
              </a:pPr>
              <a:r>
                <a:rPr lang="en-US" sz="1800" b="0" i="1" u="none" strike="noStrike" cap="none">
                  <a:solidFill>
                    <a:srgbClr val="002060"/>
                  </a:solidFill>
                  <a:latin typeface="Arial"/>
                  <a:ea typeface="Arial"/>
                  <a:cs typeface="Arial"/>
                  <a:sym typeface="Arial"/>
                </a:rPr>
                <a:t>(available)</a:t>
              </a:r>
              <a:endParaRPr/>
            </a:p>
          </p:txBody>
        </p:sp>
        <p:pic>
          <p:nvPicPr>
            <p:cNvPr id="190" name="Google Shape;190;p2" descr="A digitally rendered city with numbers"/>
            <p:cNvPicPr preferRelativeResize="0"/>
            <p:nvPr/>
          </p:nvPicPr>
          <p:blipFill rotWithShape="1">
            <a:blip r:embed="rId5">
              <a:alphaModFix/>
            </a:blip>
            <a:srcRect/>
            <a:stretch/>
          </p:blipFill>
          <p:spPr>
            <a:xfrm>
              <a:off x="9627279" y="2333404"/>
              <a:ext cx="1415905" cy="1526880"/>
            </a:xfrm>
            <a:prstGeom prst="ellipse">
              <a:avLst/>
            </a:prstGeom>
            <a:noFill/>
            <a:ln>
              <a:noFill/>
            </a:ln>
          </p:spPr>
        </p:pic>
        <p:sp>
          <p:nvSpPr>
            <p:cNvPr id="191" name="Google Shape;191;p2"/>
            <p:cNvSpPr txBox="1"/>
            <p:nvPr/>
          </p:nvSpPr>
          <p:spPr>
            <a:xfrm>
              <a:off x="8459948" y="4384737"/>
              <a:ext cx="3802352" cy="1881703"/>
            </a:xfrm>
            <a:prstGeom prst="rect">
              <a:avLst/>
            </a:prstGeom>
            <a:noFill/>
            <a:ln>
              <a:noFill/>
            </a:ln>
          </p:spPr>
          <p:txBody>
            <a:bodyPr spcFirstLastPara="1" wrap="square" lIns="91425" tIns="45700" rIns="91425" bIns="45700" anchor="t" anchorCtr="0">
              <a:noAutofit/>
            </a:bodyPr>
            <a:lstStyle/>
            <a:p>
              <a:pPr marL="93663" marR="0" lvl="0" indent="-93663" algn="l" rtl="0">
                <a:lnSpc>
                  <a:spcPct val="90000"/>
                </a:lnSpc>
                <a:spcBef>
                  <a:spcPts val="0"/>
                </a:spcBef>
                <a:spcAft>
                  <a:spcPts val="0"/>
                </a:spcAft>
                <a:buClr>
                  <a:srgbClr val="003896"/>
                </a:buClr>
                <a:buSzPts val="1200"/>
                <a:buFont typeface="Arial"/>
                <a:buChar char="•"/>
              </a:pPr>
              <a:r>
                <a:rPr lang="en-US" sz="1200" b="0" i="0" u="none" strike="noStrike" cap="none">
                  <a:solidFill>
                    <a:srgbClr val="003896"/>
                  </a:solidFill>
                  <a:latin typeface="Arial"/>
                  <a:ea typeface="Arial"/>
                  <a:cs typeface="Arial"/>
                  <a:sym typeface="Arial"/>
                </a:rPr>
                <a:t>Multiple generators and off-takers with or without portfolio.</a:t>
              </a:r>
              <a:endParaRPr/>
            </a:p>
            <a:p>
              <a:pPr marL="93663" marR="0" lvl="0" indent="-93663" algn="l" rtl="0">
                <a:lnSpc>
                  <a:spcPct val="90000"/>
                </a:lnSpc>
                <a:spcBef>
                  <a:spcPts val="800"/>
                </a:spcBef>
                <a:spcAft>
                  <a:spcPts val="0"/>
                </a:spcAft>
                <a:buClr>
                  <a:srgbClr val="003896"/>
                </a:buClr>
                <a:buSzPts val="1200"/>
                <a:buFont typeface="Arial"/>
                <a:buChar char="•"/>
              </a:pPr>
              <a:r>
                <a:rPr lang="en-US" sz="1200" b="0" i="0" u="none" strike="noStrike" cap="none">
                  <a:solidFill>
                    <a:srgbClr val="003896"/>
                  </a:solidFill>
                  <a:latin typeface="Arial"/>
                  <a:ea typeface="Arial"/>
                  <a:cs typeface="Arial"/>
                  <a:sym typeface="Arial"/>
                </a:rPr>
                <a:t>LV and MV connected offtakers.</a:t>
              </a:r>
              <a:endParaRPr sz="1200" b="0" i="0" u="none" strike="noStrike" cap="none">
                <a:solidFill>
                  <a:srgbClr val="003896"/>
                </a:solidFill>
                <a:latin typeface="Arial"/>
                <a:ea typeface="Arial"/>
                <a:cs typeface="Arial"/>
                <a:sym typeface="Arial"/>
              </a:endParaRPr>
            </a:p>
            <a:p>
              <a:pPr marL="93663" marR="0" lvl="0" indent="-93663" algn="l" rtl="0">
                <a:lnSpc>
                  <a:spcPct val="90000"/>
                </a:lnSpc>
                <a:spcBef>
                  <a:spcPts val="800"/>
                </a:spcBef>
                <a:spcAft>
                  <a:spcPts val="0"/>
                </a:spcAft>
                <a:buClr>
                  <a:srgbClr val="003896"/>
                </a:buClr>
                <a:buSzPts val="1200"/>
                <a:buFont typeface="Arial"/>
                <a:buChar char="•"/>
              </a:pPr>
              <a:r>
                <a:rPr lang="en-US" sz="1200" b="0" i="0" u="none" strike="noStrike" cap="none">
                  <a:solidFill>
                    <a:srgbClr val="003896"/>
                  </a:solidFill>
                  <a:latin typeface="Arial"/>
                  <a:ea typeface="Arial"/>
                  <a:cs typeface="Arial"/>
                  <a:sym typeface="Arial"/>
                </a:rPr>
                <a:t>All connected generators and off-takers.</a:t>
              </a:r>
              <a:endParaRPr/>
            </a:p>
            <a:p>
              <a:pPr marL="93663" marR="0" lvl="0" indent="-93663" algn="l" rtl="0">
                <a:lnSpc>
                  <a:spcPct val="90000"/>
                </a:lnSpc>
                <a:spcBef>
                  <a:spcPts val="800"/>
                </a:spcBef>
                <a:spcAft>
                  <a:spcPts val="0"/>
                </a:spcAft>
                <a:buClr>
                  <a:srgbClr val="003896"/>
                </a:buClr>
                <a:buSzPts val="1200"/>
                <a:buFont typeface="Arial"/>
                <a:buChar char="•"/>
              </a:pPr>
              <a:r>
                <a:rPr lang="en-US" sz="1200" b="0" i="0" u="none" strike="noStrike" cap="none">
                  <a:solidFill>
                    <a:srgbClr val="003896"/>
                  </a:solidFill>
                  <a:latin typeface="Arial"/>
                  <a:ea typeface="Arial"/>
                  <a:cs typeface="Arial"/>
                  <a:sym typeface="Arial"/>
                </a:rPr>
                <a:t>Energy Claims for Eskom Load Accounts and for Load Accounts linked to qualifying Municipalities.</a:t>
              </a:r>
              <a:endParaRPr sz="1200" b="0" i="0" u="none" strike="noStrike" cap="none">
                <a:solidFill>
                  <a:srgbClr val="003896"/>
                </a:solidFill>
                <a:latin typeface="Arial"/>
                <a:ea typeface="Arial"/>
                <a:cs typeface="Arial"/>
                <a:sym typeface="Arial"/>
              </a:endParaRPr>
            </a:p>
            <a:p>
              <a:pPr marL="93663" marR="0" lvl="0" indent="-93663" algn="l" rtl="0">
                <a:lnSpc>
                  <a:spcPct val="90000"/>
                </a:lnSpc>
                <a:spcBef>
                  <a:spcPts val="800"/>
                </a:spcBef>
                <a:spcAft>
                  <a:spcPts val="0"/>
                </a:spcAft>
                <a:buClr>
                  <a:srgbClr val="003896"/>
                </a:buClr>
                <a:buSzPts val="1200"/>
                <a:buFont typeface="Arial"/>
                <a:buChar char="•"/>
              </a:pPr>
              <a:r>
                <a:rPr lang="en-US" sz="1200" b="0" i="0" u="none" strike="noStrike" cap="none">
                  <a:solidFill>
                    <a:srgbClr val="003896"/>
                  </a:solidFill>
                  <a:latin typeface="Arial"/>
                  <a:ea typeface="Arial"/>
                  <a:cs typeface="Arial"/>
                  <a:sym typeface="Arial"/>
                </a:rPr>
                <a:t>Monthly reconciliation</a:t>
              </a:r>
              <a:endParaRPr/>
            </a:p>
            <a:p>
              <a:pPr marL="93663" marR="0" lvl="0" indent="-93663" algn="l" rtl="0">
                <a:lnSpc>
                  <a:spcPct val="90000"/>
                </a:lnSpc>
                <a:spcBef>
                  <a:spcPts val="800"/>
                </a:spcBef>
                <a:spcAft>
                  <a:spcPts val="0"/>
                </a:spcAft>
                <a:buClr>
                  <a:srgbClr val="003896"/>
                </a:buClr>
                <a:buSzPts val="1200"/>
                <a:buFont typeface="Arial"/>
                <a:buChar char="•"/>
              </a:pPr>
              <a:r>
                <a:rPr lang="en-US" sz="1200" b="0" i="0" u="none" strike="noStrike" cap="none">
                  <a:solidFill>
                    <a:srgbClr val="003896"/>
                  </a:solidFill>
                  <a:latin typeface="Arial"/>
                  <a:ea typeface="Arial"/>
                  <a:cs typeface="Arial"/>
                  <a:sym typeface="Arial"/>
                </a:rPr>
                <a:t>Accounts qualifying for an Energy refund claim Payments must comply with business rules – this avoids debt.</a:t>
              </a:r>
              <a:endParaRPr sz="1200" b="0" i="0" u="none" strike="noStrike" cap="none">
                <a:solidFill>
                  <a:srgbClr val="003896"/>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
          <p:cNvSpPr txBox="1">
            <a:spLocks noGrp="1"/>
          </p:cNvSpPr>
          <p:nvPr>
            <p:ph type="ctrTitle"/>
          </p:nvPr>
        </p:nvSpPr>
        <p:spPr>
          <a:xfrm>
            <a:off x="82886" y="61502"/>
            <a:ext cx="9168389" cy="67627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2800"/>
              <a:buFont typeface="Arial"/>
              <a:buNone/>
            </a:pPr>
            <a:r>
              <a:rPr lang="en-US" b="1">
                <a:solidFill>
                  <a:schemeClr val="lt1"/>
                </a:solidFill>
                <a:latin typeface="Arial"/>
                <a:ea typeface="Arial"/>
                <a:cs typeface="Arial"/>
                <a:sym typeface="Arial"/>
              </a:rPr>
              <a:t>Wheeling Implementation</a:t>
            </a:r>
            <a:endParaRPr b="1">
              <a:solidFill>
                <a:schemeClr val="lt1"/>
              </a:solidFill>
              <a:latin typeface="Arial"/>
              <a:ea typeface="Arial"/>
              <a:cs typeface="Arial"/>
              <a:sym typeface="Arial"/>
            </a:endParaRPr>
          </a:p>
        </p:txBody>
      </p:sp>
      <p:sp>
        <p:nvSpPr>
          <p:cNvPr id="197" name="Google Shape;197;p3"/>
          <p:cNvSpPr txBox="1">
            <a:spLocks noGrp="1"/>
          </p:cNvSpPr>
          <p:nvPr>
            <p:ph type="sldNum" idx="4294967295"/>
          </p:nvPr>
        </p:nvSpPr>
        <p:spPr>
          <a:xfrm>
            <a:off x="11844338" y="6631512"/>
            <a:ext cx="347662"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1200"/>
              <a:buFont typeface="Arial"/>
              <a:buNone/>
            </a:pPr>
            <a:fld id="{00000000-1234-1234-1234-123412341234}" type="slidenum">
              <a:rPr lang="en-US" sz="1200" b="0" i="0" u="none" strike="noStrike" cap="none">
                <a:solidFill>
                  <a:srgbClr val="FFFFFF"/>
                </a:solidFill>
                <a:latin typeface="Arial"/>
                <a:ea typeface="Arial"/>
                <a:cs typeface="Arial"/>
                <a:sym typeface="Arial"/>
              </a:rPr>
              <a:t>3</a:t>
            </a:fld>
            <a:endParaRPr sz="1200" b="0" i="0" u="none" strike="noStrike" cap="none">
              <a:solidFill>
                <a:srgbClr val="FFFFFF"/>
              </a:solidFill>
              <a:latin typeface="Arial"/>
              <a:ea typeface="Arial"/>
              <a:cs typeface="Arial"/>
              <a:sym typeface="Arial"/>
            </a:endParaRPr>
          </a:p>
        </p:txBody>
      </p:sp>
      <p:sp>
        <p:nvSpPr>
          <p:cNvPr id="198" name="Google Shape;198;p3"/>
          <p:cNvSpPr/>
          <p:nvPr/>
        </p:nvSpPr>
        <p:spPr>
          <a:xfrm>
            <a:off x="0" y="1045548"/>
            <a:ext cx="12192000" cy="53190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99" name="Google Shape;199;p3"/>
          <p:cNvSpPr txBox="1"/>
          <p:nvPr/>
        </p:nvSpPr>
        <p:spPr>
          <a:xfrm>
            <a:off x="82886" y="935864"/>
            <a:ext cx="12094318" cy="562309"/>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Varied &gt;&gt; simple transport to generation optimization to low voltage participation</a:t>
            </a:r>
            <a:endParaRPr sz="2000" b="0" i="0" u="none" strike="noStrike" cap="none">
              <a:solidFill>
                <a:srgbClr val="FFFFFF"/>
              </a:solidFill>
              <a:latin typeface="Arial"/>
              <a:ea typeface="Arial"/>
              <a:cs typeface="Arial"/>
              <a:sym typeface="Arial"/>
            </a:endParaRPr>
          </a:p>
        </p:txBody>
      </p:sp>
      <p:cxnSp>
        <p:nvCxnSpPr>
          <p:cNvPr id="200" name="Google Shape;200;p3"/>
          <p:cNvCxnSpPr/>
          <p:nvPr/>
        </p:nvCxnSpPr>
        <p:spPr>
          <a:xfrm>
            <a:off x="3793556" y="1612154"/>
            <a:ext cx="0" cy="4553294"/>
          </a:xfrm>
          <a:prstGeom prst="straightConnector1">
            <a:avLst/>
          </a:prstGeom>
          <a:noFill/>
          <a:ln w="9525" cap="flat" cmpd="sng">
            <a:solidFill>
              <a:schemeClr val="lt1"/>
            </a:solidFill>
            <a:prstDash val="dash"/>
            <a:miter lim="800000"/>
            <a:headEnd type="none" w="sm" len="sm"/>
            <a:tailEnd type="none" w="sm" len="sm"/>
          </a:ln>
        </p:spPr>
      </p:cxnSp>
      <p:cxnSp>
        <p:nvCxnSpPr>
          <p:cNvPr id="201" name="Google Shape;201;p3"/>
          <p:cNvCxnSpPr/>
          <p:nvPr/>
        </p:nvCxnSpPr>
        <p:spPr>
          <a:xfrm>
            <a:off x="3793556" y="4125336"/>
            <a:ext cx="0" cy="2429752"/>
          </a:xfrm>
          <a:prstGeom prst="straightConnector1">
            <a:avLst/>
          </a:prstGeom>
          <a:noFill/>
          <a:ln w="9525" cap="flat" cmpd="sng">
            <a:solidFill>
              <a:schemeClr val="dk1"/>
            </a:solidFill>
            <a:prstDash val="dash"/>
            <a:miter lim="800000"/>
            <a:headEnd type="none" w="sm" len="sm"/>
            <a:tailEnd type="none" w="sm" len="sm"/>
          </a:ln>
        </p:spPr>
      </p:cxnSp>
      <p:sp>
        <p:nvSpPr>
          <p:cNvPr id="202" name="Google Shape;202;p3"/>
          <p:cNvSpPr/>
          <p:nvPr/>
        </p:nvSpPr>
        <p:spPr>
          <a:xfrm>
            <a:off x="882859" y="3131698"/>
            <a:ext cx="1379628" cy="1519002"/>
          </a:xfrm>
          <a:prstGeom prst="flowChartOffpageConnector">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203" name="Google Shape;203;p3" descr="Businesspeople clapping"/>
          <p:cNvPicPr preferRelativeResize="0"/>
          <p:nvPr/>
        </p:nvPicPr>
        <p:blipFill rotWithShape="1">
          <a:blip r:embed="rId3">
            <a:alphaModFix/>
          </a:blip>
          <a:srcRect/>
          <a:stretch/>
        </p:blipFill>
        <p:spPr>
          <a:xfrm>
            <a:off x="882368" y="2430075"/>
            <a:ext cx="1367904" cy="1383963"/>
          </a:xfrm>
          <a:prstGeom prst="ellipse">
            <a:avLst/>
          </a:prstGeom>
          <a:noFill/>
          <a:ln>
            <a:noFill/>
          </a:ln>
        </p:spPr>
      </p:pic>
      <p:sp>
        <p:nvSpPr>
          <p:cNvPr id="204" name="Google Shape;204;p3"/>
          <p:cNvSpPr txBox="1"/>
          <p:nvPr/>
        </p:nvSpPr>
        <p:spPr>
          <a:xfrm>
            <a:off x="854851" y="3986193"/>
            <a:ext cx="1387173" cy="39576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3896"/>
              </a:buClr>
              <a:buSzPts val="1100"/>
              <a:buFont typeface="Arial"/>
              <a:buNone/>
            </a:pPr>
            <a:r>
              <a:rPr lang="en-US" sz="1100" b="1" i="0" u="none" strike="noStrike" cap="none">
                <a:solidFill>
                  <a:srgbClr val="003896"/>
                </a:solidFill>
                <a:latin typeface="Arial"/>
                <a:ea typeface="Arial"/>
                <a:cs typeface="Arial"/>
                <a:sym typeface="Arial"/>
              </a:rPr>
              <a:t>Large industry and mining</a:t>
            </a:r>
            <a:endParaRPr sz="1100" b="1" i="0" u="none" strike="noStrike" cap="none">
              <a:solidFill>
                <a:srgbClr val="003896"/>
              </a:solidFill>
              <a:latin typeface="Arial"/>
              <a:ea typeface="Arial"/>
              <a:cs typeface="Arial"/>
              <a:sym typeface="Arial"/>
            </a:endParaRPr>
          </a:p>
        </p:txBody>
      </p:sp>
      <p:sp>
        <p:nvSpPr>
          <p:cNvPr id="205" name="Google Shape;205;p3"/>
          <p:cNvSpPr txBox="1"/>
          <p:nvPr/>
        </p:nvSpPr>
        <p:spPr>
          <a:xfrm>
            <a:off x="212660" y="1920324"/>
            <a:ext cx="2971563" cy="42617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2060"/>
              </a:buClr>
              <a:buSzPts val="2000"/>
              <a:buFont typeface="Arial"/>
              <a:buNone/>
            </a:pPr>
            <a:r>
              <a:rPr lang="en-US" sz="2000" b="1" i="0" u="none" strike="noStrike" cap="none">
                <a:solidFill>
                  <a:srgbClr val="002060"/>
                </a:solidFill>
                <a:latin typeface="Arial"/>
                <a:ea typeface="Arial"/>
                <a:cs typeface="Arial"/>
                <a:sym typeface="Arial"/>
              </a:rPr>
              <a:t>Traditional Wheeling</a:t>
            </a:r>
            <a:endParaRPr/>
          </a:p>
          <a:p>
            <a:pPr marL="0" marR="0" lvl="0" indent="0" algn="ctr" rtl="0">
              <a:lnSpc>
                <a:spcPct val="90000"/>
              </a:lnSpc>
              <a:spcBef>
                <a:spcPts val="0"/>
              </a:spcBef>
              <a:spcAft>
                <a:spcPts val="0"/>
              </a:spcAft>
              <a:buClr>
                <a:srgbClr val="002060"/>
              </a:buClr>
              <a:buSzPts val="1800"/>
              <a:buFont typeface="Arial"/>
              <a:buNone/>
            </a:pPr>
            <a:r>
              <a:rPr lang="en-US" sz="1800" b="0" i="1" u="none" strike="noStrike" cap="none">
                <a:solidFill>
                  <a:srgbClr val="002060"/>
                </a:solidFill>
                <a:latin typeface="Arial"/>
                <a:ea typeface="Arial"/>
                <a:cs typeface="Arial"/>
                <a:sym typeface="Arial"/>
              </a:rPr>
              <a:t>(available)</a:t>
            </a:r>
            <a:endParaRPr/>
          </a:p>
        </p:txBody>
      </p:sp>
      <p:sp>
        <p:nvSpPr>
          <p:cNvPr id="206" name="Google Shape;206;p3"/>
          <p:cNvSpPr txBox="1"/>
          <p:nvPr/>
        </p:nvSpPr>
        <p:spPr>
          <a:xfrm>
            <a:off x="319053" y="4650700"/>
            <a:ext cx="3436494" cy="1881703"/>
          </a:xfrm>
          <a:prstGeom prst="rect">
            <a:avLst/>
          </a:prstGeom>
          <a:noFill/>
          <a:ln>
            <a:noFill/>
          </a:ln>
        </p:spPr>
        <p:txBody>
          <a:bodyPr spcFirstLastPara="1" wrap="square" lIns="91425" tIns="45700" rIns="91425" bIns="45700" anchor="t" anchorCtr="0">
            <a:noAutofit/>
          </a:bodyPr>
          <a:lstStyle/>
          <a:p>
            <a:pPr marL="93663" marR="0" lvl="0" indent="0" algn="l" rtl="0">
              <a:lnSpc>
                <a:spcPct val="90000"/>
              </a:lnSpc>
              <a:spcBef>
                <a:spcPts val="0"/>
              </a:spcBef>
              <a:spcAft>
                <a:spcPts val="0"/>
              </a:spcAft>
              <a:buClr>
                <a:schemeClr val="lt1"/>
              </a:buClr>
              <a:buSzPts val="1800"/>
              <a:buFont typeface="Arial"/>
              <a:buNone/>
            </a:pPr>
            <a:endParaRPr sz="1800" b="0" i="0" u="none" strike="noStrike" cap="none">
              <a:solidFill>
                <a:srgbClr val="003896"/>
              </a:solidFill>
              <a:latin typeface="Arial"/>
              <a:ea typeface="Arial"/>
              <a:cs typeface="Arial"/>
              <a:sym typeface="Arial"/>
            </a:endParaRPr>
          </a:p>
        </p:txBody>
      </p:sp>
      <p:grpSp>
        <p:nvGrpSpPr>
          <p:cNvPr id="207" name="Google Shape;207;p3"/>
          <p:cNvGrpSpPr/>
          <p:nvPr/>
        </p:nvGrpSpPr>
        <p:grpSpPr>
          <a:xfrm>
            <a:off x="8304597" y="1607857"/>
            <a:ext cx="3751280" cy="4734628"/>
            <a:chOff x="4063350" y="1666302"/>
            <a:chExt cx="3751280" cy="4734628"/>
          </a:xfrm>
        </p:grpSpPr>
        <p:sp>
          <p:nvSpPr>
            <p:cNvPr id="208" name="Google Shape;208;p3"/>
            <p:cNvSpPr/>
            <p:nvPr/>
          </p:nvSpPr>
          <p:spPr>
            <a:xfrm>
              <a:off x="5354758" y="3275276"/>
              <a:ext cx="1379628" cy="1382721"/>
            </a:xfrm>
            <a:prstGeom prst="flowChartOffpageConnector">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209" name="Google Shape;209;p3" descr="Business team brainstorming"/>
            <p:cNvPicPr preferRelativeResize="0"/>
            <p:nvPr/>
          </p:nvPicPr>
          <p:blipFill rotWithShape="1">
            <a:blip r:embed="rId4">
              <a:alphaModFix/>
            </a:blip>
            <a:srcRect/>
            <a:stretch/>
          </p:blipFill>
          <p:spPr>
            <a:xfrm>
              <a:off x="5312274" y="2406025"/>
              <a:ext cx="1460121" cy="1477120"/>
            </a:xfrm>
            <a:prstGeom prst="ellipse">
              <a:avLst/>
            </a:prstGeom>
            <a:noFill/>
            <a:ln>
              <a:noFill/>
            </a:ln>
          </p:spPr>
        </p:pic>
        <p:sp>
          <p:nvSpPr>
            <p:cNvPr id="210" name="Google Shape;210;p3"/>
            <p:cNvSpPr txBox="1"/>
            <p:nvPr/>
          </p:nvSpPr>
          <p:spPr>
            <a:xfrm>
              <a:off x="5322047" y="4237131"/>
              <a:ext cx="1387173" cy="35273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3896"/>
                </a:buClr>
                <a:buSzPts val="1100"/>
                <a:buFont typeface="Arial"/>
                <a:buNone/>
              </a:pPr>
              <a:r>
                <a:rPr lang="en-US" sz="1100" b="1" i="0" u="none" strike="noStrike" cap="none">
                  <a:solidFill>
                    <a:srgbClr val="003896"/>
                  </a:solidFill>
                  <a:latin typeface="Arial"/>
                  <a:ea typeface="Arial"/>
                  <a:cs typeface="Arial"/>
                  <a:sym typeface="Arial"/>
                </a:rPr>
                <a:t>Optimization large industry and mining and traders</a:t>
              </a:r>
              <a:endParaRPr sz="1100" b="1" i="0" u="none" strike="noStrike" cap="none">
                <a:solidFill>
                  <a:srgbClr val="003896"/>
                </a:solidFill>
                <a:latin typeface="Arial"/>
                <a:ea typeface="Arial"/>
                <a:cs typeface="Arial"/>
                <a:sym typeface="Arial"/>
              </a:endParaRPr>
            </a:p>
          </p:txBody>
        </p:sp>
        <p:sp>
          <p:nvSpPr>
            <p:cNvPr id="211" name="Google Shape;211;p3"/>
            <p:cNvSpPr txBox="1"/>
            <p:nvPr/>
          </p:nvSpPr>
          <p:spPr>
            <a:xfrm>
              <a:off x="4699835" y="1666302"/>
              <a:ext cx="2971563" cy="68659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2060"/>
                </a:buClr>
                <a:buSzPts val="2000"/>
                <a:buFont typeface="Arial"/>
                <a:buNone/>
              </a:pPr>
              <a:r>
                <a:rPr lang="en-US" sz="2000" b="1" i="0" u="none" strike="noStrike" cap="none">
                  <a:solidFill>
                    <a:srgbClr val="002060"/>
                  </a:solidFill>
                  <a:latin typeface="Arial"/>
                  <a:ea typeface="Arial"/>
                  <a:cs typeface="Arial"/>
                  <a:sym typeface="Arial"/>
                </a:rPr>
                <a:t>Portfolio Wheeling</a:t>
              </a:r>
              <a:endParaRPr/>
            </a:p>
            <a:p>
              <a:pPr marL="0" marR="0" lvl="0" indent="0" algn="ctr" rtl="0">
                <a:lnSpc>
                  <a:spcPct val="90000"/>
                </a:lnSpc>
                <a:spcBef>
                  <a:spcPts val="0"/>
                </a:spcBef>
                <a:spcAft>
                  <a:spcPts val="0"/>
                </a:spcAft>
                <a:buClr>
                  <a:srgbClr val="002060"/>
                </a:buClr>
                <a:buSzPts val="1800"/>
                <a:buFont typeface="Arial"/>
                <a:buNone/>
              </a:pPr>
              <a:r>
                <a:rPr lang="en-US" sz="1800" b="0" i="1" u="none" strike="noStrike" cap="none">
                  <a:solidFill>
                    <a:srgbClr val="002060"/>
                  </a:solidFill>
                  <a:latin typeface="Arial"/>
                  <a:ea typeface="Arial"/>
                  <a:cs typeface="Arial"/>
                  <a:sym typeface="Arial"/>
                </a:rPr>
                <a:t>(coming soon FY2025)</a:t>
              </a:r>
              <a:endParaRPr/>
            </a:p>
          </p:txBody>
        </p:sp>
        <p:sp>
          <p:nvSpPr>
            <p:cNvPr id="212" name="Google Shape;212;p3"/>
            <p:cNvSpPr txBox="1"/>
            <p:nvPr/>
          </p:nvSpPr>
          <p:spPr>
            <a:xfrm>
              <a:off x="4063350" y="4519227"/>
              <a:ext cx="3751280" cy="1881703"/>
            </a:xfrm>
            <a:prstGeom prst="rect">
              <a:avLst/>
            </a:prstGeom>
            <a:noFill/>
            <a:ln>
              <a:noFill/>
            </a:ln>
          </p:spPr>
          <p:txBody>
            <a:bodyPr spcFirstLastPara="1" wrap="square" lIns="91425" tIns="45700" rIns="91425" bIns="45700" anchor="t" anchorCtr="0">
              <a:noAutofit/>
            </a:bodyPr>
            <a:lstStyle/>
            <a:p>
              <a:pPr marL="93663" marR="0" lvl="0" indent="-93663" algn="l" rtl="0">
                <a:lnSpc>
                  <a:spcPct val="90000"/>
                </a:lnSpc>
                <a:spcBef>
                  <a:spcPts val="0"/>
                </a:spcBef>
                <a:spcAft>
                  <a:spcPts val="0"/>
                </a:spcAft>
                <a:buClr>
                  <a:srgbClr val="003896"/>
                </a:buClr>
                <a:buSzPts val="1200"/>
                <a:buFont typeface="Arial"/>
                <a:buChar char="•"/>
              </a:pPr>
              <a:r>
                <a:rPr lang="en-US" sz="1200" b="0" i="0" u="none" strike="noStrike" cap="none">
                  <a:solidFill>
                    <a:srgbClr val="003896"/>
                  </a:solidFill>
                  <a:latin typeface="Arial"/>
                  <a:ea typeface="Arial"/>
                  <a:cs typeface="Arial"/>
                  <a:sym typeface="Arial"/>
                </a:rPr>
                <a:t>Similar one-to one wheeling.</a:t>
              </a:r>
              <a:endParaRPr/>
            </a:p>
            <a:p>
              <a:pPr marL="93663" marR="0" lvl="0" indent="-93663" algn="l" rtl="0">
                <a:lnSpc>
                  <a:spcPct val="90000"/>
                </a:lnSpc>
                <a:spcBef>
                  <a:spcPts val="800"/>
                </a:spcBef>
                <a:spcAft>
                  <a:spcPts val="0"/>
                </a:spcAft>
                <a:buClr>
                  <a:srgbClr val="003896"/>
                </a:buClr>
                <a:buSzPts val="1200"/>
                <a:buFont typeface="Arial"/>
                <a:buChar char="•"/>
              </a:pPr>
              <a:r>
                <a:rPr lang="en-US" sz="1200" b="0" i="0" u="none" strike="noStrike" cap="none">
                  <a:solidFill>
                    <a:srgbClr val="003896"/>
                  </a:solidFill>
                  <a:latin typeface="Arial"/>
                  <a:ea typeface="Arial"/>
                  <a:cs typeface="Arial"/>
                  <a:sym typeface="Arial"/>
                </a:rPr>
                <a:t>Recovery of multiple service, network charges per contract.</a:t>
              </a:r>
              <a:endParaRPr/>
            </a:p>
            <a:p>
              <a:pPr marL="93663" marR="0" lvl="0" indent="-93663" algn="l" rtl="0">
                <a:lnSpc>
                  <a:spcPct val="90000"/>
                </a:lnSpc>
                <a:spcBef>
                  <a:spcPts val="800"/>
                </a:spcBef>
                <a:spcAft>
                  <a:spcPts val="0"/>
                </a:spcAft>
                <a:buClr>
                  <a:srgbClr val="003896"/>
                </a:buClr>
                <a:buSzPts val="1200"/>
                <a:buFont typeface="Arial"/>
                <a:buChar char="•"/>
              </a:pPr>
              <a:r>
                <a:rPr lang="en-US" sz="1200" b="0" i="0" u="none" strike="noStrike" cap="none">
                  <a:solidFill>
                    <a:srgbClr val="003896"/>
                  </a:solidFill>
                  <a:latin typeface="Arial"/>
                  <a:ea typeface="Arial"/>
                  <a:cs typeface="Arial"/>
                  <a:sym typeface="Arial"/>
                </a:rPr>
                <a:t>Potential to charge a management fee for these contracts similar to a KSACs fee as these contracts – monthly recons, contract changes, updates, monthly allocations changes.</a:t>
              </a:r>
              <a:endParaRPr sz="1200" b="0" i="0" u="none" strike="noStrike" cap="none">
                <a:solidFill>
                  <a:srgbClr val="003896"/>
                </a:solidFill>
                <a:latin typeface="Arial"/>
                <a:ea typeface="Arial"/>
                <a:cs typeface="Arial"/>
                <a:sym typeface="Arial"/>
              </a:endParaRPr>
            </a:p>
          </p:txBody>
        </p:sp>
      </p:grpSp>
      <p:cxnSp>
        <p:nvCxnSpPr>
          <p:cNvPr id="213" name="Google Shape;213;p3"/>
          <p:cNvCxnSpPr/>
          <p:nvPr/>
        </p:nvCxnSpPr>
        <p:spPr>
          <a:xfrm>
            <a:off x="8304596" y="1596766"/>
            <a:ext cx="0" cy="4553294"/>
          </a:xfrm>
          <a:prstGeom prst="straightConnector1">
            <a:avLst/>
          </a:prstGeom>
          <a:noFill/>
          <a:ln w="9525" cap="flat" cmpd="sng">
            <a:solidFill>
              <a:schemeClr val="lt1"/>
            </a:solidFill>
            <a:prstDash val="dash"/>
            <a:miter lim="800000"/>
            <a:headEnd type="none" w="sm" len="sm"/>
            <a:tailEnd type="none" w="sm" len="sm"/>
          </a:ln>
        </p:spPr>
      </p:cxnSp>
      <p:cxnSp>
        <p:nvCxnSpPr>
          <p:cNvPr id="214" name="Google Shape;214;p3"/>
          <p:cNvCxnSpPr/>
          <p:nvPr/>
        </p:nvCxnSpPr>
        <p:spPr>
          <a:xfrm>
            <a:off x="8304596" y="4109948"/>
            <a:ext cx="0" cy="2429752"/>
          </a:xfrm>
          <a:prstGeom prst="straightConnector1">
            <a:avLst/>
          </a:prstGeom>
          <a:noFill/>
          <a:ln w="9525" cap="flat" cmpd="sng">
            <a:solidFill>
              <a:schemeClr val="dk1"/>
            </a:solidFill>
            <a:prstDash val="dash"/>
            <a:miter lim="800000"/>
            <a:headEnd type="none" w="sm" len="sm"/>
            <a:tailEnd type="none" w="sm" len="sm"/>
          </a:ln>
        </p:spPr>
      </p:cxnSp>
      <p:grpSp>
        <p:nvGrpSpPr>
          <p:cNvPr id="215" name="Google Shape;215;p3"/>
          <p:cNvGrpSpPr/>
          <p:nvPr/>
        </p:nvGrpSpPr>
        <p:grpSpPr>
          <a:xfrm>
            <a:off x="4068183" y="1653414"/>
            <a:ext cx="3802352" cy="4689071"/>
            <a:chOff x="8418241" y="1656189"/>
            <a:chExt cx="3802352" cy="4689071"/>
          </a:xfrm>
        </p:grpSpPr>
        <p:sp>
          <p:nvSpPr>
            <p:cNvPr id="216" name="Google Shape;216;p3"/>
            <p:cNvSpPr/>
            <p:nvPr/>
          </p:nvSpPr>
          <p:spPr>
            <a:xfrm>
              <a:off x="9681445" y="3435605"/>
              <a:ext cx="1282024" cy="1240555"/>
            </a:xfrm>
            <a:prstGeom prst="flowChartOffpageConnector">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17" name="Google Shape;217;p3"/>
            <p:cNvSpPr txBox="1"/>
            <p:nvPr/>
          </p:nvSpPr>
          <p:spPr>
            <a:xfrm>
              <a:off x="9611637" y="4060763"/>
              <a:ext cx="1517824" cy="35273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3896"/>
                </a:buClr>
                <a:buSzPts val="1400"/>
                <a:buFont typeface="Arial"/>
                <a:buNone/>
              </a:pPr>
              <a:r>
                <a:rPr lang="en-US" sz="1400" b="1" i="0" u="none" strike="noStrike" cap="none">
                  <a:solidFill>
                    <a:srgbClr val="003896"/>
                  </a:solidFill>
                  <a:latin typeface="Arial"/>
                  <a:ea typeface="Arial"/>
                  <a:cs typeface="Arial"/>
                  <a:sym typeface="Arial"/>
                </a:rPr>
                <a:t>Low-voltage connections</a:t>
              </a:r>
              <a:endParaRPr sz="1400" b="1" i="0" u="none" strike="noStrike" cap="none">
                <a:solidFill>
                  <a:srgbClr val="003896"/>
                </a:solidFill>
                <a:latin typeface="Arial"/>
                <a:ea typeface="Arial"/>
                <a:cs typeface="Arial"/>
                <a:sym typeface="Arial"/>
              </a:endParaRPr>
            </a:p>
          </p:txBody>
        </p:sp>
        <p:sp>
          <p:nvSpPr>
            <p:cNvPr id="218" name="Google Shape;218;p3"/>
            <p:cNvSpPr txBox="1"/>
            <p:nvPr/>
          </p:nvSpPr>
          <p:spPr>
            <a:xfrm>
              <a:off x="9046606" y="1656189"/>
              <a:ext cx="2971563" cy="68659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2060"/>
                </a:buClr>
                <a:buSzPts val="2000"/>
                <a:buFont typeface="Arial"/>
                <a:buNone/>
              </a:pPr>
              <a:r>
                <a:rPr lang="en-US" sz="2000" b="1" i="0" u="none" strike="noStrike" cap="none">
                  <a:solidFill>
                    <a:srgbClr val="002060"/>
                  </a:solidFill>
                  <a:latin typeface="Arial"/>
                  <a:ea typeface="Arial"/>
                  <a:cs typeface="Arial"/>
                  <a:sym typeface="Arial"/>
                </a:rPr>
                <a:t>Virtual Wheeling</a:t>
              </a:r>
              <a:endParaRPr/>
            </a:p>
            <a:p>
              <a:pPr marL="0" marR="0" lvl="0" indent="0" algn="ctr" rtl="0">
                <a:lnSpc>
                  <a:spcPct val="90000"/>
                </a:lnSpc>
                <a:spcBef>
                  <a:spcPts val="0"/>
                </a:spcBef>
                <a:spcAft>
                  <a:spcPts val="0"/>
                </a:spcAft>
                <a:buClr>
                  <a:srgbClr val="002060"/>
                </a:buClr>
                <a:buSzPts val="1800"/>
                <a:buFont typeface="Arial"/>
                <a:buNone/>
              </a:pPr>
              <a:r>
                <a:rPr lang="en-US" sz="1800" b="0" i="1" u="none" strike="noStrike" cap="none">
                  <a:solidFill>
                    <a:srgbClr val="002060"/>
                  </a:solidFill>
                  <a:latin typeface="Arial"/>
                  <a:ea typeface="Arial"/>
                  <a:cs typeface="Arial"/>
                  <a:sym typeface="Arial"/>
                </a:rPr>
                <a:t>(available)</a:t>
              </a:r>
              <a:endParaRPr/>
            </a:p>
          </p:txBody>
        </p:sp>
        <p:pic>
          <p:nvPicPr>
            <p:cNvPr id="219" name="Google Shape;219;p3" descr="A digitally rendered city with numbers"/>
            <p:cNvPicPr preferRelativeResize="0"/>
            <p:nvPr/>
          </p:nvPicPr>
          <p:blipFill rotWithShape="1">
            <a:blip r:embed="rId5">
              <a:alphaModFix/>
            </a:blip>
            <a:srcRect/>
            <a:stretch/>
          </p:blipFill>
          <p:spPr>
            <a:xfrm>
              <a:off x="9627279" y="2333404"/>
              <a:ext cx="1415905" cy="1526880"/>
            </a:xfrm>
            <a:prstGeom prst="ellipse">
              <a:avLst/>
            </a:prstGeom>
            <a:noFill/>
            <a:ln>
              <a:noFill/>
            </a:ln>
          </p:spPr>
        </p:pic>
        <p:sp>
          <p:nvSpPr>
            <p:cNvPr id="220" name="Google Shape;220;p3"/>
            <p:cNvSpPr txBox="1"/>
            <p:nvPr/>
          </p:nvSpPr>
          <p:spPr>
            <a:xfrm>
              <a:off x="8418241" y="4463557"/>
              <a:ext cx="3802352" cy="1881703"/>
            </a:xfrm>
            <a:prstGeom prst="rect">
              <a:avLst/>
            </a:prstGeom>
            <a:noFill/>
            <a:ln>
              <a:noFill/>
            </a:ln>
          </p:spPr>
          <p:txBody>
            <a:bodyPr spcFirstLastPara="1" wrap="square" lIns="91425" tIns="45700" rIns="91425" bIns="45700" anchor="t" anchorCtr="0">
              <a:noAutofit/>
            </a:bodyPr>
            <a:lstStyle/>
            <a:p>
              <a:pPr marL="93663" marR="0" lvl="0" indent="-93663" algn="l" rtl="0">
                <a:lnSpc>
                  <a:spcPct val="90000"/>
                </a:lnSpc>
                <a:spcBef>
                  <a:spcPts val="0"/>
                </a:spcBef>
                <a:spcAft>
                  <a:spcPts val="0"/>
                </a:spcAft>
                <a:buClr>
                  <a:srgbClr val="003896"/>
                </a:buClr>
                <a:buSzPts val="1200"/>
                <a:buFont typeface="Arial"/>
                <a:buChar char="•"/>
              </a:pPr>
              <a:r>
                <a:rPr lang="en-US" sz="1200" b="0" i="0" u="none" strike="noStrike" cap="none">
                  <a:solidFill>
                    <a:srgbClr val="003896"/>
                  </a:solidFill>
                  <a:latin typeface="Arial"/>
                  <a:ea typeface="Arial"/>
                  <a:cs typeface="Arial"/>
                  <a:sym typeface="Arial"/>
                </a:rPr>
                <a:t>For Eskom Connected Loads, full recovery of billed charges before refund is processed.</a:t>
              </a:r>
              <a:endParaRPr/>
            </a:p>
            <a:p>
              <a:pPr marL="93663" marR="0" lvl="0" indent="-93663" algn="l" rtl="0">
                <a:lnSpc>
                  <a:spcPct val="90000"/>
                </a:lnSpc>
                <a:spcBef>
                  <a:spcPts val="800"/>
                </a:spcBef>
                <a:spcAft>
                  <a:spcPts val="0"/>
                </a:spcAft>
                <a:buClr>
                  <a:srgbClr val="003896"/>
                </a:buClr>
                <a:buSzPts val="1200"/>
                <a:buFont typeface="Arial"/>
                <a:buChar char="•"/>
              </a:pPr>
              <a:r>
                <a:rPr lang="en-US" sz="1200" b="0" i="0" u="none" strike="noStrike" cap="none">
                  <a:solidFill>
                    <a:srgbClr val="003896"/>
                  </a:solidFill>
                  <a:latin typeface="Arial"/>
                  <a:ea typeface="Arial"/>
                  <a:cs typeface="Arial"/>
                  <a:sym typeface="Arial"/>
                </a:rPr>
                <a:t>Refunds at WEPS less losses, which is lower the energy charges for most Load Customers on LV.</a:t>
              </a:r>
              <a:endParaRPr/>
            </a:p>
            <a:p>
              <a:pPr marL="93663" marR="0" lvl="0" indent="-93663" algn="l" rtl="0">
                <a:lnSpc>
                  <a:spcPct val="90000"/>
                </a:lnSpc>
                <a:spcBef>
                  <a:spcPts val="800"/>
                </a:spcBef>
                <a:spcAft>
                  <a:spcPts val="0"/>
                </a:spcAft>
                <a:buClr>
                  <a:srgbClr val="003896"/>
                </a:buClr>
                <a:buSzPts val="1200"/>
                <a:buFont typeface="Arial"/>
                <a:buChar char="•"/>
              </a:pPr>
              <a:r>
                <a:rPr lang="en-US" sz="1200" b="0" i="0" u="none" strike="noStrike" cap="none">
                  <a:solidFill>
                    <a:srgbClr val="003896"/>
                  </a:solidFill>
                  <a:latin typeface="Arial"/>
                  <a:ea typeface="Arial"/>
                  <a:cs typeface="Arial"/>
                  <a:sym typeface="Arial"/>
                </a:rPr>
                <a:t>Potential to add a management fee to these contracts due to volume transactions and administrative effort (contractual changes – adding and deleting participants, physical audit verifications).</a:t>
              </a:r>
              <a:endParaRPr sz="1200" b="0" i="0" u="none" strike="noStrike" cap="none">
                <a:solidFill>
                  <a:srgbClr val="003896"/>
                </a:solidFill>
                <a:latin typeface="Arial"/>
                <a:ea typeface="Arial"/>
                <a:cs typeface="Arial"/>
                <a:sym typeface="Arial"/>
              </a:endParaRPr>
            </a:p>
          </p:txBody>
        </p:sp>
      </p:grpSp>
      <p:sp>
        <p:nvSpPr>
          <p:cNvPr id="221" name="Google Shape;221;p3"/>
          <p:cNvSpPr txBox="1"/>
          <p:nvPr/>
        </p:nvSpPr>
        <p:spPr>
          <a:xfrm>
            <a:off x="136124" y="4445517"/>
            <a:ext cx="3577716" cy="1881703"/>
          </a:xfrm>
          <a:prstGeom prst="rect">
            <a:avLst/>
          </a:prstGeom>
          <a:noFill/>
          <a:ln>
            <a:noFill/>
          </a:ln>
        </p:spPr>
        <p:txBody>
          <a:bodyPr spcFirstLastPara="1" wrap="square" lIns="91425" tIns="45700" rIns="91425" bIns="45700" anchor="t" anchorCtr="0">
            <a:noAutofit/>
          </a:bodyPr>
          <a:lstStyle/>
          <a:p>
            <a:pPr marL="93663" marR="0" lvl="0" indent="-93663" algn="l" rtl="0">
              <a:lnSpc>
                <a:spcPct val="100000"/>
              </a:lnSpc>
              <a:spcBef>
                <a:spcPts val="0"/>
              </a:spcBef>
              <a:spcAft>
                <a:spcPts val="0"/>
              </a:spcAft>
              <a:buClr>
                <a:srgbClr val="003896"/>
              </a:buClr>
              <a:buSzPts val="1200"/>
              <a:buFont typeface="Arial"/>
              <a:buChar char="•"/>
            </a:pPr>
            <a:r>
              <a:rPr lang="en-US" sz="1200" b="0" i="0" u="none" strike="noStrike" cap="none">
                <a:solidFill>
                  <a:srgbClr val="003896"/>
                </a:solidFill>
                <a:latin typeface="Arial"/>
                <a:ea typeface="Arial"/>
                <a:cs typeface="Arial"/>
                <a:sym typeface="Arial"/>
              </a:rPr>
              <a:t>Agreed wheeling rates, or energy offset against the Bill</a:t>
            </a:r>
            <a:endParaRPr/>
          </a:p>
          <a:p>
            <a:pPr marL="93663" marR="0" lvl="0" indent="-93663" algn="l" rtl="0">
              <a:lnSpc>
                <a:spcPct val="100000"/>
              </a:lnSpc>
              <a:spcBef>
                <a:spcPts val="800"/>
              </a:spcBef>
              <a:spcAft>
                <a:spcPts val="0"/>
              </a:spcAft>
              <a:buClr>
                <a:srgbClr val="003896"/>
              </a:buClr>
              <a:buSzPts val="1200"/>
              <a:buFont typeface="Arial"/>
              <a:buChar char="•"/>
            </a:pPr>
            <a:r>
              <a:rPr lang="en-US" sz="1200" b="0" i="0" u="none" strike="noStrike" cap="none">
                <a:solidFill>
                  <a:srgbClr val="003896"/>
                </a:solidFill>
                <a:latin typeface="Arial"/>
                <a:ea typeface="Arial"/>
                <a:cs typeface="Arial"/>
                <a:sym typeface="Arial"/>
              </a:rPr>
              <a:t>21 Gen- Wheeling Contracts active, 1 Municipal Wheeling Contract (8 Entities and 1 Municipality)</a:t>
            </a:r>
            <a:endParaRPr sz="1200" b="0" i="0" u="none" strike="noStrike" cap="none">
              <a:solidFill>
                <a:srgbClr val="003896"/>
              </a:solidFill>
              <a:latin typeface="Arial"/>
              <a:ea typeface="Arial"/>
              <a:cs typeface="Arial"/>
              <a:sym typeface="Arial"/>
            </a:endParaRPr>
          </a:p>
          <a:p>
            <a:pPr marL="93663" marR="0" lvl="0" indent="-93663" algn="l" rtl="0">
              <a:lnSpc>
                <a:spcPct val="100000"/>
              </a:lnSpc>
              <a:spcBef>
                <a:spcPts val="800"/>
              </a:spcBef>
              <a:spcAft>
                <a:spcPts val="0"/>
              </a:spcAft>
              <a:buClr>
                <a:srgbClr val="003896"/>
              </a:buClr>
              <a:buSzPts val="1200"/>
              <a:buFont typeface="Arial"/>
              <a:buChar char="•"/>
            </a:pPr>
            <a:r>
              <a:rPr lang="en-US" sz="1200" b="0" i="0" u="none" strike="noStrike" cap="none">
                <a:solidFill>
                  <a:srgbClr val="003896"/>
                </a:solidFill>
                <a:latin typeface="Arial"/>
                <a:ea typeface="Arial"/>
                <a:cs typeface="Arial"/>
                <a:sym typeface="Arial"/>
              </a:rPr>
              <a:t>The current wheeling rates and offers are being reworked to ensure potential losses are not overlooked. This will have to be presented to NERSA before any changes can be implemented.</a:t>
            </a:r>
            <a:endParaRPr sz="1200" b="0" i="0" u="none" strike="noStrike" cap="none">
              <a:solidFill>
                <a:srgbClr val="003896"/>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
          <p:cNvSpPr txBox="1">
            <a:spLocks noGrp="1"/>
          </p:cNvSpPr>
          <p:nvPr>
            <p:ph type="sldNum" idx="12"/>
          </p:nvPr>
        </p:nvSpPr>
        <p:spPr>
          <a:xfrm>
            <a:off x="11397802" y="6356350"/>
            <a:ext cx="34772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227" name="Google Shape;227;p4"/>
          <p:cNvSpPr txBox="1"/>
          <p:nvPr/>
        </p:nvSpPr>
        <p:spPr>
          <a:xfrm>
            <a:off x="6610352" y="5540312"/>
            <a:ext cx="458289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Virtual Wheeling - Distribution</a:t>
            </a:r>
            <a:endParaRPr sz="1800" b="0" i="0" u="none" strike="noStrike" cap="none">
              <a:solidFill>
                <a:schemeClr val="dk1"/>
              </a:solidFill>
              <a:latin typeface="Arial"/>
              <a:ea typeface="Arial"/>
              <a:cs typeface="Arial"/>
              <a:sym typeface="Arial"/>
            </a:endParaRPr>
          </a:p>
        </p:txBody>
      </p:sp>
      <p:pic>
        <p:nvPicPr>
          <p:cNvPr id="228" name="Google Shape;228;p4"/>
          <p:cNvPicPr preferRelativeResize="0"/>
          <p:nvPr/>
        </p:nvPicPr>
        <p:blipFill rotWithShape="1">
          <a:blip r:embed="rId4">
            <a:alphaModFix/>
          </a:blip>
          <a:srcRect/>
          <a:stretch/>
        </p:blipFill>
        <p:spPr>
          <a:xfrm>
            <a:off x="5320397" y="1219200"/>
            <a:ext cx="6645192" cy="3874407"/>
          </a:xfrm>
          <a:prstGeom prst="rect">
            <a:avLst/>
          </a:prstGeom>
          <a:noFill/>
          <a:ln>
            <a:noFill/>
          </a:ln>
        </p:spPr>
      </p:pic>
      <p:sp>
        <p:nvSpPr>
          <p:cNvPr id="229" name="Google Shape;229;p4"/>
          <p:cNvSpPr txBox="1"/>
          <p:nvPr/>
        </p:nvSpPr>
        <p:spPr>
          <a:xfrm>
            <a:off x="226411" y="1219200"/>
            <a:ext cx="5093986" cy="522303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Virtual wheeling enables </a:t>
            </a:r>
            <a:r>
              <a:rPr lang="en-US" sz="1400" b="1" i="1" u="none" strike="noStrike" cap="none">
                <a:solidFill>
                  <a:schemeClr val="dk1"/>
                </a:solidFill>
                <a:latin typeface="Arial"/>
                <a:ea typeface="Arial"/>
                <a:cs typeface="Arial"/>
                <a:sym typeface="Arial"/>
              </a:rPr>
              <a:t>retrospective energy claims </a:t>
            </a:r>
            <a:r>
              <a:rPr lang="en-US" sz="1400" b="0" i="0" u="none" strike="noStrike" cap="none">
                <a:solidFill>
                  <a:schemeClr val="dk1"/>
                </a:solidFill>
                <a:latin typeface="Arial"/>
                <a:ea typeface="Arial"/>
                <a:cs typeface="Arial"/>
                <a:sym typeface="Arial"/>
              </a:rPr>
              <a:t>(based on power purchase agreement with a generator) across all networks, irrespective of distributor boundaries in line with the Virtual Wheeling Business rules.</a:t>
            </a:r>
            <a:endParaRPr/>
          </a:p>
          <a:p>
            <a:pPr marL="285750" marR="0" lvl="0" indent="-285750" algn="l" rtl="0">
              <a:lnSpc>
                <a:spcPct val="15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This process takes </a:t>
            </a:r>
            <a:r>
              <a:rPr lang="en-US" sz="1400" b="1" i="0" u="none" strike="noStrike" cap="none">
                <a:solidFill>
                  <a:schemeClr val="dk1"/>
                </a:solidFill>
                <a:latin typeface="Arial"/>
                <a:ea typeface="Arial"/>
                <a:cs typeface="Arial"/>
                <a:sym typeface="Arial"/>
              </a:rPr>
              <a:t>45 - 60 days (customer Type dependent) </a:t>
            </a:r>
            <a:r>
              <a:rPr lang="en-US" sz="1400" b="0" i="0" u="none" strike="noStrike" cap="none">
                <a:solidFill>
                  <a:schemeClr val="dk1"/>
                </a:solidFill>
                <a:latin typeface="Arial"/>
                <a:ea typeface="Arial"/>
                <a:cs typeface="Arial"/>
                <a:sym typeface="Arial"/>
              </a:rPr>
              <a:t>from last day of Energy consumed (Bill generated, issued, paid, verified, claim initiated, claim verified, Claim processed)</a:t>
            </a:r>
            <a:endParaRPr/>
          </a:p>
          <a:p>
            <a:pPr marL="285750" marR="0" lvl="0" indent="-285750" algn="l" rtl="0">
              <a:lnSpc>
                <a:spcPct val="15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End users/off-takers who have contracted with an entity for wheeled energy (Virtual wheeling) will still be required to settle their utility accounts with Eskom/the Municipality.</a:t>
            </a:r>
            <a:endParaRPr/>
          </a:p>
          <a:p>
            <a:pPr marL="285750" marR="0" lvl="0" indent="-285750" algn="l" rtl="0">
              <a:lnSpc>
                <a:spcPct val="15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Eskom will refund energy claims for this product at WEPS, Local and Non-Local rates link to tariff book, depending on where the end user sits.</a:t>
            </a:r>
            <a:endParaRPr/>
          </a:p>
          <a:p>
            <a:pPr marL="285750" marR="0" lvl="0" indent="-285750" algn="l" rtl="0">
              <a:lnSpc>
                <a:spcPct val="15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Claimant will submit a monthly claim to Eskom for wheeled energy to receive. their refund.</a:t>
            </a:r>
            <a:endParaRPr sz="1400" b="0" i="0" u="none" strike="noStrike" cap="none">
              <a:solidFill>
                <a:schemeClr val="dk1"/>
              </a:solidFill>
              <a:latin typeface="Arial"/>
              <a:ea typeface="Arial"/>
              <a:cs typeface="Arial"/>
              <a:sym typeface="Arial"/>
            </a:endParaRPr>
          </a:p>
        </p:txBody>
      </p:sp>
      <p:sp>
        <p:nvSpPr>
          <p:cNvPr id="230" name="Google Shape;230;p4"/>
          <p:cNvSpPr txBox="1"/>
          <p:nvPr/>
        </p:nvSpPr>
        <p:spPr>
          <a:xfrm>
            <a:off x="0" y="190641"/>
            <a:ext cx="60415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chemeClr val="lt1"/>
                </a:solidFill>
                <a:latin typeface="Arial"/>
                <a:ea typeface="Arial"/>
                <a:cs typeface="Arial"/>
                <a:sym typeface="Arial"/>
              </a:rPr>
              <a:t>How does Virtual Wheeling work</a:t>
            </a:r>
            <a:endParaRPr sz="2400" b="1"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5"/>
          <p:cNvSpPr txBox="1"/>
          <p:nvPr/>
        </p:nvSpPr>
        <p:spPr>
          <a:xfrm>
            <a:off x="186612" y="1102981"/>
            <a:ext cx="11784564" cy="4899868"/>
          </a:xfrm>
          <a:prstGeom prst="rect">
            <a:avLst/>
          </a:prstGeom>
          <a:noFill/>
          <a:ln>
            <a:noFill/>
          </a:ln>
        </p:spPr>
        <p:txBody>
          <a:bodyPr spcFirstLastPara="1" wrap="square" lIns="91425" tIns="45700" rIns="91425" bIns="45700" anchor="t" anchorCtr="0">
            <a:spAutoFit/>
          </a:bodyPr>
          <a:lstStyle/>
          <a:p>
            <a:pPr marL="177800" marR="0" lvl="0" indent="-177800" algn="l" rtl="0">
              <a:lnSpc>
                <a:spcPct val="150000"/>
              </a:lnSpc>
              <a:spcBef>
                <a:spcPts val="0"/>
              </a:spcBef>
              <a:spcAft>
                <a:spcPts val="0"/>
              </a:spcAft>
              <a:buClr>
                <a:srgbClr val="002060"/>
              </a:buClr>
              <a:buSzPts val="1400"/>
              <a:buFont typeface="Arial"/>
              <a:buChar char="•"/>
            </a:pPr>
            <a:r>
              <a:rPr lang="en-US" sz="1400" b="0" i="0" u="none" strike="noStrike" cap="none">
                <a:solidFill>
                  <a:srgbClr val="002060"/>
                </a:solidFill>
                <a:latin typeface="Arial"/>
                <a:ea typeface="Arial"/>
                <a:cs typeface="Arial"/>
                <a:sym typeface="Arial"/>
              </a:rPr>
              <a:t>Eskom will not contract with the individual offtakers for such refund, only with the buyer. This includes municipalities; that is, there is no relationship between Eskom and the municipality for virtual wheeling. The municipal revenue will not be affected.</a:t>
            </a:r>
            <a:endParaRPr/>
          </a:p>
          <a:p>
            <a:pPr marL="177800" marR="0" lvl="0" indent="-177800" algn="l" rtl="0">
              <a:lnSpc>
                <a:spcPct val="150000"/>
              </a:lnSpc>
              <a:spcBef>
                <a:spcPts val="0"/>
              </a:spcBef>
              <a:spcAft>
                <a:spcPts val="0"/>
              </a:spcAft>
              <a:buClr>
                <a:srgbClr val="002060"/>
              </a:buClr>
              <a:buSzPts val="1400"/>
              <a:buFont typeface="Arial"/>
              <a:buChar char="•"/>
            </a:pPr>
            <a:r>
              <a:rPr lang="en-US" sz="1400" b="0" i="0" u="none" strike="noStrike" cap="none">
                <a:solidFill>
                  <a:srgbClr val="002060"/>
                </a:solidFill>
                <a:latin typeface="Arial"/>
                <a:ea typeface="Arial"/>
                <a:cs typeface="Arial"/>
                <a:sym typeface="Arial"/>
              </a:rPr>
              <a:t>The refund to the buyer will be based on a wholesale rate WEPs), excluding losses, as losses are payable.</a:t>
            </a:r>
            <a:endParaRPr/>
          </a:p>
          <a:p>
            <a:pPr marL="635000" marR="0" lvl="2" indent="-177800" algn="l" rtl="0">
              <a:lnSpc>
                <a:spcPct val="150000"/>
              </a:lnSpc>
              <a:spcBef>
                <a:spcPts val="0"/>
              </a:spcBef>
              <a:spcAft>
                <a:spcPts val="0"/>
              </a:spcAft>
              <a:buClr>
                <a:srgbClr val="002060"/>
              </a:buClr>
              <a:buSzPts val="1400"/>
              <a:buFont typeface="Arial"/>
              <a:buChar char="•"/>
            </a:pPr>
            <a:r>
              <a:rPr lang="en-US" sz="1400" b="0" i="0" u="none" strike="noStrike" cap="none">
                <a:solidFill>
                  <a:srgbClr val="002060"/>
                </a:solidFill>
                <a:latin typeface="Arial"/>
                <a:ea typeface="Arial"/>
                <a:cs typeface="Arial"/>
                <a:sym typeface="Arial"/>
              </a:rPr>
              <a:t>Refund will be calculated based on TOU Periods</a:t>
            </a:r>
            <a:endParaRPr/>
          </a:p>
          <a:p>
            <a:pPr marL="635000" marR="0" lvl="2" indent="-177800" algn="l" rtl="0">
              <a:lnSpc>
                <a:spcPct val="150000"/>
              </a:lnSpc>
              <a:spcBef>
                <a:spcPts val="0"/>
              </a:spcBef>
              <a:spcAft>
                <a:spcPts val="0"/>
              </a:spcAft>
              <a:buClr>
                <a:srgbClr val="002060"/>
              </a:buClr>
              <a:buSzPts val="1400"/>
              <a:buFont typeface="Arial"/>
              <a:buChar char="•"/>
            </a:pPr>
            <a:r>
              <a:rPr lang="en-US" sz="1400" b="0" i="0" u="none" strike="noStrike" cap="none">
                <a:solidFill>
                  <a:srgbClr val="002060"/>
                </a:solidFill>
                <a:latin typeface="Arial"/>
                <a:ea typeface="Arial"/>
                <a:cs typeface="Arial"/>
                <a:sym typeface="Arial"/>
              </a:rPr>
              <a:t>Refund shall equal Total Energy consumed (Claimed metered points). Any additional Energy pushed onto the Grid can be sold or wheeled to another account or Entity.</a:t>
            </a:r>
            <a:endParaRPr sz="1400" b="0" i="0" u="none" strike="noStrike" cap="none">
              <a:solidFill>
                <a:srgbClr val="002060"/>
              </a:solidFill>
              <a:latin typeface="Times New Roman"/>
              <a:ea typeface="Times New Roman"/>
              <a:cs typeface="Times New Roman"/>
              <a:sym typeface="Times New Roman"/>
            </a:endParaRPr>
          </a:p>
          <a:p>
            <a:pPr marL="177800" marR="0" lvl="0" indent="-177800" algn="l" rtl="0">
              <a:lnSpc>
                <a:spcPct val="150000"/>
              </a:lnSpc>
              <a:spcBef>
                <a:spcPts val="0"/>
              </a:spcBef>
              <a:spcAft>
                <a:spcPts val="0"/>
              </a:spcAft>
              <a:buClr>
                <a:srgbClr val="002060"/>
              </a:buClr>
              <a:buSzPts val="1400"/>
              <a:buFont typeface="Arial"/>
              <a:buChar char="•"/>
            </a:pPr>
            <a:r>
              <a:rPr lang="en-US" sz="1400" b="0" i="0" u="none" strike="noStrike" cap="none">
                <a:solidFill>
                  <a:srgbClr val="002060"/>
                </a:solidFill>
                <a:latin typeface="Arial"/>
                <a:ea typeface="Arial"/>
                <a:cs typeface="Arial"/>
                <a:sym typeface="Arial"/>
              </a:rPr>
              <a:t>Where an Eskom connected offtaker or a Municipality with municipal connected offtakers is in debt to Eskom, there will be no wheeled energy refund processed for the wheeled energy associated with the offtaker, until the Eskom account is in good standing. </a:t>
            </a:r>
            <a:endParaRPr/>
          </a:p>
          <a:p>
            <a:pPr marL="635000" marR="0" lvl="1" indent="-177800" algn="l" rtl="0">
              <a:lnSpc>
                <a:spcPct val="150000"/>
              </a:lnSpc>
              <a:spcBef>
                <a:spcPts val="0"/>
              </a:spcBef>
              <a:spcAft>
                <a:spcPts val="0"/>
              </a:spcAft>
              <a:buClr>
                <a:srgbClr val="002060"/>
              </a:buClr>
              <a:buSzPts val="1400"/>
              <a:buFont typeface="Arial"/>
              <a:buChar char="•"/>
            </a:pPr>
            <a:r>
              <a:rPr lang="en-US" sz="1400" b="0" i="0" u="none" strike="noStrike" cap="none">
                <a:solidFill>
                  <a:srgbClr val="002060"/>
                </a:solidFill>
                <a:latin typeface="Arial"/>
                <a:ea typeface="Arial"/>
                <a:cs typeface="Arial"/>
                <a:sym typeface="Arial"/>
              </a:rPr>
              <a:t>There is no avoidance of any tariff charges on each offtaker’s account.</a:t>
            </a:r>
            <a:endParaRPr/>
          </a:p>
          <a:p>
            <a:pPr marL="1092200" marR="0" lvl="2" indent="-177800" algn="l" rtl="0">
              <a:lnSpc>
                <a:spcPct val="150000"/>
              </a:lnSpc>
              <a:spcBef>
                <a:spcPts val="0"/>
              </a:spcBef>
              <a:spcAft>
                <a:spcPts val="0"/>
              </a:spcAft>
              <a:buClr>
                <a:srgbClr val="002060"/>
              </a:buClr>
              <a:buSzPts val="1400"/>
              <a:buFont typeface="Arial"/>
              <a:buChar char="•"/>
            </a:pPr>
            <a:r>
              <a:rPr lang="en-US" sz="1400" b="0" i="0" u="none" strike="noStrike" cap="none">
                <a:solidFill>
                  <a:srgbClr val="002060"/>
                </a:solidFill>
                <a:latin typeface="Arial"/>
                <a:ea typeface="Arial"/>
                <a:cs typeface="Arial"/>
                <a:sym typeface="Arial"/>
              </a:rPr>
              <a:t>Eskom Connected End user – Must be on a Time of Use tariff (measured in TOU periods)</a:t>
            </a:r>
            <a:endParaRPr/>
          </a:p>
          <a:p>
            <a:pPr marL="1092200" marR="0" lvl="2" indent="-177800" algn="l" rtl="0">
              <a:lnSpc>
                <a:spcPct val="150000"/>
              </a:lnSpc>
              <a:spcBef>
                <a:spcPts val="0"/>
              </a:spcBef>
              <a:spcAft>
                <a:spcPts val="0"/>
              </a:spcAft>
              <a:buClr>
                <a:srgbClr val="002060"/>
              </a:buClr>
              <a:buSzPts val="1400"/>
              <a:buFont typeface="Arial"/>
              <a:buChar char="•"/>
            </a:pPr>
            <a:r>
              <a:rPr lang="en-US" sz="1400" b="0" i="0" u="none" strike="noStrike" cap="none">
                <a:solidFill>
                  <a:srgbClr val="002060"/>
                </a:solidFill>
                <a:latin typeface="Arial"/>
                <a:ea typeface="Arial"/>
                <a:cs typeface="Arial"/>
                <a:sym typeface="Arial"/>
              </a:rPr>
              <a:t>Municipal Connected End user – Eskom metering standard compliant in a “good standing” Municipal Area</a:t>
            </a:r>
            <a:endParaRPr sz="1400" b="0" i="0" u="none" strike="noStrike" cap="none">
              <a:solidFill>
                <a:srgbClr val="002060"/>
              </a:solidFill>
              <a:latin typeface="Times New Roman"/>
              <a:ea typeface="Times New Roman"/>
              <a:cs typeface="Times New Roman"/>
              <a:sym typeface="Times New Roman"/>
            </a:endParaRPr>
          </a:p>
          <a:p>
            <a:pPr marL="177800" marR="0" lvl="0" indent="-177800" algn="l" rtl="0">
              <a:lnSpc>
                <a:spcPct val="150000"/>
              </a:lnSpc>
              <a:spcBef>
                <a:spcPts val="0"/>
              </a:spcBef>
              <a:spcAft>
                <a:spcPts val="0"/>
              </a:spcAft>
              <a:buClr>
                <a:srgbClr val="002060"/>
              </a:buClr>
              <a:buSzPts val="1400"/>
              <a:buFont typeface="Arial"/>
              <a:buChar char="•"/>
            </a:pPr>
            <a:r>
              <a:rPr lang="en-US" sz="1400" b="0" i="0" u="none" strike="noStrike" cap="none">
                <a:solidFill>
                  <a:srgbClr val="002060"/>
                </a:solidFill>
                <a:latin typeface="Arial"/>
                <a:ea typeface="Arial"/>
                <a:cs typeface="Arial"/>
                <a:sym typeface="Arial"/>
              </a:rPr>
              <a:t>The buyer will be responsible for providing the data of all the municipal-connected offtakers in a format to be prescribed by Eskom. </a:t>
            </a:r>
            <a:endParaRPr sz="1400" b="0" i="0" u="none" strike="noStrike" cap="none">
              <a:solidFill>
                <a:srgbClr val="002060"/>
              </a:solidFill>
              <a:latin typeface="Times New Roman"/>
              <a:ea typeface="Times New Roman"/>
              <a:cs typeface="Times New Roman"/>
              <a:sym typeface="Times New Roman"/>
            </a:endParaRPr>
          </a:p>
          <a:p>
            <a:pPr marL="177800" marR="0" lvl="0" indent="-177800" algn="l" rtl="0">
              <a:lnSpc>
                <a:spcPct val="150000"/>
              </a:lnSpc>
              <a:spcBef>
                <a:spcPts val="0"/>
              </a:spcBef>
              <a:spcAft>
                <a:spcPts val="0"/>
              </a:spcAft>
              <a:buClr>
                <a:srgbClr val="002060"/>
              </a:buClr>
              <a:buSzPts val="1400"/>
              <a:buFont typeface="Arial"/>
              <a:buChar char="•"/>
            </a:pPr>
            <a:r>
              <a:rPr lang="en-US" sz="1400" b="0" i="0" u="none" strike="noStrike" cap="none">
                <a:solidFill>
                  <a:srgbClr val="002060"/>
                </a:solidFill>
                <a:latin typeface="Arial"/>
                <a:ea typeface="Arial"/>
                <a:cs typeface="Arial"/>
                <a:sym typeface="Arial"/>
              </a:rPr>
              <a:t>No updated deposits or amendment agreements to the supply agreement shall be required for virtual wheeling agreements.</a:t>
            </a:r>
            <a:endParaRPr sz="1400" b="0" i="0" u="none" strike="noStrike" cap="none">
              <a:solidFill>
                <a:srgbClr val="002060"/>
              </a:solidFill>
              <a:latin typeface="Times New Roman"/>
              <a:ea typeface="Times New Roman"/>
              <a:cs typeface="Times New Roman"/>
              <a:sym typeface="Times New Roman"/>
            </a:endParaRPr>
          </a:p>
          <a:p>
            <a:pPr marL="177800" marR="0" lvl="0" indent="-177800" algn="l" rtl="0">
              <a:lnSpc>
                <a:spcPct val="150000"/>
              </a:lnSpc>
              <a:spcBef>
                <a:spcPts val="0"/>
              </a:spcBef>
              <a:spcAft>
                <a:spcPts val="0"/>
              </a:spcAft>
              <a:buClr>
                <a:srgbClr val="002060"/>
              </a:buClr>
              <a:buSzPts val="1400"/>
              <a:buFont typeface="Arial"/>
              <a:buChar char="•"/>
            </a:pPr>
            <a:r>
              <a:rPr lang="en-US" sz="1400" b="0" i="0" u="none" strike="noStrike" cap="none">
                <a:solidFill>
                  <a:srgbClr val="002060"/>
                </a:solidFill>
                <a:latin typeface="Arial"/>
                <a:ea typeface="Arial"/>
                <a:cs typeface="Arial"/>
                <a:sym typeface="Arial"/>
              </a:rPr>
              <a:t>An administration charge will be raised (per day).</a:t>
            </a:r>
            <a:endParaRPr/>
          </a:p>
          <a:p>
            <a:pPr marL="177800" marR="0" lvl="0" indent="-177800" algn="l" rtl="0">
              <a:lnSpc>
                <a:spcPct val="150000"/>
              </a:lnSpc>
              <a:spcBef>
                <a:spcPts val="0"/>
              </a:spcBef>
              <a:spcAft>
                <a:spcPts val="0"/>
              </a:spcAft>
              <a:buClr>
                <a:srgbClr val="002060"/>
              </a:buClr>
              <a:buSzPts val="1400"/>
              <a:buFont typeface="Arial"/>
              <a:buChar char="•"/>
            </a:pPr>
            <a:r>
              <a:rPr lang="en-US" sz="1400" b="0" i="0" u="none" strike="noStrike" cap="none">
                <a:solidFill>
                  <a:srgbClr val="002060"/>
                </a:solidFill>
                <a:latin typeface="Arial"/>
                <a:ea typeface="Arial"/>
                <a:cs typeface="Arial"/>
                <a:sym typeface="Arial"/>
              </a:rPr>
              <a:t>An application fee for processing will be charges</a:t>
            </a:r>
            <a:endParaRPr sz="1100" b="0" i="0" u="none" strike="noStrike" cap="none">
              <a:solidFill>
                <a:srgbClr val="002060"/>
              </a:solidFill>
              <a:latin typeface="Arial"/>
              <a:ea typeface="Arial"/>
              <a:cs typeface="Arial"/>
              <a:sym typeface="Arial"/>
            </a:endParaRPr>
          </a:p>
        </p:txBody>
      </p:sp>
      <p:sp>
        <p:nvSpPr>
          <p:cNvPr id="236" name="Google Shape;236;p5"/>
          <p:cNvSpPr txBox="1"/>
          <p:nvPr/>
        </p:nvSpPr>
        <p:spPr>
          <a:xfrm>
            <a:off x="-1" y="178266"/>
            <a:ext cx="686733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lt1"/>
                </a:solidFill>
                <a:latin typeface="Arial"/>
                <a:ea typeface="Arial"/>
                <a:cs typeface="Arial"/>
                <a:sym typeface="Arial"/>
              </a:rPr>
              <a:t>Virtual Wheeling Business Rules</a:t>
            </a: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6"/>
          <p:cNvPicPr preferRelativeResize="0"/>
          <p:nvPr/>
        </p:nvPicPr>
        <p:blipFill rotWithShape="1">
          <a:blip r:embed="rId3">
            <a:alphaModFix/>
          </a:blip>
          <a:srcRect/>
          <a:stretch/>
        </p:blipFill>
        <p:spPr>
          <a:xfrm>
            <a:off x="285938" y="1092638"/>
            <a:ext cx="1477405" cy="1004887"/>
          </a:xfrm>
          <a:prstGeom prst="rect">
            <a:avLst/>
          </a:prstGeom>
          <a:noFill/>
          <a:ln>
            <a:noFill/>
          </a:ln>
        </p:spPr>
      </p:pic>
      <p:pic>
        <p:nvPicPr>
          <p:cNvPr id="242" name="Google Shape;242;p6"/>
          <p:cNvPicPr preferRelativeResize="0"/>
          <p:nvPr/>
        </p:nvPicPr>
        <p:blipFill rotWithShape="1">
          <a:blip r:embed="rId4">
            <a:alphaModFix/>
          </a:blip>
          <a:srcRect/>
          <a:stretch/>
        </p:blipFill>
        <p:spPr>
          <a:xfrm>
            <a:off x="2564382" y="1203780"/>
            <a:ext cx="1122362" cy="773183"/>
          </a:xfrm>
          <a:prstGeom prst="rect">
            <a:avLst/>
          </a:prstGeom>
          <a:noFill/>
          <a:ln>
            <a:noFill/>
          </a:ln>
        </p:spPr>
      </p:pic>
      <p:pic>
        <p:nvPicPr>
          <p:cNvPr id="243" name="Google Shape;243;p6"/>
          <p:cNvPicPr preferRelativeResize="0"/>
          <p:nvPr/>
        </p:nvPicPr>
        <p:blipFill rotWithShape="1">
          <a:blip r:embed="rId5">
            <a:alphaModFix/>
          </a:blip>
          <a:srcRect/>
          <a:stretch/>
        </p:blipFill>
        <p:spPr>
          <a:xfrm>
            <a:off x="4618447" y="1257930"/>
            <a:ext cx="1099298" cy="823412"/>
          </a:xfrm>
          <a:prstGeom prst="rect">
            <a:avLst/>
          </a:prstGeom>
          <a:noFill/>
          <a:ln>
            <a:noFill/>
          </a:ln>
        </p:spPr>
      </p:pic>
      <p:pic>
        <p:nvPicPr>
          <p:cNvPr id="244" name="Google Shape;244;p6"/>
          <p:cNvPicPr preferRelativeResize="0"/>
          <p:nvPr/>
        </p:nvPicPr>
        <p:blipFill rotWithShape="1">
          <a:blip r:embed="rId6">
            <a:alphaModFix/>
          </a:blip>
          <a:srcRect/>
          <a:stretch/>
        </p:blipFill>
        <p:spPr>
          <a:xfrm>
            <a:off x="6509648" y="1031461"/>
            <a:ext cx="1276350" cy="1276350"/>
          </a:xfrm>
          <a:prstGeom prst="rect">
            <a:avLst/>
          </a:prstGeom>
          <a:noFill/>
          <a:ln>
            <a:noFill/>
          </a:ln>
        </p:spPr>
      </p:pic>
      <p:pic>
        <p:nvPicPr>
          <p:cNvPr id="245" name="Google Shape;245;p6"/>
          <p:cNvPicPr preferRelativeResize="0"/>
          <p:nvPr/>
        </p:nvPicPr>
        <p:blipFill rotWithShape="1">
          <a:blip r:embed="rId7">
            <a:alphaModFix/>
          </a:blip>
          <a:srcRect/>
          <a:stretch/>
        </p:blipFill>
        <p:spPr>
          <a:xfrm>
            <a:off x="10619838" y="1257817"/>
            <a:ext cx="1122362" cy="866701"/>
          </a:xfrm>
          <a:prstGeom prst="rect">
            <a:avLst/>
          </a:prstGeom>
          <a:noFill/>
          <a:ln>
            <a:noFill/>
          </a:ln>
        </p:spPr>
      </p:pic>
      <p:pic>
        <p:nvPicPr>
          <p:cNvPr id="246" name="Google Shape;246;p6"/>
          <p:cNvPicPr preferRelativeResize="0"/>
          <p:nvPr/>
        </p:nvPicPr>
        <p:blipFill rotWithShape="1">
          <a:blip r:embed="rId8">
            <a:alphaModFix/>
          </a:blip>
          <a:srcRect/>
          <a:stretch/>
        </p:blipFill>
        <p:spPr>
          <a:xfrm>
            <a:off x="8624873" y="1183346"/>
            <a:ext cx="891353" cy="891353"/>
          </a:xfrm>
          <a:prstGeom prst="rect">
            <a:avLst/>
          </a:prstGeom>
          <a:noFill/>
          <a:ln>
            <a:noFill/>
          </a:ln>
        </p:spPr>
      </p:pic>
      <p:sp>
        <p:nvSpPr>
          <p:cNvPr id="247" name="Google Shape;247;p6"/>
          <p:cNvSpPr/>
          <p:nvPr/>
        </p:nvSpPr>
        <p:spPr>
          <a:xfrm>
            <a:off x="1831741" y="1458228"/>
            <a:ext cx="664243" cy="307180"/>
          </a:xfrm>
          <a:prstGeom prst="rightArrow">
            <a:avLst>
              <a:gd name="adj1" fmla="val 50000"/>
              <a:gd name="adj2" fmla="val 50000"/>
            </a:avLst>
          </a:prstGeom>
          <a:solidFill>
            <a:schemeClr val="accent1"/>
          </a:solidFill>
          <a:ln w="12700" cap="flat" cmpd="sng">
            <a:solidFill>
              <a:srgbClr val="0028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i="0" u="none" strike="noStrike" cap="none">
              <a:solidFill>
                <a:schemeClr val="lt1"/>
              </a:solidFill>
              <a:latin typeface="Arial"/>
              <a:ea typeface="Arial"/>
              <a:cs typeface="Arial"/>
              <a:sym typeface="Arial"/>
            </a:endParaRPr>
          </a:p>
        </p:txBody>
      </p:sp>
      <p:sp>
        <p:nvSpPr>
          <p:cNvPr id="248" name="Google Shape;248;p6"/>
          <p:cNvSpPr txBox="1"/>
          <p:nvPr/>
        </p:nvSpPr>
        <p:spPr>
          <a:xfrm>
            <a:off x="107878" y="2027146"/>
            <a:ext cx="1954784"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chemeClr val="dk1"/>
                </a:solidFill>
                <a:latin typeface="Arial"/>
                <a:ea typeface="Arial"/>
                <a:cs typeface="Arial"/>
                <a:sym typeface="Arial"/>
              </a:rPr>
              <a:t>Using the prescribed channel, applicant  contacts  Eskom to apply for VW</a:t>
            </a:r>
            <a:endParaRPr/>
          </a:p>
        </p:txBody>
      </p:sp>
      <p:sp>
        <p:nvSpPr>
          <p:cNvPr id="249" name="Google Shape;249;p6"/>
          <p:cNvSpPr/>
          <p:nvPr/>
        </p:nvSpPr>
        <p:spPr>
          <a:xfrm>
            <a:off x="3865463" y="1519284"/>
            <a:ext cx="664243" cy="307180"/>
          </a:xfrm>
          <a:prstGeom prst="rightArrow">
            <a:avLst>
              <a:gd name="adj1" fmla="val 50000"/>
              <a:gd name="adj2" fmla="val 50000"/>
            </a:avLst>
          </a:prstGeom>
          <a:solidFill>
            <a:schemeClr val="accent1"/>
          </a:solidFill>
          <a:ln w="12700" cap="flat" cmpd="sng">
            <a:solidFill>
              <a:srgbClr val="0028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i="0" u="none" strike="noStrike" cap="none">
              <a:solidFill>
                <a:schemeClr val="lt1"/>
              </a:solidFill>
              <a:latin typeface="Arial"/>
              <a:ea typeface="Arial"/>
              <a:cs typeface="Arial"/>
              <a:sym typeface="Arial"/>
            </a:endParaRPr>
          </a:p>
        </p:txBody>
      </p:sp>
      <p:sp>
        <p:nvSpPr>
          <p:cNvPr id="250" name="Google Shape;250;p6"/>
          <p:cNvSpPr txBox="1"/>
          <p:nvPr/>
        </p:nvSpPr>
        <p:spPr>
          <a:xfrm>
            <a:off x="2200949" y="1997429"/>
            <a:ext cx="1954783"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chemeClr val="dk1"/>
                </a:solidFill>
                <a:latin typeface="Arial"/>
                <a:ea typeface="Arial"/>
                <a:cs typeface="Arial"/>
                <a:sym typeface="Arial"/>
              </a:rPr>
              <a:t>Confirmation of participants confirmed (Offtakers / Generators)</a:t>
            </a:r>
            <a:endParaRPr/>
          </a:p>
        </p:txBody>
      </p:sp>
      <p:sp>
        <p:nvSpPr>
          <p:cNvPr id="251" name="Google Shape;251;p6"/>
          <p:cNvSpPr/>
          <p:nvPr/>
        </p:nvSpPr>
        <p:spPr>
          <a:xfrm>
            <a:off x="5807932" y="1519284"/>
            <a:ext cx="664243" cy="307180"/>
          </a:xfrm>
          <a:prstGeom prst="rightArrow">
            <a:avLst>
              <a:gd name="adj1" fmla="val 50000"/>
              <a:gd name="adj2" fmla="val 50000"/>
            </a:avLst>
          </a:prstGeom>
          <a:solidFill>
            <a:schemeClr val="accent1"/>
          </a:solidFill>
          <a:ln w="12700" cap="flat" cmpd="sng">
            <a:solidFill>
              <a:srgbClr val="0028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i="0" u="none" strike="noStrike" cap="none">
              <a:solidFill>
                <a:schemeClr val="lt1"/>
              </a:solidFill>
              <a:latin typeface="Arial"/>
              <a:ea typeface="Arial"/>
              <a:cs typeface="Arial"/>
              <a:sym typeface="Arial"/>
            </a:endParaRPr>
          </a:p>
        </p:txBody>
      </p:sp>
      <p:sp>
        <p:nvSpPr>
          <p:cNvPr id="252" name="Google Shape;252;p6"/>
          <p:cNvSpPr txBox="1"/>
          <p:nvPr/>
        </p:nvSpPr>
        <p:spPr>
          <a:xfrm>
            <a:off x="4355959" y="2097525"/>
            <a:ext cx="1747279"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chemeClr val="dk1"/>
                </a:solidFill>
                <a:latin typeface="Arial"/>
                <a:ea typeface="Arial"/>
                <a:cs typeface="Arial"/>
                <a:sym typeface="Arial"/>
              </a:rPr>
              <a:t>Contracts are developed</a:t>
            </a:r>
            <a:endParaRPr/>
          </a:p>
        </p:txBody>
      </p:sp>
      <p:sp>
        <p:nvSpPr>
          <p:cNvPr id="253" name="Google Shape;253;p6"/>
          <p:cNvSpPr/>
          <p:nvPr/>
        </p:nvSpPr>
        <p:spPr>
          <a:xfrm>
            <a:off x="1131788" y="4981767"/>
            <a:ext cx="371475" cy="547018"/>
          </a:xfrm>
          <a:prstGeom prst="downArrow">
            <a:avLst>
              <a:gd name="adj1" fmla="val 50000"/>
              <a:gd name="adj2" fmla="val 50000"/>
            </a:avLst>
          </a:prstGeom>
          <a:solidFill>
            <a:schemeClr val="accent1"/>
          </a:solidFill>
          <a:ln w="12700" cap="flat" cmpd="sng">
            <a:solidFill>
              <a:srgbClr val="0028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4" name="Google Shape;254;p6"/>
          <p:cNvSpPr txBox="1"/>
          <p:nvPr/>
        </p:nvSpPr>
        <p:spPr>
          <a:xfrm>
            <a:off x="6274184" y="2092779"/>
            <a:ext cx="1747279"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chemeClr val="dk1"/>
                </a:solidFill>
                <a:latin typeface="Arial"/>
                <a:ea typeface="Arial"/>
                <a:cs typeface="Arial"/>
                <a:sym typeface="Arial"/>
              </a:rPr>
              <a:t>Customer signs all required agreements and provides all requested documents</a:t>
            </a:r>
            <a:endParaRPr sz="1100" b="0" i="0" u="none" strike="noStrike" cap="none">
              <a:solidFill>
                <a:schemeClr val="dk1"/>
              </a:solidFill>
              <a:latin typeface="Arial"/>
              <a:ea typeface="Arial"/>
              <a:cs typeface="Arial"/>
              <a:sym typeface="Arial"/>
            </a:endParaRPr>
          </a:p>
        </p:txBody>
      </p:sp>
      <p:sp>
        <p:nvSpPr>
          <p:cNvPr id="255" name="Google Shape;255;p6"/>
          <p:cNvSpPr/>
          <p:nvPr/>
        </p:nvSpPr>
        <p:spPr>
          <a:xfrm flipH="1">
            <a:off x="9846128" y="3953762"/>
            <a:ext cx="748466" cy="340519"/>
          </a:xfrm>
          <a:prstGeom prst="rightArrow">
            <a:avLst>
              <a:gd name="adj1" fmla="val 50000"/>
              <a:gd name="adj2" fmla="val 50000"/>
            </a:avLst>
          </a:prstGeom>
          <a:solidFill>
            <a:schemeClr val="accent1"/>
          </a:solidFill>
          <a:ln w="12700" cap="flat" cmpd="sng">
            <a:solidFill>
              <a:srgbClr val="0028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i="0" u="none" strike="noStrike" cap="none">
              <a:solidFill>
                <a:schemeClr val="lt1"/>
              </a:solidFill>
              <a:latin typeface="Arial"/>
              <a:ea typeface="Arial"/>
              <a:cs typeface="Arial"/>
              <a:sym typeface="Arial"/>
            </a:endParaRPr>
          </a:p>
        </p:txBody>
      </p:sp>
      <p:sp>
        <p:nvSpPr>
          <p:cNvPr id="256" name="Google Shape;256;p6"/>
          <p:cNvSpPr txBox="1"/>
          <p:nvPr/>
        </p:nvSpPr>
        <p:spPr>
          <a:xfrm>
            <a:off x="10224278" y="2160905"/>
            <a:ext cx="1859843"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chemeClr val="dk1"/>
                </a:solidFill>
                <a:latin typeface="Arial"/>
                <a:ea typeface="Arial"/>
                <a:cs typeface="Arial"/>
                <a:sym typeface="Arial"/>
              </a:rPr>
              <a:t>Account for the Owner of VW Contract is set up in Billing System</a:t>
            </a:r>
            <a:endParaRPr sz="1100" b="1" i="0" u="none" strike="noStrike" cap="none">
              <a:solidFill>
                <a:schemeClr val="dk1"/>
              </a:solidFill>
              <a:latin typeface="Arial"/>
              <a:ea typeface="Arial"/>
              <a:cs typeface="Arial"/>
              <a:sym typeface="Arial"/>
            </a:endParaRPr>
          </a:p>
        </p:txBody>
      </p:sp>
      <p:sp>
        <p:nvSpPr>
          <p:cNvPr id="257" name="Google Shape;257;p6"/>
          <p:cNvSpPr/>
          <p:nvPr/>
        </p:nvSpPr>
        <p:spPr>
          <a:xfrm flipH="1">
            <a:off x="7246070" y="3923538"/>
            <a:ext cx="748466" cy="340519"/>
          </a:xfrm>
          <a:prstGeom prst="rightArrow">
            <a:avLst>
              <a:gd name="adj1" fmla="val 50000"/>
              <a:gd name="adj2" fmla="val 50000"/>
            </a:avLst>
          </a:prstGeom>
          <a:solidFill>
            <a:schemeClr val="accent1"/>
          </a:solidFill>
          <a:ln w="12700" cap="flat" cmpd="sng">
            <a:solidFill>
              <a:srgbClr val="0028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i="0" u="none" strike="noStrike" cap="none">
              <a:solidFill>
                <a:schemeClr val="lt1"/>
              </a:solidFill>
              <a:latin typeface="Arial"/>
              <a:ea typeface="Arial"/>
              <a:cs typeface="Arial"/>
              <a:sym typeface="Arial"/>
            </a:endParaRPr>
          </a:p>
        </p:txBody>
      </p:sp>
      <p:sp>
        <p:nvSpPr>
          <p:cNvPr id="258" name="Google Shape;258;p6"/>
          <p:cNvSpPr/>
          <p:nvPr/>
        </p:nvSpPr>
        <p:spPr>
          <a:xfrm flipH="1">
            <a:off x="4664606" y="3889844"/>
            <a:ext cx="748466" cy="340519"/>
          </a:xfrm>
          <a:prstGeom prst="rightArrow">
            <a:avLst>
              <a:gd name="adj1" fmla="val 50000"/>
              <a:gd name="adj2" fmla="val 50000"/>
            </a:avLst>
          </a:prstGeom>
          <a:solidFill>
            <a:schemeClr val="accent1"/>
          </a:solidFill>
          <a:ln w="12700" cap="flat" cmpd="sng">
            <a:solidFill>
              <a:srgbClr val="0028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i="0" u="none" strike="noStrike" cap="none">
              <a:solidFill>
                <a:schemeClr val="lt1"/>
              </a:solidFill>
              <a:latin typeface="Arial"/>
              <a:ea typeface="Arial"/>
              <a:cs typeface="Arial"/>
              <a:sym typeface="Arial"/>
            </a:endParaRPr>
          </a:p>
        </p:txBody>
      </p:sp>
      <p:sp>
        <p:nvSpPr>
          <p:cNvPr id="259" name="Google Shape;259;p6"/>
          <p:cNvSpPr txBox="1"/>
          <p:nvPr/>
        </p:nvSpPr>
        <p:spPr>
          <a:xfrm>
            <a:off x="8339464" y="2124518"/>
            <a:ext cx="1572166"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chemeClr val="dk1"/>
                </a:solidFill>
                <a:latin typeface="Arial"/>
                <a:ea typeface="Arial"/>
                <a:cs typeface="Arial"/>
                <a:sym typeface="Arial"/>
              </a:rPr>
              <a:t>Contracts Concluded</a:t>
            </a:r>
            <a:endParaRPr/>
          </a:p>
        </p:txBody>
      </p:sp>
      <p:sp>
        <p:nvSpPr>
          <p:cNvPr id="260" name="Google Shape;260;p6"/>
          <p:cNvSpPr txBox="1"/>
          <p:nvPr/>
        </p:nvSpPr>
        <p:spPr>
          <a:xfrm>
            <a:off x="10522775" y="4567706"/>
            <a:ext cx="1674150"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chemeClr val="dk1"/>
                </a:solidFill>
                <a:latin typeface="Arial"/>
                <a:ea typeface="Arial"/>
                <a:cs typeface="Arial"/>
                <a:sym typeface="Arial"/>
              </a:rPr>
              <a:t>Customer Created</a:t>
            </a:r>
            <a:endParaRPr sz="1100" b="1" i="0" u="none" strike="noStrike" cap="none">
              <a:solidFill>
                <a:schemeClr val="dk1"/>
              </a:solidFill>
              <a:latin typeface="Arial"/>
              <a:ea typeface="Arial"/>
              <a:cs typeface="Arial"/>
              <a:sym typeface="Arial"/>
            </a:endParaRPr>
          </a:p>
        </p:txBody>
      </p:sp>
      <p:sp>
        <p:nvSpPr>
          <p:cNvPr id="261" name="Google Shape;261;p6"/>
          <p:cNvSpPr txBox="1"/>
          <p:nvPr/>
        </p:nvSpPr>
        <p:spPr>
          <a:xfrm>
            <a:off x="0" y="195231"/>
            <a:ext cx="9680214" cy="4616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lt1"/>
                </a:solidFill>
                <a:latin typeface="Arial"/>
                <a:ea typeface="Arial"/>
                <a:cs typeface="Arial"/>
                <a:sym typeface="Arial"/>
              </a:rPr>
              <a:t>High</a:t>
            </a:r>
            <a:r>
              <a:rPr lang="en-US" sz="2400" b="1" i="0" u="none" strike="noStrike" cap="none">
                <a:solidFill>
                  <a:schemeClr val="lt1"/>
                </a:solidFill>
                <a:latin typeface="Arial"/>
                <a:ea typeface="Arial"/>
                <a:cs typeface="Arial"/>
                <a:sym typeface="Arial"/>
              </a:rPr>
              <a:t> Level End to End Process for Virtual Wheeling</a:t>
            </a:r>
            <a:endParaRPr/>
          </a:p>
        </p:txBody>
      </p:sp>
      <p:sp>
        <p:nvSpPr>
          <p:cNvPr id="262" name="Google Shape;262;p6"/>
          <p:cNvSpPr/>
          <p:nvPr/>
        </p:nvSpPr>
        <p:spPr>
          <a:xfrm>
            <a:off x="7803489" y="1546424"/>
            <a:ext cx="664243" cy="307180"/>
          </a:xfrm>
          <a:prstGeom prst="rightArrow">
            <a:avLst>
              <a:gd name="adj1" fmla="val 50000"/>
              <a:gd name="adj2" fmla="val 50000"/>
            </a:avLst>
          </a:prstGeom>
          <a:solidFill>
            <a:schemeClr val="accent1"/>
          </a:solidFill>
          <a:ln w="12700" cap="flat" cmpd="sng">
            <a:solidFill>
              <a:srgbClr val="0028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i="0" u="none" strike="noStrike" cap="none">
              <a:solidFill>
                <a:schemeClr val="lt1"/>
              </a:solidFill>
              <a:latin typeface="Arial"/>
              <a:ea typeface="Arial"/>
              <a:cs typeface="Arial"/>
              <a:sym typeface="Arial"/>
            </a:endParaRPr>
          </a:p>
        </p:txBody>
      </p:sp>
      <p:sp>
        <p:nvSpPr>
          <p:cNvPr id="263" name="Google Shape;263;p6"/>
          <p:cNvSpPr/>
          <p:nvPr/>
        </p:nvSpPr>
        <p:spPr>
          <a:xfrm>
            <a:off x="9769030" y="1526077"/>
            <a:ext cx="664243" cy="307180"/>
          </a:xfrm>
          <a:prstGeom prst="rightArrow">
            <a:avLst>
              <a:gd name="adj1" fmla="val 50000"/>
              <a:gd name="adj2" fmla="val 50000"/>
            </a:avLst>
          </a:prstGeom>
          <a:solidFill>
            <a:schemeClr val="accent1"/>
          </a:solidFill>
          <a:ln w="12700" cap="flat" cmpd="sng">
            <a:solidFill>
              <a:srgbClr val="0028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i="0" u="none" strike="noStrike" cap="none">
              <a:solidFill>
                <a:schemeClr val="lt1"/>
              </a:solidFill>
              <a:latin typeface="Arial"/>
              <a:ea typeface="Arial"/>
              <a:cs typeface="Arial"/>
              <a:sym typeface="Arial"/>
            </a:endParaRPr>
          </a:p>
        </p:txBody>
      </p:sp>
      <p:pic>
        <p:nvPicPr>
          <p:cNvPr id="264" name="Google Shape;264;p6"/>
          <p:cNvPicPr preferRelativeResize="0"/>
          <p:nvPr/>
        </p:nvPicPr>
        <p:blipFill rotWithShape="1">
          <a:blip r:embed="rId9">
            <a:alphaModFix/>
          </a:blip>
          <a:srcRect/>
          <a:stretch/>
        </p:blipFill>
        <p:spPr>
          <a:xfrm>
            <a:off x="10698800" y="3480169"/>
            <a:ext cx="1162541" cy="1159868"/>
          </a:xfrm>
          <a:prstGeom prst="rect">
            <a:avLst/>
          </a:prstGeom>
          <a:noFill/>
          <a:ln>
            <a:noFill/>
          </a:ln>
        </p:spPr>
      </p:pic>
      <p:sp>
        <p:nvSpPr>
          <p:cNvPr id="265" name="Google Shape;265;p6"/>
          <p:cNvSpPr txBox="1"/>
          <p:nvPr/>
        </p:nvSpPr>
        <p:spPr>
          <a:xfrm>
            <a:off x="5559813" y="4363519"/>
            <a:ext cx="1747279"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chemeClr val="dk1"/>
                </a:solidFill>
                <a:latin typeface="Arial"/>
                <a:ea typeface="Arial"/>
                <a:cs typeface="Arial"/>
                <a:sym typeface="Arial"/>
              </a:rPr>
              <a:t>Monthly Updates of Qualifying List Issued</a:t>
            </a:r>
            <a:endParaRPr sz="1100" b="1" i="0" u="none" strike="noStrike" cap="none">
              <a:solidFill>
                <a:schemeClr val="dk1"/>
              </a:solidFill>
              <a:latin typeface="Arial"/>
              <a:ea typeface="Arial"/>
              <a:cs typeface="Arial"/>
              <a:sym typeface="Arial"/>
            </a:endParaRPr>
          </a:p>
        </p:txBody>
      </p:sp>
      <p:sp>
        <p:nvSpPr>
          <p:cNvPr id="266" name="Google Shape;266;p6"/>
          <p:cNvSpPr txBox="1"/>
          <p:nvPr/>
        </p:nvSpPr>
        <p:spPr>
          <a:xfrm>
            <a:off x="3230945" y="4399791"/>
            <a:ext cx="1440125"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chemeClr val="dk1"/>
                </a:solidFill>
                <a:latin typeface="Arial"/>
                <a:ea typeface="Arial"/>
                <a:cs typeface="Arial"/>
                <a:sym typeface="Arial"/>
              </a:rPr>
              <a:t>Claim form received from Customer </a:t>
            </a:r>
            <a:endParaRPr sz="1100" b="1" i="0" u="none" strike="noStrike" cap="none">
              <a:solidFill>
                <a:schemeClr val="dk1"/>
              </a:solidFill>
              <a:latin typeface="Arial"/>
              <a:ea typeface="Arial"/>
              <a:cs typeface="Arial"/>
              <a:sym typeface="Arial"/>
            </a:endParaRPr>
          </a:p>
        </p:txBody>
      </p:sp>
      <p:sp>
        <p:nvSpPr>
          <p:cNvPr id="267" name="Google Shape;267;p6"/>
          <p:cNvSpPr/>
          <p:nvPr/>
        </p:nvSpPr>
        <p:spPr>
          <a:xfrm flipH="1">
            <a:off x="2452816" y="3923538"/>
            <a:ext cx="748466" cy="340519"/>
          </a:xfrm>
          <a:prstGeom prst="rightArrow">
            <a:avLst>
              <a:gd name="adj1" fmla="val 50000"/>
              <a:gd name="adj2" fmla="val 50000"/>
            </a:avLst>
          </a:prstGeom>
          <a:solidFill>
            <a:schemeClr val="accent1"/>
          </a:solidFill>
          <a:ln w="12700" cap="flat" cmpd="sng">
            <a:solidFill>
              <a:srgbClr val="0028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1" i="0" u="none" strike="noStrike" cap="none">
              <a:solidFill>
                <a:schemeClr val="lt1"/>
              </a:solidFill>
              <a:latin typeface="Arial"/>
              <a:ea typeface="Arial"/>
              <a:cs typeface="Arial"/>
              <a:sym typeface="Arial"/>
            </a:endParaRPr>
          </a:p>
        </p:txBody>
      </p:sp>
      <p:sp>
        <p:nvSpPr>
          <p:cNvPr id="268" name="Google Shape;268;p6"/>
          <p:cNvSpPr txBox="1"/>
          <p:nvPr/>
        </p:nvSpPr>
        <p:spPr>
          <a:xfrm>
            <a:off x="399796" y="4434338"/>
            <a:ext cx="1897999"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chemeClr val="dk1"/>
                </a:solidFill>
                <a:latin typeface="Arial"/>
                <a:ea typeface="Arial"/>
                <a:cs typeface="Arial"/>
                <a:sym typeface="Arial"/>
              </a:rPr>
              <a:t>Claim Process Initiated &amp; executed</a:t>
            </a:r>
            <a:endParaRPr/>
          </a:p>
        </p:txBody>
      </p:sp>
      <p:sp>
        <p:nvSpPr>
          <p:cNvPr id="269" name="Google Shape;269;p6"/>
          <p:cNvSpPr txBox="1"/>
          <p:nvPr/>
        </p:nvSpPr>
        <p:spPr>
          <a:xfrm>
            <a:off x="107878" y="5645327"/>
            <a:ext cx="2388106" cy="5770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u="none" strike="noStrike" cap="none">
                <a:solidFill>
                  <a:schemeClr val="dk1"/>
                </a:solidFill>
                <a:latin typeface="Arial"/>
                <a:ea typeface="Arial"/>
                <a:cs typeface="Arial"/>
                <a:sym typeface="Arial"/>
              </a:rPr>
              <a:t>This Contract will valid be for a specific period unlike Grid Connection Contracts</a:t>
            </a:r>
            <a:endParaRPr sz="1050" b="0" i="0" u="none" strike="noStrike" cap="none">
              <a:solidFill>
                <a:schemeClr val="dk1"/>
              </a:solidFill>
              <a:latin typeface="Arial"/>
              <a:ea typeface="Arial"/>
              <a:cs typeface="Arial"/>
              <a:sym typeface="Arial"/>
            </a:endParaRPr>
          </a:p>
        </p:txBody>
      </p:sp>
      <p:pic>
        <p:nvPicPr>
          <p:cNvPr id="270" name="Google Shape;270;p6"/>
          <p:cNvPicPr preferRelativeResize="0"/>
          <p:nvPr/>
        </p:nvPicPr>
        <p:blipFill rotWithShape="1">
          <a:blip r:embed="rId10">
            <a:alphaModFix/>
          </a:blip>
          <a:srcRect/>
          <a:stretch/>
        </p:blipFill>
        <p:spPr>
          <a:xfrm>
            <a:off x="8266213" y="3491459"/>
            <a:ext cx="1331055" cy="887370"/>
          </a:xfrm>
          <a:prstGeom prst="rect">
            <a:avLst/>
          </a:prstGeom>
          <a:noFill/>
          <a:ln>
            <a:noFill/>
          </a:ln>
        </p:spPr>
      </p:pic>
      <p:sp>
        <p:nvSpPr>
          <p:cNvPr id="271" name="Google Shape;271;p6"/>
          <p:cNvSpPr txBox="1"/>
          <p:nvPr/>
        </p:nvSpPr>
        <p:spPr>
          <a:xfrm>
            <a:off x="8071634" y="4381603"/>
            <a:ext cx="1774494"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chemeClr val="dk1"/>
                </a:solidFill>
                <a:latin typeface="Arial"/>
                <a:ea typeface="Arial"/>
                <a:cs typeface="Arial"/>
                <a:sym typeface="Arial"/>
              </a:rPr>
              <a:t>All Eskom Offtakers incl. in Script for Account Status </a:t>
            </a:r>
            <a:endParaRPr sz="1100" b="1" i="0" u="none" strike="noStrike" cap="none">
              <a:solidFill>
                <a:schemeClr val="dk1"/>
              </a:solidFill>
              <a:latin typeface="Arial"/>
              <a:ea typeface="Arial"/>
              <a:cs typeface="Arial"/>
              <a:sym typeface="Arial"/>
            </a:endParaRPr>
          </a:p>
        </p:txBody>
      </p:sp>
      <p:pic>
        <p:nvPicPr>
          <p:cNvPr id="272" name="Google Shape;272;p6"/>
          <p:cNvPicPr preferRelativeResize="0"/>
          <p:nvPr/>
        </p:nvPicPr>
        <p:blipFill rotWithShape="1">
          <a:blip r:embed="rId11">
            <a:alphaModFix/>
          </a:blip>
          <a:srcRect/>
          <a:stretch/>
        </p:blipFill>
        <p:spPr>
          <a:xfrm>
            <a:off x="5631358" y="3447394"/>
            <a:ext cx="1543050" cy="800100"/>
          </a:xfrm>
          <a:prstGeom prst="rect">
            <a:avLst/>
          </a:prstGeom>
          <a:noFill/>
          <a:ln>
            <a:noFill/>
          </a:ln>
        </p:spPr>
      </p:pic>
      <p:pic>
        <p:nvPicPr>
          <p:cNvPr id="273" name="Google Shape;273;p6"/>
          <p:cNvPicPr preferRelativeResize="0"/>
          <p:nvPr/>
        </p:nvPicPr>
        <p:blipFill rotWithShape="1">
          <a:blip r:embed="rId12">
            <a:alphaModFix/>
          </a:blip>
          <a:srcRect/>
          <a:stretch/>
        </p:blipFill>
        <p:spPr>
          <a:xfrm>
            <a:off x="3521757" y="3419705"/>
            <a:ext cx="834202" cy="1079161"/>
          </a:xfrm>
          <a:prstGeom prst="rect">
            <a:avLst/>
          </a:prstGeom>
          <a:noFill/>
          <a:ln>
            <a:noFill/>
          </a:ln>
        </p:spPr>
      </p:pic>
      <p:pic>
        <p:nvPicPr>
          <p:cNvPr id="274" name="Google Shape;274;p6"/>
          <p:cNvPicPr preferRelativeResize="0"/>
          <p:nvPr/>
        </p:nvPicPr>
        <p:blipFill rotWithShape="1">
          <a:blip r:embed="rId13">
            <a:alphaModFix/>
          </a:blip>
          <a:srcRect/>
          <a:stretch/>
        </p:blipFill>
        <p:spPr>
          <a:xfrm>
            <a:off x="493072" y="3628573"/>
            <a:ext cx="1842528" cy="764161"/>
          </a:xfrm>
          <a:prstGeom prst="rect">
            <a:avLst/>
          </a:prstGeom>
          <a:noFill/>
          <a:ln>
            <a:noFill/>
          </a:ln>
        </p:spPr>
      </p:pic>
      <p:sp>
        <p:nvSpPr>
          <p:cNvPr id="275" name="Google Shape;275;p6"/>
          <p:cNvSpPr/>
          <p:nvPr/>
        </p:nvSpPr>
        <p:spPr>
          <a:xfrm>
            <a:off x="11015263" y="2860873"/>
            <a:ext cx="371475" cy="547018"/>
          </a:xfrm>
          <a:prstGeom prst="downArrow">
            <a:avLst>
              <a:gd name="adj1" fmla="val 50000"/>
              <a:gd name="adj2" fmla="val 50000"/>
            </a:avLst>
          </a:prstGeom>
          <a:solidFill>
            <a:schemeClr val="accent1"/>
          </a:solidFill>
          <a:ln w="12700" cap="flat" cmpd="sng">
            <a:solidFill>
              <a:srgbClr val="0028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7"/>
          <p:cNvSpPr txBox="1">
            <a:spLocks noGrp="1"/>
          </p:cNvSpPr>
          <p:nvPr>
            <p:ph type="sldNum" idx="12"/>
          </p:nvPr>
        </p:nvSpPr>
        <p:spPr>
          <a:xfrm>
            <a:off x="11397802" y="6356350"/>
            <a:ext cx="347729"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281" name="Google Shape;281;p7"/>
          <p:cNvSpPr txBox="1">
            <a:spLocks noGrp="1"/>
          </p:cNvSpPr>
          <p:nvPr>
            <p:ph type="title"/>
          </p:nvPr>
        </p:nvSpPr>
        <p:spPr>
          <a:xfrm>
            <a:off x="0" y="205515"/>
            <a:ext cx="8693149" cy="666750"/>
          </a:xfrm>
          <a:prstGeom prst="rect">
            <a:avLst/>
          </a:prstGeom>
          <a:noFill/>
          <a:ln>
            <a:noFill/>
          </a:ln>
        </p:spPr>
        <p:txBody>
          <a:bodyPr spcFirstLastPara="1" wrap="square" lIns="91425" tIns="45700" rIns="91425" bIns="45700" anchor="ctr" anchorCtr="0">
            <a:noAutofit/>
          </a:bodyPr>
          <a:lstStyle/>
          <a:p>
            <a:pPr marL="0" lvl="0" indent="0" algn="l" rtl="0">
              <a:lnSpc>
                <a:spcPct val="110000"/>
              </a:lnSpc>
              <a:spcBef>
                <a:spcPts val="0"/>
              </a:spcBef>
              <a:spcAft>
                <a:spcPts val="0"/>
              </a:spcAft>
              <a:buClr>
                <a:schemeClr val="lt1"/>
              </a:buClr>
              <a:buSzPts val="2400"/>
              <a:buFont typeface="Arial"/>
              <a:buNone/>
            </a:pPr>
            <a:r>
              <a:rPr lang="en-US" b="1"/>
              <a:t>Virtual Wheeling Clarity (detail)</a:t>
            </a:r>
            <a:br>
              <a:rPr lang="en-US" b="1"/>
            </a:br>
            <a:r>
              <a:rPr lang="en-US" b="1"/>
              <a:t>Claims</a:t>
            </a:r>
            <a:endParaRPr b="1"/>
          </a:p>
        </p:txBody>
      </p:sp>
      <p:pic>
        <p:nvPicPr>
          <p:cNvPr id="282" name="Google Shape;282;p7"/>
          <p:cNvPicPr preferRelativeResize="0"/>
          <p:nvPr/>
        </p:nvPicPr>
        <p:blipFill rotWithShape="1">
          <a:blip r:embed="rId3">
            <a:alphaModFix/>
          </a:blip>
          <a:srcRect/>
          <a:stretch/>
        </p:blipFill>
        <p:spPr>
          <a:xfrm>
            <a:off x="3287688" y="1110055"/>
            <a:ext cx="4361664" cy="1448141"/>
          </a:xfrm>
          <a:prstGeom prst="rect">
            <a:avLst/>
          </a:prstGeom>
          <a:noFill/>
          <a:ln>
            <a:noFill/>
          </a:ln>
        </p:spPr>
      </p:pic>
      <p:sp>
        <p:nvSpPr>
          <p:cNvPr id="283" name="Google Shape;283;p7"/>
          <p:cNvSpPr txBox="1"/>
          <p:nvPr/>
        </p:nvSpPr>
        <p:spPr>
          <a:xfrm>
            <a:off x="227348" y="2418296"/>
            <a:ext cx="11737304" cy="3763018"/>
          </a:xfrm>
          <a:prstGeom prst="rect">
            <a:avLst/>
          </a:prstGeom>
          <a:noFill/>
          <a:ln>
            <a:noFill/>
          </a:ln>
        </p:spPr>
        <p:txBody>
          <a:bodyPr spcFirstLastPara="1" wrap="square" lIns="91425" tIns="45700" rIns="91425" bIns="45700" anchor="t" anchorCtr="0">
            <a:spAutoFit/>
          </a:bodyPr>
          <a:lstStyle/>
          <a:p>
            <a:pPr marL="171450" marR="0" lvl="0" indent="-171450" algn="l" rtl="0">
              <a:lnSpc>
                <a:spcPct val="125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Only the cumulative energy will be claimable, no other charges or fees may be claimed.</a:t>
            </a:r>
            <a:endParaRPr/>
          </a:p>
          <a:p>
            <a:pPr marL="171450" marR="0" lvl="0" indent="-171450" algn="l" rtl="0">
              <a:lnSpc>
                <a:spcPct val="125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Metering for accounts connected on the municipal side of the Grid must meet the Eskom metering specification - all premises and installed metering must be auditable. Random audits may be required to validate claims</a:t>
            </a:r>
            <a:endParaRPr/>
          </a:p>
          <a:p>
            <a:pPr marL="171450" marR="0" lvl="0" indent="-171450" algn="l" rtl="0">
              <a:lnSpc>
                <a:spcPct val="125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Municipal linked accounts are only claimable if the municipality is in good standing with Eskom. </a:t>
            </a:r>
            <a:endParaRPr/>
          </a:p>
          <a:p>
            <a:pPr marL="171450" marR="0" lvl="0" indent="-171450" algn="l" rtl="0">
              <a:lnSpc>
                <a:spcPct val="125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Eskom linked accounts are only claimable if the there is no outstanding debt on the account (excludes current account not due yet).</a:t>
            </a:r>
            <a:endParaRPr/>
          </a:p>
          <a:p>
            <a:pPr marL="171450" marR="0" lvl="0" indent="-171450" algn="l" rtl="0">
              <a:lnSpc>
                <a:spcPct val="125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Eskom will settle claims based on;</a:t>
            </a:r>
            <a:endParaRPr/>
          </a:p>
          <a:p>
            <a:pPr marL="628650" marR="0" lvl="1" indent="-171450" algn="l" rtl="0">
              <a:lnSpc>
                <a:spcPct val="125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When the list of registered premises to be claimed for is amended, this amendment will be affected within a 30 day period. Notification has to be sent to Eskom for this change to be affected.</a:t>
            </a:r>
            <a:endParaRPr/>
          </a:p>
          <a:p>
            <a:pPr marL="628650" marR="0" lvl="1" indent="-171450" algn="l" rtl="0">
              <a:lnSpc>
                <a:spcPct val="125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Eskom will provide a list of qualifying accounts (via extract or system) to the claimant with the estimated energy claimable. On day 15 after the month end.</a:t>
            </a:r>
            <a:endParaRPr/>
          </a:p>
          <a:p>
            <a:pPr marL="171450" marR="0" lvl="0" indent="-171450" algn="l" rtl="0">
              <a:lnSpc>
                <a:spcPct val="125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Should the claimant claim a value greater than the Eskom value, the estimated amount will be processed. </a:t>
            </a:r>
            <a:endParaRPr/>
          </a:p>
          <a:p>
            <a:pPr marL="171450" marR="0" lvl="0" indent="-171450" algn="l" rtl="0">
              <a:lnSpc>
                <a:spcPct val="125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The difference between what was claimed vs what was paid, may follow a dispute process. If the dispute is deemed valid, the difference in the original claim and the vetted disputed amount will be processed.</a:t>
            </a:r>
            <a:endParaRPr/>
          </a:p>
          <a:p>
            <a:pPr marL="171450" marR="0" lvl="0" indent="-171450" algn="l" rtl="0">
              <a:lnSpc>
                <a:spcPct val="125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Should any of the submitted values be proved incorrect or fraudulent, the claim in its entirety will not be processed. A new claim will have to be submitted.</a:t>
            </a:r>
            <a:endParaRPr/>
          </a:p>
          <a:p>
            <a:pPr marL="171450" marR="0" lvl="0" indent="-171450" algn="l" rtl="0">
              <a:lnSpc>
                <a:spcPct val="125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Once a claim has been verified, the refund adjustment will be prepared for processing.</a:t>
            </a:r>
            <a:endParaRPr/>
          </a:p>
          <a:p>
            <a:pPr marL="171450" marR="0" lvl="0" indent="-171450" algn="l" rtl="0">
              <a:lnSpc>
                <a:spcPct val="125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The refund amount is added to the Virtual account as a credit adjustment type.</a:t>
            </a:r>
            <a:endParaRPr/>
          </a:p>
          <a:p>
            <a:pPr marL="171450" marR="0" lvl="0" indent="-171450" algn="l" rtl="0">
              <a:lnSpc>
                <a:spcPct val="125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Once the credit adjustment is loaded onto the account, the Refunds process will be initiated. This is an automated system process in the Billing System</a:t>
            </a:r>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8"/>
          <p:cNvPicPr preferRelativeResize="0"/>
          <p:nvPr/>
        </p:nvPicPr>
        <p:blipFill rotWithShape="1">
          <a:blip r:embed="rId3">
            <a:alphaModFix/>
          </a:blip>
          <a:srcRect/>
          <a:stretch/>
        </p:blipFill>
        <p:spPr>
          <a:xfrm>
            <a:off x="457198" y="1164112"/>
            <a:ext cx="11300879" cy="4442032"/>
          </a:xfrm>
          <a:prstGeom prst="rect">
            <a:avLst/>
          </a:prstGeom>
          <a:noFill/>
          <a:ln>
            <a:noFill/>
          </a:ln>
        </p:spPr>
      </p:pic>
      <p:sp>
        <p:nvSpPr>
          <p:cNvPr id="289" name="Google Shape;289;p8"/>
          <p:cNvSpPr txBox="1"/>
          <p:nvPr/>
        </p:nvSpPr>
        <p:spPr>
          <a:xfrm>
            <a:off x="0" y="80157"/>
            <a:ext cx="737118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chemeClr val="lt1"/>
                </a:solidFill>
                <a:latin typeface="Arial"/>
                <a:ea typeface="Arial"/>
                <a:cs typeface="Arial"/>
                <a:sym typeface="Arial"/>
              </a:rPr>
              <a:t>Virtual Wheeling Claims Process</a:t>
            </a:r>
            <a:endParaRPr/>
          </a:p>
          <a:p>
            <a:pPr marL="0" marR="0" lvl="0" indent="0" algn="l" rtl="0">
              <a:spcBef>
                <a:spcPts val="0"/>
              </a:spcBef>
              <a:spcAft>
                <a:spcPts val="0"/>
              </a:spcAft>
              <a:buNone/>
            </a:pPr>
            <a:r>
              <a:rPr lang="en-US" sz="2000" b="1" i="0" u="none" strike="noStrike" cap="none">
                <a:solidFill>
                  <a:schemeClr val="lt1"/>
                </a:solidFill>
                <a:latin typeface="Arial"/>
                <a:ea typeface="Arial"/>
                <a:cs typeface="Arial"/>
                <a:sym typeface="Arial"/>
              </a:rPr>
              <a:t>High level Workflow for Quasi Manual / System Mapping</a:t>
            </a:r>
            <a:endParaRPr sz="2000" b="1" i="0" u="none" strike="noStrike" cap="none">
              <a:solidFill>
                <a:schemeClr val="lt1"/>
              </a:solidFill>
              <a:latin typeface="Arial"/>
              <a:ea typeface="Arial"/>
              <a:cs typeface="Arial"/>
              <a:sym typeface="Arial"/>
            </a:endParaRPr>
          </a:p>
        </p:txBody>
      </p:sp>
      <p:pic>
        <p:nvPicPr>
          <p:cNvPr id="290" name="Google Shape;290;p8"/>
          <p:cNvPicPr preferRelativeResize="0"/>
          <p:nvPr/>
        </p:nvPicPr>
        <p:blipFill rotWithShape="1">
          <a:blip r:embed="rId4">
            <a:alphaModFix/>
          </a:blip>
          <a:srcRect/>
          <a:stretch/>
        </p:blipFill>
        <p:spPr>
          <a:xfrm>
            <a:off x="8192277" y="3429000"/>
            <a:ext cx="3041779" cy="1726047"/>
          </a:xfrm>
          <a:prstGeom prst="rect">
            <a:avLst/>
          </a:prstGeom>
          <a:noFill/>
          <a:ln>
            <a:noFill/>
          </a:ln>
        </p:spPr>
      </p:pic>
      <p:cxnSp>
        <p:nvCxnSpPr>
          <p:cNvPr id="291" name="Google Shape;291;p8"/>
          <p:cNvCxnSpPr/>
          <p:nvPr/>
        </p:nvCxnSpPr>
        <p:spPr>
          <a:xfrm>
            <a:off x="457198" y="6335486"/>
            <a:ext cx="11212287" cy="0"/>
          </a:xfrm>
          <a:prstGeom prst="straightConnector1">
            <a:avLst/>
          </a:prstGeom>
          <a:noFill/>
          <a:ln w="9525" cap="flat" cmpd="sng">
            <a:solidFill>
              <a:schemeClr val="accent1"/>
            </a:solidFill>
            <a:prstDash val="solid"/>
            <a:miter lim="800000"/>
            <a:headEnd type="triangle" w="med" len="med"/>
            <a:tailEnd type="triangle" w="med" len="med"/>
          </a:ln>
        </p:spPr>
      </p:cxnSp>
      <p:sp>
        <p:nvSpPr>
          <p:cNvPr id="292" name="Google Shape;292;p8"/>
          <p:cNvSpPr txBox="1"/>
          <p:nvPr/>
        </p:nvSpPr>
        <p:spPr>
          <a:xfrm>
            <a:off x="457198" y="5818527"/>
            <a:ext cx="11038115"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chemeClr val="dk1"/>
                </a:solidFill>
                <a:latin typeface="Arial"/>
                <a:ea typeface="Arial"/>
                <a:cs typeface="Arial"/>
                <a:sym typeface="Arial"/>
              </a:rPr>
              <a:t>7 – 14 Days Process for Claims – Once claim has been received</a:t>
            </a:r>
            <a:endParaRPr sz="1600" b="1" i="0" u="none" strike="noStrike" cap="none" dirty="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9"/>
          <p:cNvSpPr txBox="1">
            <a:spLocks noGrp="1"/>
          </p:cNvSpPr>
          <p:nvPr>
            <p:ph type="title"/>
          </p:nvPr>
        </p:nvSpPr>
        <p:spPr>
          <a:xfrm>
            <a:off x="37254" y="149288"/>
            <a:ext cx="9511777" cy="66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400"/>
              <a:buFont typeface="Arial"/>
              <a:buNone/>
            </a:pPr>
            <a:r>
              <a:rPr lang="en-US" b="1"/>
              <a:t>Virtual Wheeling Pilot - Outcome</a:t>
            </a:r>
            <a:endParaRPr b="1"/>
          </a:p>
        </p:txBody>
      </p:sp>
      <p:sp>
        <p:nvSpPr>
          <p:cNvPr id="298" name="Google Shape;298;p9"/>
          <p:cNvSpPr txBox="1">
            <a:spLocks noGrp="1"/>
          </p:cNvSpPr>
          <p:nvPr>
            <p:ph type="sldNum" idx="4294967295"/>
          </p:nvPr>
        </p:nvSpPr>
        <p:spPr>
          <a:xfrm>
            <a:off x="11844271" y="6510406"/>
            <a:ext cx="34772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EB7"/>
              </a:buClr>
              <a:buSzPts val="1000"/>
              <a:buFont typeface="Arial"/>
              <a:buNone/>
            </a:pPr>
            <a:fld id="{00000000-1234-1234-1234-123412341234}" type="slidenum">
              <a:rPr lang="en-US" sz="1000" b="0" i="0" u="none" strike="noStrike" cap="none">
                <a:solidFill>
                  <a:srgbClr val="888EB7"/>
                </a:solidFill>
                <a:latin typeface="Arial"/>
                <a:ea typeface="Arial"/>
                <a:cs typeface="Arial"/>
                <a:sym typeface="Arial"/>
              </a:rPr>
              <a:t>9</a:t>
            </a:fld>
            <a:endParaRPr sz="1000" b="0" i="0" u="none" strike="noStrike" cap="none">
              <a:solidFill>
                <a:srgbClr val="888EB7"/>
              </a:solidFill>
              <a:latin typeface="Arial"/>
              <a:ea typeface="Arial"/>
              <a:cs typeface="Arial"/>
              <a:sym typeface="Arial"/>
            </a:endParaRPr>
          </a:p>
        </p:txBody>
      </p:sp>
      <p:sp>
        <p:nvSpPr>
          <p:cNvPr id="299" name="Google Shape;299;p9"/>
          <p:cNvSpPr txBox="1"/>
          <p:nvPr/>
        </p:nvSpPr>
        <p:spPr>
          <a:xfrm>
            <a:off x="191344" y="1030422"/>
            <a:ext cx="11258062" cy="55861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i="0" u="none" strike="noStrike" cap="none" dirty="0">
                <a:solidFill>
                  <a:schemeClr val="dk1"/>
                </a:solidFill>
                <a:latin typeface="Arial"/>
                <a:ea typeface="Arial"/>
                <a:cs typeface="Arial"/>
                <a:sym typeface="Arial"/>
              </a:rPr>
              <a:t>The Virtual Wheeling Pilot was initiated in June 2023 with Vodacom. The pilot is rolled out in 3 Phases to test the Quasi Manual Process to support the proof of concept;</a:t>
            </a:r>
            <a:endParaRPr dirty="0"/>
          </a:p>
          <a:p>
            <a:pPr marL="0" marR="0" lvl="0" indent="0" algn="l" rtl="0">
              <a:spcBef>
                <a:spcPts val="0"/>
              </a:spcBef>
              <a:spcAft>
                <a:spcPts val="0"/>
              </a:spcAft>
              <a:buNone/>
            </a:pPr>
            <a:endParaRPr sz="1050" b="1" u="sng" dirty="0">
              <a:solidFill>
                <a:schemeClr val="dk1"/>
              </a:solidFill>
              <a:latin typeface="Arial"/>
              <a:ea typeface="Arial"/>
              <a:cs typeface="Arial"/>
              <a:sym typeface="Arial"/>
            </a:endParaRPr>
          </a:p>
          <a:p>
            <a:pPr marL="0" marR="0" lvl="0" indent="0" algn="l" rtl="0">
              <a:spcBef>
                <a:spcPts val="0"/>
              </a:spcBef>
              <a:spcAft>
                <a:spcPts val="0"/>
              </a:spcAft>
              <a:buNone/>
            </a:pPr>
            <a:r>
              <a:rPr lang="en-US" sz="1050" b="1" u="sng" dirty="0">
                <a:solidFill>
                  <a:schemeClr val="dk1"/>
                </a:solidFill>
                <a:latin typeface="Arial"/>
                <a:ea typeface="Arial"/>
                <a:cs typeface="Arial"/>
                <a:sym typeface="Arial"/>
              </a:rPr>
              <a:t>Pre- Pilot – </a:t>
            </a:r>
            <a:r>
              <a:rPr lang="en-US" sz="1050" b="1" dirty="0">
                <a:solidFill>
                  <a:schemeClr val="dk1"/>
                </a:solidFill>
                <a:latin typeface="Arial"/>
                <a:ea typeface="Arial"/>
                <a:cs typeface="Arial"/>
                <a:sym typeface="Arial"/>
              </a:rPr>
              <a:t>MOU, pilot requirements, Pilot Scope</a:t>
            </a:r>
            <a:endParaRPr dirty="0"/>
          </a:p>
          <a:p>
            <a:pPr marL="0" marR="0" lvl="0" indent="0" algn="l" rtl="0">
              <a:spcBef>
                <a:spcPts val="0"/>
              </a:spcBef>
              <a:spcAft>
                <a:spcPts val="0"/>
              </a:spcAft>
              <a:buNone/>
            </a:pPr>
            <a:r>
              <a:rPr lang="en-US" sz="1050" b="1" dirty="0">
                <a:solidFill>
                  <a:srgbClr val="00B050"/>
                </a:solidFill>
                <a:latin typeface="Arial"/>
                <a:ea typeface="Arial"/>
                <a:cs typeface="Arial"/>
                <a:sym typeface="Arial"/>
              </a:rPr>
              <a:t>April 2023 – October 2023</a:t>
            </a:r>
            <a:endParaRPr sz="1050" b="1" dirty="0">
              <a:solidFill>
                <a:srgbClr val="00B050"/>
              </a:solidFill>
              <a:latin typeface="Arial"/>
              <a:ea typeface="Arial"/>
              <a:cs typeface="Arial"/>
              <a:sym typeface="Arial"/>
            </a:endParaRPr>
          </a:p>
          <a:p>
            <a:pPr marL="0" marR="0" lvl="0" indent="0" algn="l" rtl="0">
              <a:spcBef>
                <a:spcPts val="0"/>
              </a:spcBef>
              <a:spcAft>
                <a:spcPts val="0"/>
              </a:spcAft>
              <a:buNone/>
            </a:pPr>
            <a:endParaRPr sz="1050" b="1" u="sng" dirty="0">
              <a:solidFill>
                <a:schemeClr val="dk1"/>
              </a:solidFill>
              <a:latin typeface="Arial"/>
              <a:ea typeface="Arial"/>
              <a:cs typeface="Arial"/>
              <a:sym typeface="Arial"/>
            </a:endParaRPr>
          </a:p>
          <a:p>
            <a:pPr marL="0" marR="0" lvl="0" indent="0" algn="l" rtl="0">
              <a:spcBef>
                <a:spcPts val="0"/>
              </a:spcBef>
              <a:spcAft>
                <a:spcPts val="0"/>
              </a:spcAft>
              <a:buNone/>
            </a:pPr>
            <a:r>
              <a:rPr lang="en-US" sz="1050" b="1" u="sng" dirty="0">
                <a:solidFill>
                  <a:schemeClr val="dk1"/>
                </a:solidFill>
                <a:latin typeface="Arial"/>
                <a:ea typeface="Arial"/>
                <a:cs typeface="Arial"/>
                <a:sym typeface="Arial"/>
              </a:rPr>
              <a:t>Phase 1 </a:t>
            </a:r>
            <a:r>
              <a:rPr lang="en-US" sz="1050" b="1" dirty="0">
                <a:solidFill>
                  <a:schemeClr val="dk1"/>
                </a:solidFill>
                <a:latin typeface="Arial"/>
                <a:ea typeface="Arial"/>
                <a:cs typeface="Arial"/>
                <a:sym typeface="Arial"/>
              </a:rPr>
              <a:t>– Eskom linked Accounts only</a:t>
            </a:r>
            <a:endParaRPr dirty="0"/>
          </a:p>
          <a:p>
            <a:pPr marL="0" marR="0" lvl="0" indent="0" algn="l" rtl="0">
              <a:spcBef>
                <a:spcPts val="0"/>
              </a:spcBef>
              <a:spcAft>
                <a:spcPts val="0"/>
              </a:spcAft>
              <a:buNone/>
            </a:pPr>
            <a:r>
              <a:rPr lang="en-US" sz="1050" b="1" dirty="0">
                <a:solidFill>
                  <a:srgbClr val="00B050"/>
                </a:solidFill>
                <a:latin typeface="Arial"/>
                <a:ea typeface="Arial"/>
                <a:cs typeface="Arial"/>
                <a:sym typeface="Arial"/>
              </a:rPr>
              <a:t>November 2023 – February 2024</a:t>
            </a:r>
            <a:endParaRPr sz="1050" b="1" dirty="0">
              <a:solidFill>
                <a:srgbClr val="00B050"/>
              </a:solidFill>
              <a:latin typeface="Arial"/>
              <a:ea typeface="Arial"/>
              <a:cs typeface="Arial"/>
              <a:sym typeface="Arial"/>
            </a:endParaRPr>
          </a:p>
          <a:p>
            <a:pPr marL="0" marR="0" lvl="0" indent="0" algn="l" rtl="0">
              <a:spcBef>
                <a:spcPts val="0"/>
              </a:spcBef>
              <a:spcAft>
                <a:spcPts val="0"/>
              </a:spcAft>
              <a:buNone/>
            </a:pPr>
            <a:r>
              <a:rPr lang="en-US" sz="1050" b="1" dirty="0">
                <a:solidFill>
                  <a:schemeClr val="dk1"/>
                </a:solidFill>
                <a:latin typeface="Arial"/>
                <a:ea typeface="Arial"/>
                <a:cs typeface="Arial"/>
                <a:sym typeface="Arial"/>
              </a:rPr>
              <a:t>Testing Process, methodology, Completing ESAs, MOUs, Data Requirements</a:t>
            </a:r>
            <a:endParaRPr dirty="0"/>
          </a:p>
          <a:p>
            <a:pPr marL="354013" marR="0" lvl="1" indent="-260350" algn="l" rtl="0">
              <a:spcBef>
                <a:spcPts val="0"/>
              </a:spcBef>
              <a:spcAft>
                <a:spcPts val="0"/>
              </a:spcAft>
              <a:buClr>
                <a:schemeClr val="dk1"/>
              </a:buClr>
              <a:buSzPts val="1050"/>
              <a:buFont typeface="Noto Sans Symbols"/>
              <a:buChar char="∙"/>
            </a:pPr>
            <a:r>
              <a:rPr lang="en-US" sz="1050" b="0" i="0" u="none" strike="noStrike" cap="none" dirty="0">
                <a:solidFill>
                  <a:schemeClr val="dk1"/>
                </a:solidFill>
                <a:latin typeface="Arial"/>
                <a:ea typeface="Arial"/>
                <a:cs typeface="Arial"/>
                <a:sym typeface="Arial"/>
              </a:rPr>
              <a:t>No issues with the process or the methodology</a:t>
            </a:r>
            <a:endParaRPr sz="1050" b="0" i="0" u="none" strike="noStrike" cap="none" dirty="0">
              <a:solidFill>
                <a:schemeClr val="dk1"/>
              </a:solidFill>
              <a:latin typeface="Arial"/>
              <a:ea typeface="Arial"/>
              <a:cs typeface="Arial"/>
              <a:sym typeface="Arial"/>
            </a:endParaRPr>
          </a:p>
          <a:p>
            <a:pPr marL="354013" marR="0" lvl="1" indent="-260350" algn="l" rtl="0">
              <a:spcBef>
                <a:spcPts val="0"/>
              </a:spcBef>
              <a:spcAft>
                <a:spcPts val="0"/>
              </a:spcAft>
              <a:buClr>
                <a:schemeClr val="dk1"/>
              </a:buClr>
              <a:buSzPts val="1050"/>
              <a:buFont typeface="Noto Sans Symbols"/>
              <a:buChar char="∙"/>
            </a:pPr>
            <a:r>
              <a:rPr lang="en-US" sz="1050" b="0" i="0" u="none" strike="noStrike" cap="none" dirty="0">
                <a:solidFill>
                  <a:schemeClr val="dk1"/>
                </a:solidFill>
                <a:latin typeface="Arial"/>
                <a:ea typeface="Arial"/>
                <a:cs typeface="Arial"/>
                <a:sym typeface="Arial"/>
              </a:rPr>
              <a:t>Calculations of claimed values within parameters (&lt;0.5% Variance)</a:t>
            </a:r>
            <a:endParaRPr sz="1050" b="0" i="0" u="none" strike="noStrike" cap="none" dirty="0">
              <a:solidFill>
                <a:schemeClr val="dk1"/>
              </a:solidFill>
              <a:latin typeface="Arial"/>
              <a:ea typeface="Arial"/>
              <a:cs typeface="Arial"/>
              <a:sym typeface="Arial"/>
            </a:endParaRPr>
          </a:p>
          <a:p>
            <a:pPr marL="354013" marR="0" lvl="1" indent="-260350" algn="l" rtl="0">
              <a:spcBef>
                <a:spcPts val="0"/>
              </a:spcBef>
              <a:spcAft>
                <a:spcPts val="0"/>
              </a:spcAft>
              <a:buClr>
                <a:schemeClr val="dk1"/>
              </a:buClr>
              <a:buSzPts val="1050"/>
              <a:buFont typeface="Noto Sans Symbols"/>
              <a:buChar char="∙"/>
            </a:pPr>
            <a:r>
              <a:rPr lang="en-US" sz="1050" b="0" i="0" u="none" strike="noStrike" cap="none" dirty="0">
                <a:solidFill>
                  <a:schemeClr val="dk1"/>
                </a:solidFill>
                <a:latin typeface="Arial"/>
                <a:ea typeface="Arial"/>
                <a:cs typeface="Arial"/>
                <a:sym typeface="Arial"/>
              </a:rPr>
              <a:t>Dispute Process Verified</a:t>
            </a:r>
            <a:endParaRPr sz="1050" b="0" i="0" u="none" strike="noStrike" cap="none" dirty="0">
              <a:solidFill>
                <a:schemeClr val="dk1"/>
              </a:solidFill>
              <a:latin typeface="Arial"/>
              <a:ea typeface="Arial"/>
              <a:cs typeface="Arial"/>
              <a:sym typeface="Arial"/>
            </a:endParaRPr>
          </a:p>
          <a:p>
            <a:pPr marL="354013" marR="0" lvl="1" indent="-260350" algn="l" rtl="0">
              <a:spcBef>
                <a:spcPts val="0"/>
              </a:spcBef>
              <a:spcAft>
                <a:spcPts val="0"/>
              </a:spcAft>
              <a:buClr>
                <a:schemeClr val="dk1"/>
              </a:buClr>
              <a:buSzPts val="1050"/>
              <a:buFont typeface="Noto Sans Symbols"/>
              <a:buChar char="∙"/>
            </a:pPr>
            <a:r>
              <a:rPr lang="en-US" sz="1050" b="0" i="0" u="none" strike="noStrike" cap="none" dirty="0">
                <a:solidFill>
                  <a:schemeClr val="dk1"/>
                </a:solidFill>
                <a:latin typeface="Arial"/>
                <a:ea typeface="Arial"/>
                <a:cs typeface="Arial"/>
                <a:sym typeface="Arial"/>
              </a:rPr>
              <a:t>Challenges identified but not preventing sign-off:</a:t>
            </a:r>
            <a:endParaRPr sz="1050" b="0" i="0" u="none" strike="noStrike" cap="none" dirty="0">
              <a:solidFill>
                <a:schemeClr val="dk1"/>
              </a:solidFill>
              <a:latin typeface="Arial"/>
              <a:ea typeface="Arial"/>
              <a:cs typeface="Arial"/>
              <a:sym typeface="Arial"/>
            </a:endParaRPr>
          </a:p>
          <a:p>
            <a:pPr marL="742950" marR="0" lvl="1" indent="-285750" algn="l" rtl="0">
              <a:spcBef>
                <a:spcPts val="0"/>
              </a:spcBef>
              <a:spcAft>
                <a:spcPts val="0"/>
              </a:spcAft>
              <a:buClr>
                <a:schemeClr val="dk1"/>
              </a:buClr>
              <a:buSzPts val="1050"/>
              <a:buFont typeface="Courier New"/>
              <a:buChar char="o"/>
            </a:pPr>
            <a:r>
              <a:rPr lang="en-US" sz="1050" b="0" i="0" u="none" strike="noStrike" cap="none" dirty="0">
                <a:solidFill>
                  <a:schemeClr val="dk1"/>
                </a:solidFill>
                <a:latin typeface="Arial"/>
                <a:ea typeface="Arial"/>
                <a:cs typeface="Arial"/>
                <a:sym typeface="Arial"/>
              </a:rPr>
              <a:t>Unpaid accounts – 20% could not be claimed based on business rules</a:t>
            </a:r>
            <a:endParaRPr sz="1050" b="0" i="0" u="none" strike="noStrike" cap="none" dirty="0">
              <a:solidFill>
                <a:schemeClr val="dk1"/>
              </a:solidFill>
              <a:latin typeface="Arial"/>
              <a:ea typeface="Arial"/>
              <a:cs typeface="Arial"/>
              <a:sym typeface="Arial"/>
            </a:endParaRPr>
          </a:p>
          <a:p>
            <a:pPr marL="1143000" marR="0" lvl="2" indent="-228600" algn="l" rtl="0">
              <a:spcBef>
                <a:spcPts val="0"/>
              </a:spcBef>
              <a:spcAft>
                <a:spcPts val="0"/>
              </a:spcAft>
              <a:buClr>
                <a:schemeClr val="dk1"/>
              </a:buClr>
              <a:buSzPts val="1050"/>
              <a:buFont typeface="Noto Sans Symbols"/>
              <a:buChar char="▪"/>
            </a:pPr>
            <a:r>
              <a:rPr lang="en-US" sz="1050" b="0" i="0" u="none" strike="noStrike" cap="none" dirty="0">
                <a:solidFill>
                  <a:schemeClr val="dk1"/>
                </a:solidFill>
                <a:latin typeface="Arial"/>
                <a:ea typeface="Arial"/>
                <a:cs typeface="Arial"/>
                <a:sym typeface="Arial"/>
              </a:rPr>
              <a:t>Claim was adjusted accordingly</a:t>
            </a:r>
            <a:endParaRPr sz="1050" b="0" i="0" u="none" strike="noStrike" cap="none" dirty="0">
              <a:solidFill>
                <a:schemeClr val="dk1"/>
              </a:solidFill>
              <a:latin typeface="Arial"/>
              <a:ea typeface="Arial"/>
              <a:cs typeface="Arial"/>
              <a:sym typeface="Arial"/>
            </a:endParaRPr>
          </a:p>
          <a:p>
            <a:pPr marL="742950" marR="0" lvl="1" indent="-285750" algn="l" rtl="0">
              <a:spcBef>
                <a:spcPts val="0"/>
              </a:spcBef>
              <a:spcAft>
                <a:spcPts val="0"/>
              </a:spcAft>
              <a:buClr>
                <a:schemeClr val="dk1"/>
              </a:buClr>
              <a:buSzPts val="1050"/>
              <a:buFont typeface="Courier New"/>
              <a:buChar char="o"/>
            </a:pPr>
            <a:r>
              <a:rPr lang="en-US" sz="1050" b="0" i="0" u="none" strike="noStrike" cap="none" dirty="0">
                <a:solidFill>
                  <a:schemeClr val="dk1"/>
                </a:solidFill>
                <a:latin typeface="Arial"/>
                <a:ea typeface="Arial"/>
                <a:cs typeface="Arial"/>
                <a:sym typeface="Arial"/>
              </a:rPr>
              <a:t>Bill Date vs Calendar month Claims </a:t>
            </a:r>
            <a:endParaRPr sz="1050" b="0" i="0" u="none" strike="noStrike" cap="none" dirty="0">
              <a:solidFill>
                <a:schemeClr val="dk1"/>
              </a:solidFill>
              <a:latin typeface="Arial"/>
              <a:ea typeface="Arial"/>
              <a:cs typeface="Arial"/>
              <a:sym typeface="Arial"/>
            </a:endParaRPr>
          </a:p>
          <a:p>
            <a:pPr marL="1143000" marR="0" lvl="2" indent="-228600" algn="l" rtl="0">
              <a:spcBef>
                <a:spcPts val="0"/>
              </a:spcBef>
              <a:spcAft>
                <a:spcPts val="0"/>
              </a:spcAft>
              <a:buClr>
                <a:schemeClr val="dk1"/>
              </a:buClr>
              <a:buSzPts val="1050"/>
              <a:buFont typeface="Noto Sans Symbols"/>
              <a:buChar char="▪"/>
            </a:pPr>
            <a:r>
              <a:rPr lang="en-US" sz="1050" b="0" i="0" u="none" strike="noStrike" cap="none" dirty="0">
                <a:solidFill>
                  <a:schemeClr val="dk1"/>
                </a:solidFill>
                <a:latin typeface="Arial"/>
                <a:ea typeface="Arial"/>
                <a:cs typeface="Arial"/>
                <a:sym typeface="Arial"/>
              </a:rPr>
              <a:t>Variances for Vodacom in these values exceed 14% on a specific month</a:t>
            </a:r>
            <a:endParaRPr sz="1050" b="0" i="0" u="none" strike="noStrike" cap="none" dirty="0">
              <a:solidFill>
                <a:schemeClr val="dk1"/>
              </a:solidFill>
              <a:latin typeface="Arial"/>
              <a:ea typeface="Arial"/>
              <a:cs typeface="Arial"/>
              <a:sym typeface="Arial"/>
            </a:endParaRPr>
          </a:p>
          <a:p>
            <a:pPr marL="1143000" marR="0" lvl="2" indent="-228600" algn="l" rtl="0">
              <a:spcBef>
                <a:spcPts val="0"/>
              </a:spcBef>
              <a:spcAft>
                <a:spcPts val="0"/>
              </a:spcAft>
              <a:buClr>
                <a:schemeClr val="dk1"/>
              </a:buClr>
              <a:buSzPts val="1050"/>
              <a:buFont typeface="Noto Sans Symbols"/>
              <a:buChar char="▪"/>
            </a:pPr>
            <a:r>
              <a:rPr lang="en-US" sz="1050" b="0" i="0" u="none" strike="noStrike" cap="none" dirty="0">
                <a:solidFill>
                  <a:schemeClr val="dk1"/>
                </a:solidFill>
                <a:latin typeface="Arial"/>
                <a:ea typeface="Arial"/>
                <a:cs typeface="Arial"/>
                <a:sym typeface="Arial"/>
              </a:rPr>
              <a:t>Variance applied on other segments were as high as 50% in values. </a:t>
            </a:r>
            <a:endParaRPr sz="1050" b="0" i="0" u="none" strike="noStrike" cap="none" dirty="0">
              <a:solidFill>
                <a:schemeClr val="dk1"/>
              </a:solidFill>
              <a:latin typeface="Arial"/>
              <a:ea typeface="Arial"/>
              <a:cs typeface="Arial"/>
              <a:sym typeface="Arial"/>
            </a:endParaRPr>
          </a:p>
          <a:p>
            <a:pPr marL="1143000" marR="0" lvl="2" indent="-228600" algn="l" rtl="0">
              <a:spcBef>
                <a:spcPts val="0"/>
              </a:spcBef>
              <a:spcAft>
                <a:spcPts val="0"/>
              </a:spcAft>
              <a:buClr>
                <a:schemeClr val="dk1"/>
              </a:buClr>
              <a:buSzPts val="1050"/>
              <a:buFont typeface="Noto Sans Symbols"/>
              <a:buChar char="▪"/>
            </a:pPr>
            <a:r>
              <a:rPr lang="en-US" sz="1050" b="0" i="0" u="none" strike="noStrike" cap="none" dirty="0">
                <a:solidFill>
                  <a:schemeClr val="dk1"/>
                </a:solidFill>
                <a:latin typeface="Arial"/>
                <a:ea typeface="Arial"/>
                <a:cs typeface="Arial"/>
                <a:sym typeface="Arial"/>
              </a:rPr>
              <a:t>This will be a core business decision in terms of application, but not impacting this Pilot Testing</a:t>
            </a:r>
            <a:endParaRPr sz="1050" b="0" i="0" u="none" strike="noStrike" cap="none" dirty="0">
              <a:solidFill>
                <a:schemeClr val="dk1"/>
              </a:solidFill>
              <a:latin typeface="Arial"/>
              <a:ea typeface="Arial"/>
              <a:cs typeface="Arial"/>
              <a:sym typeface="Arial"/>
            </a:endParaRPr>
          </a:p>
          <a:p>
            <a:pPr marL="742950" marR="0" lvl="1" indent="-285750" algn="l" rtl="0">
              <a:spcBef>
                <a:spcPts val="0"/>
              </a:spcBef>
              <a:spcAft>
                <a:spcPts val="0"/>
              </a:spcAft>
              <a:buClr>
                <a:schemeClr val="dk1"/>
              </a:buClr>
              <a:buSzPts val="1050"/>
              <a:buFont typeface="Courier New"/>
              <a:buChar char="o"/>
            </a:pPr>
            <a:r>
              <a:rPr lang="en-US" sz="1050" b="0" i="0" u="none" strike="noStrike" cap="none" dirty="0">
                <a:solidFill>
                  <a:schemeClr val="dk1"/>
                </a:solidFill>
                <a:latin typeface="Arial"/>
                <a:ea typeface="Arial"/>
                <a:cs typeface="Arial"/>
                <a:sym typeface="Arial"/>
              </a:rPr>
              <a:t>No application received for Virtual Account</a:t>
            </a:r>
            <a:endParaRPr dirty="0"/>
          </a:p>
          <a:p>
            <a:pPr marL="0" marR="0" lvl="0" indent="0" algn="l" rtl="0">
              <a:spcBef>
                <a:spcPts val="0"/>
              </a:spcBef>
              <a:spcAft>
                <a:spcPts val="0"/>
              </a:spcAft>
              <a:buNone/>
            </a:pPr>
            <a:endParaRPr sz="1050" b="1" u="sng" dirty="0">
              <a:solidFill>
                <a:schemeClr val="dk1"/>
              </a:solidFill>
              <a:latin typeface="Arial"/>
              <a:ea typeface="Arial"/>
              <a:cs typeface="Arial"/>
              <a:sym typeface="Arial"/>
            </a:endParaRPr>
          </a:p>
          <a:p>
            <a:pPr marL="0" marR="0" lvl="0" indent="0" algn="l" rtl="0">
              <a:spcBef>
                <a:spcPts val="0"/>
              </a:spcBef>
              <a:spcAft>
                <a:spcPts val="0"/>
              </a:spcAft>
              <a:buNone/>
            </a:pPr>
            <a:r>
              <a:rPr lang="en-US" sz="1050" b="1" u="sng" dirty="0">
                <a:solidFill>
                  <a:schemeClr val="dk1"/>
                </a:solidFill>
                <a:latin typeface="Arial"/>
                <a:ea typeface="Arial"/>
                <a:cs typeface="Arial"/>
                <a:sym typeface="Arial"/>
              </a:rPr>
              <a:t>Phase 2 </a:t>
            </a:r>
            <a:r>
              <a:rPr lang="en-US" sz="1050" b="1" dirty="0">
                <a:solidFill>
                  <a:schemeClr val="dk1"/>
                </a:solidFill>
                <a:latin typeface="Arial"/>
                <a:ea typeface="Arial"/>
                <a:cs typeface="Arial"/>
                <a:sym typeface="Arial"/>
              </a:rPr>
              <a:t>– Inclusion of Municipal linked Accounts</a:t>
            </a:r>
            <a:endParaRPr dirty="0"/>
          </a:p>
          <a:p>
            <a:pPr marL="0" marR="0" lvl="0" indent="0" algn="l" rtl="0">
              <a:spcBef>
                <a:spcPts val="0"/>
              </a:spcBef>
              <a:spcAft>
                <a:spcPts val="0"/>
              </a:spcAft>
              <a:buNone/>
            </a:pPr>
            <a:r>
              <a:rPr lang="en-US" sz="1050" b="1" dirty="0">
                <a:solidFill>
                  <a:srgbClr val="00B050"/>
                </a:solidFill>
                <a:latin typeface="Arial"/>
                <a:ea typeface="Arial"/>
                <a:cs typeface="Arial"/>
                <a:sym typeface="Arial"/>
              </a:rPr>
              <a:t>February 2024 – June 2024</a:t>
            </a:r>
            <a:endParaRPr sz="1050" b="1" dirty="0">
              <a:solidFill>
                <a:srgbClr val="00B050"/>
              </a:solidFill>
              <a:latin typeface="Arial"/>
              <a:ea typeface="Arial"/>
              <a:cs typeface="Arial"/>
              <a:sym typeface="Arial"/>
            </a:endParaRPr>
          </a:p>
          <a:p>
            <a:pPr marL="0" marR="0" lvl="0" indent="0" algn="l" rtl="0">
              <a:spcBef>
                <a:spcPts val="0"/>
              </a:spcBef>
              <a:spcAft>
                <a:spcPts val="0"/>
              </a:spcAft>
              <a:buNone/>
            </a:pPr>
            <a:r>
              <a:rPr lang="en-US" sz="1050" b="1" dirty="0">
                <a:solidFill>
                  <a:schemeClr val="dk1"/>
                </a:solidFill>
                <a:latin typeface="Arial"/>
                <a:ea typeface="Arial"/>
                <a:cs typeface="Arial"/>
                <a:sym typeface="Arial"/>
              </a:rPr>
              <a:t>Testing Process, methodology, Auditing of external sites, Meter specifications and Data</a:t>
            </a:r>
            <a:endParaRPr dirty="0"/>
          </a:p>
          <a:p>
            <a:pPr marL="354013" marR="0" lvl="1" indent="-260350" algn="l" rtl="0">
              <a:spcBef>
                <a:spcPts val="0"/>
              </a:spcBef>
              <a:spcAft>
                <a:spcPts val="0"/>
              </a:spcAft>
              <a:buClr>
                <a:schemeClr val="dk1"/>
              </a:buClr>
              <a:buSzPts val="1050"/>
              <a:buFont typeface="Noto Sans Symbols"/>
              <a:buChar char="∙"/>
            </a:pPr>
            <a:r>
              <a:rPr lang="en-US" sz="1050" b="0" i="0" u="none" strike="noStrike" cap="none" dirty="0">
                <a:solidFill>
                  <a:schemeClr val="dk1"/>
                </a:solidFill>
                <a:latin typeface="Arial"/>
                <a:ea typeface="Arial"/>
                <a:cs typeface="Arial"/>
                <a:sym typeface="Arial"/>
              </a:rPr>
              <a:t>No issues with the process, No issues with the methodology</a:t>
            </a:r>
            <a:endParaRPr sz="1050" b="0" i="0" u="none" strike="noStrike" cap="none" dirty="0">
              <a:solidFill>
                <a:schemeClr val="dk1"/>
              </a:solidFill>
              <a:latin typeface="Arial"/>
              <a:ea typeface="Arial"/>
              <a:cs typeface="Arial"/>
              <a:sym typeface="Arial"/>
            </a:endParaRPr>
          </a:p>
          <a:p>
            <a:pPr marL="354013" marR="0" lvl="1" indent="-260350" algn="l" rtl="0">
              <a:spcBef>
                <a:spcPts val="0"/>
              </a:spcBef>
              <a:spcAft>
                <a:spcPts val="0"/>
              </a:spcAft>
              <a:buClr>
                <a:schemeClr val="dk1"/>
              </a:buClr>
              <a:buSzPts val="1050"/>
              <a:buFont typeface="Noto Sans Symbols"/>
              <a:buChar char="∙"/>
            </a:pPr>
            <a:r>
              <a:rPr lang="en-US" sz="1050" b="0" i="0" u="none" strike="noStrike" cap="none" dirty="0">
                <a:solidFill>
                  <a:schemeClr val="dk1"/>
                </a:solidFill>
                <a:latin typeface="Arial"/>
                <a:ea typeface="Arial"/>
                <a:cs typeface="Arial"/>
                <a:sym typeface="Arial"/>
              </a:rPr>
              <a:t>Calculations of claimed values within parameters (&lt;0.2% Variance)</a:t>
            </a:r>
            <a:endParaRPr sz="1050" b="0" i="0" u="none" strike="noStrike" cap="none" dirty="0">
              <a:solidFill>
                <a:schemeClr val="dk1"/>
              </a:solidFill>
              <a:latin typeface="Arial"/>
              <a:ea typeface="Arial"/>
              <a:cs typeface="Arial"/>
              <a:sym typeface="Arial"/>
            </a:endParaRPr>
          </a:p>
          <a:p>
            <a:pPr marL="354013" marR="0" lvl="1" indent="-260350" algn="l" rtl="0">
              <a:spcBef>
                <a:spcPts val="0"/>
              </a:spcBef>
              <a:spcAft>
                <a:spcPts val="0"/>
              </a:spcAft>
              <a:buClr>
                <a:schemeClr val="dk1"/>
              </a:buClr>
              <a:buSzPts val="1050"/>
              <a:buFont typeface="Noto Sans Symbols"/>
              <a:buChar char="∙"/>
            </a:pPr>
            <a:r>
              <a:rPr lang="en-US" sz="1050" b="0" i="0" u="none" strike="noStrike" cap="none" dirty="0">
                <a:solidFill>
                  <a:schemeClr val="dk1"/>
                </a:solidFill>
                <a:latin typeface="Arial"/>
                <a:ea typeface="Arial"/>
                <a:cs typeface="Arial"/>
                <a:sym typeface="Arial"/>
              </a:rPr>
              <a:t>Outstanding: Meter verification (Eskom dependent)</a:t>
            </a:r>
            <a:endParaRPr dirty="0"/>
          </a:p>
          <a:p>
            <a:pPr marL="93663" marR="0" lvl="1" indent="0" algn="l" rtl="0">
              <a:spcBef>
                <a:spcPts val="0"/>
              </a:spcBef>
              <a:spcAft>
                <a:spcPts val="0"/>
              </a:spcAft>
              <a:buNone/>
            </a:pPr>
            <a:endParaRPr sz="105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1050" b="1" u="sng" dirty="0">
                <a:solidFill>
                  <a:schemeClr val="dk1"/>
                </a:solidFill>
                <a:latin typeface="Arial"/>
                <a:ea typeface="Arial"/>
                <a:cs typeface="Arial"/>
                <a:sym typeface="Arial"/>
              </a:rPr>
              <a:t>Phase 3 </a:t>
            </a:r>
            <a:r>
              <a:rPr lang="en-US" sz="1050" b="1" dirty="0">
                <a:solidFill>
                  <a:schemeClr val="dk1"/>
                </a:solidFill>
                <a:latin typeface="Arial"/>
                <a:ea typeface="Arial"/>
                <a:cs typeface="Arial"/>
                <a:sym typeface="Arial"/>
              </a:rPr>
              <a:t>– Monthly runs (Claims)</a:t>
            </a:r>
            <a:endParaRPr dirty="0"/>
          </a:p>
          <a:p>
            <a:pPr marL="0" marR="0" lvl="0" indent="0" algn="l" rtl="0">
              <a:spcBef>
                <a:spcPts val="0"/>
              </a:spcBef>
              <a:spcAft>
                <a:spcPts val="0"/>
              </a:spcAft>
              <a:buNone/>
            </a:pPr>
            <a:r>
              <a:rPr lang="en-US" sz="1050" b="1" dirty="0">
                <a:solidFill>
                  <a:srgbClr val="00B050"/>
                </a:solidFill>
                <a:latin typeface="Arial"/>
                <a:ea typeface="Arial"/>
                <a:cs typeface="Arial"/>
                <a:sym typeface="Arial"/>
              </a:rPr>
              <a:t>April – October 2024</a:t>
            </a:r>
            <a:endParaRPr sz="1050" b="1" dirty="0">
              <a:solidFill>
                <a:srgbClr val="00B050"/>
              </a:solidFill>
              <a:latin typeface="Arial"/>
              <a:ea typeface="Arial"/>
              <a:cs typeface="Arial"/>
              <a:sym typeface="Arial"/>
            </a:endParaRPr>
          </a:p>
          <a:p>
            <a:pPr marL="0" marR="0" lvl="0" indent="0" algn="l" rtl="0">
              <a:spcBef>
                <a:spcPts val="0"/>
              </a:spcBef>
              <a:spcAft>
                <a:spcPts val="0"/>
              </a:spcAft>
              <a:buNone/>
            </a:pPr>
            <a:r>
              <a:rPr lang="en-US" sz="1050" b="1" dirty="0">
                <a:solidFill>
                  <a:schemeClr val="dk1"/>
                </a:solidFill>
                <a:latin typeface="Arial"/>
                <a:ea typeface="Arial"/>
                <a:cs typeface="Arial"/>
                <a:sym typeface="Arial"/>
              </a:rPr>
              <a:t>Testing the monthly overall implementation, onboarding of additional Partners</a:t>
            </a:r>
            <a:endParaRPr dirty="0"/>
          </a:p>
          <a:p>
            <a:pPr marL="354013" marR="0" lvl="1" indent="-260350" algn="l" rtl="0">
              <a:spcBef>
                <a:spcPts val="0"/>
              </a:spcBef>
              <a:spcAft>
                <a:spcPts val="0"/>
              </a:spcAft>
              <a:buClr>
                <a:schemeClr val="dk1"/>
              </a:buClr>
              <a:buSzPts val="1050"/>
              <a:buFont typeface="Noto Sans Symbols"/>
              <a:buChar char="∙"/>
            </a:pPr>
            <a:r>
              <a:rPr lang="en-US" sz="1050" b="0" i="0" u="none" strike="noStrike" cap="none" dirty="0">
                <a:solidFill>
                  <a:schemeClr val="dk1"/>
                </a:solidFill>
                <a:latin typeface="Arial"/>
                <a:ea typeface="Arial"/>
                <a:cs typeface="Arial"/>
                <a:sym typeface="Arial"/>
              </a:rPr>
              <a:t>In progress, monthly claims and processing (Dummy runs on actual Data and Accounts)</a:t>
            </a:r>
            <a:endParaRPr dirty="0"/>
          </a:p>
          <a:p>
            <a:pPr marL="354013" marR="0" lvl="1" indent="-260350" algn="l" rtl="0">
              <a:spcBef>
                <a:spcPts val="0"/>
              </a:spcBef>
              <a:spcAft>
                <a:spcPts val="0"/>
              </a:spcAft>
              <a:buClr>
                <a:schemeClr val="dk1"/>
              </a:buClr>
              <a:buSzPts val="1050"/>
              <a:buFont typeface="Noto Sans Symbols"/>
              <a:buChar char="∙"/>
            </a:pPr>
            <a:r>
              <a:rPr lang="en-US" sz="1050" b="0" i="0" u="none" strike="noStrike" cap="none" dirty="0">
                <a:solidFill>
                  <a:schemeClr val="dk1"/>
                </a:solidFill>
                <a:latin typeface="Arial"/>
                <a:ea typeface="Arial"/>
                <a:cs typeface="Arial"/>
                <a:sym typeface="Arial"/>
              </a:rPr>
              <a:t>Metering Checklist </a:t>
            </a:r>
            <a:r>
              <a:rPr lang="en-US" sz="1050" b="0" i="0" u="none" strike="noStrike" cap="none" dirty="0" err="1">
                <a:solidFill>
                  <a:schemeClr val="dk1"/>
                </a:solidFill>
                <a:latin typeface="Arial"/>
                <a:ea typeface="Arial"/>
                <a:cs typeface="Arial"/>
                <a:sym typeface="Arial"/>
              </a:rPr>
              <a:t>finalisation</a:t>
            </a:r>
            <a:r>
              <a:rPr lang="en-US" sz="1050" b="0" i="0" u="none" strike="noStrike" cap="none" dirty="0">
                <a:solidFill>
                  <a:schemeClr val="dk1"/>
                </a:solidFill>
                <a:latin typeface="Arial"/>
                <a:ea typeface="Arial"/>
                <a:cs typeface="Arial"/>
                <a:sym typeface="Arial"/>
              </a:rPr>
              <a:t> for </a:t>
            </a:r>
            <a:r>
              <a:rPr lang="en-US" sz="1050" b="0" i="0" u="none" strike="noStrike" cap="none" dirty="0" err="1">
                <a:solidFill>
                  <a:schemeClr val="dk1"/>
                </a:solidFill>
                <a:latin typeface="Arial"/>
                <a:ea typeface="Arial"/>
                <a:cs typeface="Arial"/>
                <a:sym typeface="Arial"/>
              </a:rPr>
              <a:t>Munic</a:t>
            </a:r>
            <a:r>
              <a:rPr lang="en-US" sz="1050" b="0" i="0" u="none" strike="noStrike" cap="none" dirty="0">
                <a:solidFill>
                  <a:schemeClr val="dk1"/>
                </a:solidFill>
                <a:latin typeface="Arial"/>
                <a:ea typeface="Arial"/>
                <a:cs typeface="Arial"/>
                <a:sym typeface="Arial"/>
              </a:rPr>
              <a:t> connected meters – submitted</a:t>
            </a:r>
            <a:endParaRPr dirty="0"/>
          </a:p>
          <a:p>
            <a:pPr marL="93663" marR="0" lvl="1" indent="0" algn="l" rtl="0">
              <a:spcBef>
                <a:spcPts val="0"/>
              </a:spcBef>
              <a:spcAft>
                <a:spcPts val="0"/>
              </a:spcAft>
              <a:buNone/>
            </a:pPr>
            <a:endParaRPr sz="1050" b="0" i="0" u="none" strike="noStrike" cap="none" dirty="0">
              <a:solidFill>
                <a:schemeClr val="dk1"/>
              </a:solidFill>
              <a:latin typeface="Arial"/>
              <a:ea typeface="Arial"/>
              <a:cs typeface="Arial"/>
              <a:sym typeface="Arial"/>
            </a:endParaRPr>
          </a:p>
          <a:p>
            <a:pPr marL="93663" marR="0" lvl="1" indent="0" algn="l" rtl="0">
              <a:spcBef>
                <a:spcPts val="0"/>
              </a:spcBef>
              <a:spcAft>
                <a:spcPts val="0"/>
              </a:spcAft>
              <a:buNone/>
            </a:pPr>
            <a:r>
              <a:rPr lang="en-US" sz="1050" b="0" i="0" u="none" strike="noStrike" cap="none" dirty="0">
                <a:solidFill>
                  <a:schemeClr val="dk1"/>
                </a:solidFill>
                <a:latin typeface="Arial"/>
                <a:ea typeface="Arial"/>
                <a:cs typeface="Arial"/>
                <a:sym typeface="Arial"/>
              </a:rPr>
              <a:t>Pilot deemed successful – November 2024</a:t>
            </a:r>
            <a:endParaRPr dirty="0"/>
          </a:p>
        </p:txBody>
      </p:sp>
      <p:sp>
        <p:nvSpPr>
          <p:cNvPr id="300" name="Google Shape;300;p9"/>
          <p:cNvSpPr txBox="1"/>
          <p:nvPr/>
        </p:nvSpPr>
        <p:spPr>
          <a:xfrm>
            <a:off x="7752174" y="2551825"/>
            <a:ext cx="3803100" cy="1323600"/>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u="sng">
                <a:solidFill>
                  <a:schemeClr val="dk1"/>
                </a:solidFill>
                <a:latin typeface="Arial"/>
                <a:ea typeface="Arial"/>
                <a:cs typeface="Arial"/>
                <a:sym typeface="Arial"/>
              </a:rPr>
              <a:t>Virtual Wheeling Pilot Team:</a:t>
            </a:r>
            <a:endParaRPr/>
          </a:p>
          <a:p>
            <a:pPr marL="457200" marR="0" lvl="0" indent="-292100" algn="l" rtl="0">
              <a:spcBef>
                <a:spcPts val="0"/>
              </a:spcBef>
              <a:spcAft>
                <a:spcPts val="0"/>
              </a:spcAft>
              <a:buClr>
                <a:schemeClr val="dk1"/>
              </a:buClr>
              <a:buSzPts val="1000"/>
              <a:buFont typeface="Arial"/>
              <a:buChar char="●"/>
            </a:pPr>
            <a:r>
              <a:rPr lang="en-US" sz="1000">
                <a:solidFill>
                  <a:schemeClr val="dk1"/>
                </a:solidFill>
                <a:latin typeface="Arial"/>
                <a:ea typeface="Arial"/>
                <a:cs typeface="Arial"/>
                <a:sym typeface="Arial"/>
              </a:rPr>
              <a:t>Mutenda Tshipala (Project Owner)</a:t>
            </a:r>
            <a:endParaRPr/>
          </a:p>
          <a:p>
            <a:pPr marL="457200" marR="0" lvl="0" indent="-292100" algn="l" rtl="0">
              <a:spcBef>
                <a:spcPts val="0"/>
              </a:spcBef>
              <a:spcAft>
                <a:spcPts val="0"/>
              </a:spcAft>
              <a:buClr>
                <a:schemeClr val="dk1"/>
              </a:buClr>
              <a:buSzPts val="1000"/>
              <a:buFont typeface="Arial"/>
              <a:buChar char="●"/>
            </a:pPr>
            <a:r>
              <a:rPr lang="en-US" sz="1000">
                <a:solidFill>
                  <a:schemeClr val="dk1"/>
                </a:solidFill>
                <a:latin typeface="Arial"/>
                <a:ea typeface="Arial"/>
                <a:cs typeface="Arial"/>
                <a:sym typeface="Arial"/>
              </a:rPr>
              <a:t>Ayesha Hardien (Pilot Lead)</a:t>
            </a:r>
            <a:endParaRPr/>
          </a:p>
          <a:p>
            <a:pPr marL="457200" marR="0" lvl="0" indent="-292100" algn="l" rtl="0">
              <a:spcBef>
                <a:spcPts val="0"/>
              </a:spcBef>
              <a:spcAft>
                <a:spcPts val="0"/>
              </a:spcAft>
              <a:buClr>
                <a:schemeClr val="dk1"/>
              </a:buClr>
              <a:buSzPts val="1000"/>
              <a:buFont typeface="Arial"/>
              <a:buChar char="●"/>
            </a:pPr>
            <a:r>
              <a:rPr lang="en-US" sz="1000">
                <a:solidFill>
                  <a:schemeClr val="dk1"/>
                </a:solidFill>
                <a:latin typeface="Arial"/>
                <a:ea typeface="Arial"/>
                <a:cs typeface="Arial"/>
                <a:sym typeface="Arial"/>
              </a:rPr>
              <a:t>Abduragmaan Jacobs (Revenue Management Lead)</a:t>
            </a:r>
            <a:endParaRPr/>
          </a:p>
          <a:p>
            <a:pPr marL="457200" marR="0" lvl="0" indent="-292100" algn="l" rtl="0">
              <a:spcBef>
                <a:spcPts val="0"/>
              </a:spcBef>
              <a:spcAft>
                <a:spcPts val="0"/>
              </a:spcAft>
              <a:buClr>
                <a:schemeClr val="dk1"/>
              </a:buClr>
              <a:buSzPts val="1000"/>
              <a:buFont typeface="Arial"/>
              <a:buChar char="●"/>
            </a:pPr>
            <a:r>
              <a:rPr lang="en-US" sz="1000">
                <a:solidFill>
                  <a:schemeClr val="dk1"/>
                </a:solidFill>
                <a:latin typeface="Arial"/>
                <a:ea typeface="Arial"/>
                <a:cs typeface="Arial"/>
                <a:sym typeface="Arial"/>
              </a:rPr>
              <a:t>Paula Snyman</a:t>
            </a:r>
            <a:endParaRPr/>
          </a:p>
          <a:p>
            <a:pPr marL="457200" marR="0" lvl="0" indent="-292100" algn="l" rtl="0">
              <a:spcBef>
                <a:spcPts val="0"/>
              </a:spcBef>
              <a:spcAft>
                <a:spcPts val="0"/>
              </a:spcAft>
              <a:buClr>
                <a:schemeClr val="dk1"/>
              </a:buClr>
              <a:buSzPts val="1000"/>
              <a:buFont typeface="Arial"/>
              <a:buChar char="●"/>
            </a:pPr>
            <a:r>
              <a:rPr lang="en-US" sz="1000">
                <a:solidFill>
                  <a:schemeClr val="dk1"/>
                </a:solidFill>
                <a:latin typeface="Arial"/>
                <a:ea typeface="Arial"/>
                <a:cs typeface="Arial"/>
                <a:sym typeface="Arial"/>
              </a:rPr>
              <a:t>Sanjeeth Ramdhani (Pilot Support)</a:t>
            </a:r>
            <a:endParaRPr/>
          </a:p>
          <a:p>
            <a:pPr marL="457200" marR="0" lvl="0" indent="-292100" algn="l" rtl="0">
              <a:spcBef>
                <a:spcPts val="0"/>
              </a:spcBef>
              <a:spcAft>
                <a:spcPts val="0"/>
              </a:spcAft>
              <a:buClr>
                <a:schemeClr val="dk1"/>
              </a:buClr>
              <a:buSzPts val="1000"/>
              <a:buFont typeface="Arial"/>
              <a:buChar char="●"/>
            </a:pPr>
            <a:r>
              <a:rPr lang="en-US" sz="1000">
                <a:solidFill>
                  <a:schemeClr val="dk1"/>
                </a:solidFill>
                <a:latin typeface="Arial"/>
                <a:ea typeface="Arial"/>
                <a:cs typeface="Arial"/>
                <a:sym typeface="Arial"/>
              </a:rPr>
              <a:t>Justus Beckett (Pilot Support)</a:t>
            </a:r>
            <a:endParaRPr/>
          </a:p>
          <a:p>
            <a:pPr marL="457200" marR="0" lvl="0" indent="-292100" algn="l" rtl="0">
              <a:spcBef>
                <a:spcPts val="0"/>
              </a:spcBef>
              <a:spcAft>
                <a:spcPts val="0"/>
              </a:spcAft>
              <a:buClr>
                <a:schemeClr val="dk1"/>
              </a:buClr>
              <a:buSzPts val="1000"/>
              <a:buFont typeface="Arial"/>
              <a:buChar char="●"/>
            </a:pPr>
            <a:r>
              <a:rPr lang="en-US" sz="1000">
                <a:solidFill>
                  <a:schemeClr val="dk1"/>
                </a:solidFill>
                <a:latin typeface="Arial"/>
                <a:ea typeface="Arial"/>
                <a:cs typeface="Arial"/>
                <a:sym typeface="Arial"/>
              </a:rPr>
              <a:t>Hylton Hiralal ((Pilot Support)</a:t>
            </a:r>
            <a:endParaRPr/>
          </a:p>
        </p:txBody>
      </p:sp>
      <p:sp>
        <p:nvSpPr>
          <p:cNvPr id="301" name="Google Shape;301;p9"/>
          <p:cNvSpPr txBox="1"/>
          <p:nvPr/>
        </p:nvSpPr>
        <p:spPr>
          <a:xfrm>
            <a:off x="7752175" y="4074975"/>
            <a:ext cx="3803100" cy="1708500"/>
          </a:xfrm>
          <a:prstGeom prst="rect">
            <a:avLst/>
          </a:prstGeom>
          <a:solidFill>
            <a:srgbClr val="D8D8D8"/>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b="1">
                <a:solidFill>
                  <a:schemeClr val="dk1"/>
                </a:solidFill>
                <a:latin typeface="Arial"/>
                <a:ea typeface="Arial"/>
                <a:cs typeface="Arial"/>
                <a:sym typeface="Arial"/>
              </a:rPr>
              <a:t>Until System automation is implemented, a Quasi-manual process has been implemented – expected implementation date April 2026:</a:t>
            </a:r>
            <a:endParaRPr/>
          </a:p>
          <a:p>
            <a:pPr marL="285750" marR="0" lvl="0" indent="-285750" algn="l" rtl="0">
              <a:spcBef>
                <a:spcPts val="0"/>
              </a:spcBef>
              <a:spcAft>
                <a:spcPts val="0"/>
              </a:spcAft>
              <a:buClr>
                <a:schemeClr val="dk1"/>
              </a:buClr>
              <a:buSzPts val="1050"/>
              <a:buFont typeface="Arial"/>
              <a:buChar char="•"/>
            </a:pPr>
            <a:r>
              <a:rPr lang="en-US" sz="1050">
                <a:solidFill>
                  <a:schemeClr val="dk1"/>
                </a:solidFill>
                <a:latin typeface="Arial"/>
                <a:ea typeface="Arial"/>
                <a:cs typeface="Arial"/>
                <a:sym typeface="Arial"/>
              </a:rPr>
              <a:t>Means all data extractions, data exchanges, and data processing is done via persons on spreadsheets, some manually executed sql,</a:t>
            </a:r>
            <a:endParaRPr/>
          </a:p>
          <a:p>
            <a:pPr marL="285750" marR="0" lvl="0" indent="-285750" algn="l" rtl="0">
              <a:spcBef>
                <a:spcPts val="0"/>
              </a:spcBef>
              <a:spcAft>
                <a:spcPts val="0"/>
              </a:spcAft>
              <a:buClr>
                <a:schemeClr val="dk1"/>
              </a:buClr>
              <a:buSzPts val="1050"/>
              <a:buFont typeface="Arial"/>
              <a:buChar char="•"/>
            </a:pPr>
            <a:r>
              <a:rPr lang="en-US" sz="1050">
                <a:solidFill>
                  <a:schemeClr val="dk1"/>
                </a:solidFill>
                <a:latin typeface="Arial"/>
                <a:ea typeface="Arial"/>
                <a:cs typeface="Arial"/>
                <a:sym typeface="Arial"/>
              </a:rPr>
              <a:t>Data exchanges are then from person to person via emails with those attached spreadsheets. </a:t>
            </a:r>
            <a:endParaRPr/>
          </a:p>
          <a:p>
            <a:pPr marL="285750" marR="0" lvl="0" indent="-285750" algn="l" rtl="0">
              <a:spcBef>
                <a:spcPts val="0"/>
              </a:spcBef>
              <a:spcAft>
                <a:spcPts val="0"/>
              </a:spcAft>
              <a:buClr>
                <a:schemeClr val="dk1"/>
              </a:buClr>
              <a:buSzPts val="1050"/>
              <a:buFont typeface="Arial"/>
              <a:buChar char="•"/>
            </a:pPr>
            <a:r>
              <a:rPr lang="en-US" sz="1050">
                <a:solidFill>
                  <a:schemeClr val="dk1"/>
                </a:solidFill>
                <a:latin typeface="Arial"/>
                <a:ea typeface="Arial"/>
                <a:cs typeface="Arial"/>
                <a:sym typeface="Arial"/>
              </a:rPr>
              <a:t>Differences/errors are manually detected by person and resolved via emails and meetings.</a:t>
            </a:r>
            <a:endParaRPr sz="105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1895</Words>
  <Application>Microsoft Office PowerPoint</Application>
  <PresentationFormat>Widescreen</PresentationFormat>
  <Paragraphs>171</Paragraphs>
  <Slides>12</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Times New Roman</vt:lpstr>
      <vt:lpstr>Calibri</vt:lpstr>
      <vt:lpstr>Noto Sans Symbols</vt:lpstr>
      <vt:lpstr>Courier New</vt:lpstr>
      <vt:lpstr>1_Content Slide Master</vt:lpstr>
      <vt:lpstr>Content Slide Master</vt:lpstr>
      <vt:lpstr>Virtual Wheeling</vt:lpstr>
      <vt:lpstr>Dx Wheeling Options</vt:lpstr>
      <vt:lpstr>Wheeling Implementation</vt:lpstr>
      <vt:lpstr>PowerPoint Presentation</vt:lpstr>
      <vt:lpstr>PowerPoint Presentation</vt:lpstr>
      <vt:lpstr>PowerPoint Presentation</vt:lpstr>
      <vt:lpstr>Virtual Wheeling Clarity (detail) Claims</vt:lpstr>
      <vt:lpstr>PowerPoint Presentation</vt:lpstr>
      <vt:lpstr>Virtual Wheeling Pilot - Outcome</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Nakho Xulu</dc:creator>
  <cp:lastModifiedBy>Ayesha Hardien</cp:lastModifiedBy>
  <cp:revision>3</cp:revision>
  <dcterms:created xsi:type="dcterms:W3CDTF">2023-09-12T12:15:12Z</dcterms:created>
  <dcterms:modified xsi:type="dcterms:W3CDTF">2025-05-08T06:38:36Z</dcterms:modified>
</cp:coreProperties>
</file>